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8"/>
  </p:handoutMasterIdLst>
  <p:sldIdLst>
    <p:sldId id="282" r:id="rId2"/>
    <p:sldId id="256" r:id="rId3"/>
    <p:sldId id="257" r:id="rId4"/>
    <p:sldId id="258" r:id="rId5"/>
    <p:sldId id="259" r:id="rId6"/>
    <p:sldId id="284" r:id="rId7"/>
    <p:sldId id="261" r:id="rId8"/>
    <p:sldId id="288" r:id="rId9"/>
    <p:sldId id="262" r:id="rId10"/>
    <p:sldId id="283" r:id="rId11"/>
    <p:sldId id="285" r:id="rId12"/>
    <p:sldId id="268" r:id="rId13"/>
    <p:sldId id="267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86" r:id="rId26"/>
    <p:sldId id="287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000510"/>
    <a:srgbClr val="858E3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7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1CCEBA5-6F0D-4757-9F26-B2B342167183}" type="datetimeFigureOut">
              <a:rPr lang="ru-RU"/>
              <a:pPr>
                <a:defRPr/>
              </a:pPr>
              <a:t>30.01.2010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8F784B4-991B-490A-8318-47C5A77730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64162-1DD2-4992-A872-97DC26224DBB}" type="datetimeFigureOut">
              <a:rPr lang="ru-RU"/>
              <a:pPr>
                <a:defRPr/>
              </a:pPr>
              <a:t>30.01.2010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351DD-51A5-4C15-98E2-82B80234C1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16E95-8572-4FEE-B53A-48FBBF611E40}" type="datetimeFigureOut">
              <a:rPr lang="ru-RU"/>
              <a:pPr>
                <a:defRPr/>
              </a:pPr>
              <a:t>30.01.2010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23690-89B1-4889-A148-12E7EB0EF0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FC6DD-F0D1-4C30-8E67-14FBD6E83E9D}" type="datetimeFigureOut">
              <a:rPr lang="ru-RU"/>
              <a:pPr>
                <a:defRPr/>
              </a:pPr>
              <a:t>30.01.2010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C88CB-DE9D-4C3D-9189-73E3319BF3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3BC5B-2725-4D45-8900-1E588DA07A79}" type="datetimeFigureOut">
              <a:rPr lang="ru-RU"/>
              <a:pPr>
                <a:defRPr/>
              </a:pPr>
              <a:t>30.01.2010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C1F71-FC09-49A1-BB2F-9AED5C797C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946D7-D765-4962-BA59-16E9EB048406}" type="datetimeFigureOut">
              <a:rPr lang="ru-RU"/>
              <a:pPr>
                <a:defRPr/>
              </a:pPr>
              <a:t>30.01.2010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74094-972A-4D54-960D-CAA38DE0BA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C2910-FDAB-4430-8BFB-43D1DCE5C758}" type="datetimeFigureOut">
              <a:rPr lang="ru-RU"/>
              <a:pPr>
                <a:defRPr/>
              </a:pPr>
              <a:t>30.01.2010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698C9-9FA4-4DB2-A78B-74FCE913E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79245-1418-43C1-8201-13554A8603CD}" type="datetimeFigureOut">
              <a:rPr lang="ru-RU"/>
              <a:pPr>
                <a:defRPr/>
              </a:pPr>
              <a:t>30.01.2010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2FF0E-34D1-419C-8B93-F1772C3EDE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D2AF0-14C3-4E56-B975-352F8413F9B2}" type="datetimeFigureOut">
              <a:rPr lang="ru-RU"/>
              <a:pPr>
                <a:defRPr/>
              </a:pPr>
              <a:t>30.01.2010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AA28C-E384-4C09-9B19-8B97BDAA79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46716-3836-4C89-AAD5-E83682B62B72}" type="datetimeFigureOut">
              <a:rPr lang="ru-RU"/>
              <a:pPr>
                <a:defRPr/>
              </a:pPr>
              <a:t>30.01.2010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67893-DB6E-4CA2-94DA-3A837FEF30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43B32-A3B7-40D7-BB7C-9DD4A6EB15DD}" type="datetimeFigureOut">
              <a:rPr lang="ru-RU"/>
              <a:pPr>
                <a:defRPr/>
              </a:pPr>
              <a:t>30.01.2010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9D898-F922-4157-8D63-58B7A5EB29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77DC8-BB6C-432E-9F24-580CCCE9DDEF}" type="datetimeFigureOut">
              <a:rPr lang="ru-RU"/>
              <a:pPr>
                <a:defRPr/>
              </a:pPr>
              <a:t>30.01.2010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E26A2-48EB-4CA5-AF7C-2CBEFFE80A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D16435-BD02-4FB0-B2AD-97201701E051}" type="datetimeFigureOut">
              <a:rPr lang="ru-RU"/>
              <a:pPr>
                <a:defRPr/>
              </a:pPr>
              <a:t>30.01.2010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A8A716-E25E-45A9-8892-87B41084B1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4" r:id="rId3"/>
    <p:sldLayoutId id="2147483681" r:id="rId4"/>
    <p:sldLayoutId id="2147483680" r:id="rId5"/>
    <p:sldLayoutId id="2147483679" r:id="rId6"/>
    <p:sldLayoutId id="2147483678" r:id="rId7"/>
    <p:sldLayoutId id="2147483677" r:id="rId8"/>
    <p:sldLayoutId id="2147483676" r:id="rId9"/>
    <p:sldLayoutId id="2147483675" r:id="rId10"/>
    <p:sldLayoutId id="214748367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BBBBBB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</a:rPr>
              <a:t>Муниципальное образовательное учреждение для детей дошкольного и младшего школьного возраста </a:t>
            </a:r>
            <a:br>
              <a:rPr lang="ru-RU" sz="1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</a:rPr>
              <a:t>«Начальная школа – детский сад № 5»</a:t>
            </a:r>
            <a:br>
              <a:rPr lang="ru-RU" sz="1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</a:rPr>
              <a:t>город Пугачёв Саратовская область</a:t>
            </a:r>
            <a:endParaRPr lang="ru-RU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57313"/>
            <a:ext cx="8186738" cy="2643187"/>
          </a:xfrm>
        </p:spPr>
        <p:txBody>
          <a:bodyPr>
            <a:normAutofit fontScale="70000" lnSpcReduction="20000"/>
          </a:bodyPr>
          <a:lstStyle/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Обучение грамоте</a:t>
            </a:r>
          </a:p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1 класс</a:t>
            </a:r>
          </a:p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5100" b="1" dirty="0" smtClean="0">
                <a:solidFill>
                  <a:schemeClr val="accent1">
                    <a:lumMod val="50000"/>
                  </a:schemeClr>
                </a:solidFill>
              </a:rPr>
              <a:t>б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уква  Ь (мягкий знак). </a:t>
            </a:r>
            <a:r>
              <a:rPr lang="ru-RU" sz="5100" b="1" dirty="0" smtClean="0">
                <a:solidFill>
                  <a:schemeClr val="accent1">
                    <a:lumMod val="50000"/>
                  </a:schemeClr>
                </a:solidFill>
              </a:rPr>
              <a:t>У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потребление  </a:t>
            </a:r>
            <a:r>
              <a:rPr lang="ru-RU" sz="4000" b="1" dirty="0" err="1" smtClean="0">
                <a:solidFill>
                  <a:schemeClr val="accent1">
                    <a:lumMod val="50000"/>
                  </a:schemeClr>
                </a:solidFill>
              </a:rPr>
              <a:t>ь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  для обозначения мягкости на письме.»</a:t>
            </a:r>
          </a:p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900" b="1" dirty="0" smtClean="0">
                <a:solidFill>
                  <a:schemeClr val="bg1">
                    <a:lumMod val="50000"/>
                  </a:schemeClr>
                </a:solidFill>
              </a:rPr>
              <a:t>Образовательная  программа «Школа  2100»</a:t>
            </a:r>
            <a:endParaRPr lang="ru-RU" sz="29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357563" y="3857625"/>
            <a:ext cx="5286375" cy="2786063"/>
          </a:xfrm>
        </p:spPr>
        <p:txBody>
          <a:bodyPr>
            <a:normAutofit fontScale="85000" lnSpcReduction="10000"/>
          </a:bodyPr>
          <a:lstStyle/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Учитель начальных классов </a:t>
            </a:r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высшей квалификационной категории, </a:t>
            </a:r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Почетный работник  общего </a:t>
            </a:r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образования РФ, </a:t>
            </a:r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победитель ПНПО</a:t>
            </a:r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200" b="1" dirty="0" smtClean="0">
                <a:solidFill>
                  <a:srgbClr val="002060"/>
                </a:solidFill>
              </a:rPr>
              <a:t>Королёва Светлана Юрьевна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0313" y="3286125"/>
            <a:ext cx="1928812" cy="2071688"/>
          </a:xfr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b="1" dirty="0" smtClean="0">
                <a:solidFill>
                  <a:srgbClr val="000510"/>
                </a:solidFill>
              </a:rPr>
              <a:t>е</a:t>
            </a:r>
            <a:endParaRPr lang="ru-RU" sz="9600" b="1" dirty="0">
              <a:solidFill>
                <a:srgbClr val="00051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>
          <a:xfrm>
            <a:off x="428625" y="3286125"/>
            <a:ext cx="1857375" cy="2071688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2000" b="1" dirty="0" smtClean="0">
                <a:solidFill>
                  <a:srgbClr val="000510"/>
                </a:solidFill>
              </a:rPr>
              <a:t>т</a:t>
            </a:r>
            <a:endParaRPr lang="ru-RU" sz="12000" b="1" dirty="0">
              <a:solidFill>
                <a:srgbClr val="00051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4643438" y="3286125"/>
            <a:ext cx="1928812" cy="2071688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2000" b="1" dirty="0" err="1" smtClean="0">
                <a:solidFill>
                  <a:srgbClr val="000510"/>
                </a:solidFill>
              </a:rPr>
              <a:t>н</a:t>
            </a:r>
            <a:endParaRPr lang="ru-RU" sz="12000" b="1" dirty="0">
              <a:solidFill>
                <a:srgbClr val="000510"/>
              </a:solidFill>
            </a:endParaRPr>
          </a:p>
        </p:txBody>
      </p:sp>
      <p:sp>
        <p:nvSpPr>
          <p:cNvPr id="13" name="Трапеция 12"/>
          <p:cNvSpPr/>
          <p:nvPr/>
        </p:nvSpPr>
        <p:spPr>
          <a:xfrm>
            <a:off x="214313" y="571500"/>
            <a:ext cx="8643937" cy="2501900"/>
          </a:xfrm>
          <a:prstGeom prst="trapezoid">
            <a:avLst>
              <a:gd name="adj" fmla="val 87814"/>
            </a:avLst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Блок-схема: объединение 10"/>
          <p:cNvSpPr/>
          <p:nvPr/>
        </p:nvSpPr>
        <p:spPr>
          <a:xfrm>
            <a:off x="3143250" y="2357438"/>
            <a:ext cx="685800" cy="1257300"/>
          </a:xfrm>
          <a:prstGeom prst="flowChartMerge">
            <a:avLst/>
          </a:prstGeom>
          <a:solidFill>
            <a:srgbClr val="0005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Блок-схема: магнитный диск 11"/>
          <p:cNvSpPr/>
          <p:nvPr/>
        </p:nvSpPr>
        <p:spPr>
          <a:xfrm>
            <a:off x="6357938" y="428625"/>
            <a:ext cx="914400" cy="1541463"/>
          </a:xfrm>
          <a:prstGeom prst="flowChartMagneticDisk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Двойная волна 13"/>
          <p:cNvSpPr/>
          <p:nvPr/>
        </p:nvSpPr>
        <p:spPr>
          <a:xfrm>
            <a:off x="428625" y="5857875"/>
            <a:ext cx="8286750" cy="1000125"/>
          </a:xfrm>
          <a:prstGeom prst="doubleWave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Текст 2"/>
          <p:cNvSpPr>
            <a:spLocks noGrp="1"/>
          </p:cNvSpPr>
          <p:nvPr>
            <p:ph type="body" idx="1"/>
          </p:nvPr>
        </p:nvSpPr>
        <p:spPr>
          <a:xfrm>
            <a:off x="6929438" y="3286125"/>
            <a:ext cx="1928812" cy="2071688"/>
          </a:xfr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b="1" dirty="0" smtClean="0">
                <a:solidFill>
                  <a:srgbClr val="000510"/>
                </a:solidFill>
              </a:rPr>
              <a:t>и</a:t>
            </a:r>
            <a:endParaRPr lang="ru-RU" sz="9600" b="1" dirty="0">
              <a:solidFill>
                <a:srgbClr val="00051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0313" y="3286125"/>
            <a:ext cx="1928812" cy="2071688"/>
          </a:xfr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b="1" dirty="0" smtClean="0">
                <a:solidFill>
                  <a:srgbClr val="000510"/>
                </a:solidFill>
              </a:rPr>
              <a:t>е</a:t>
            </a:r>
            <a:endParaRPr lang="ru-RU" sz="9600" b="1" dirty="0">
              <a:solidFill>
                <a:srgbClr val="00051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>
          <a:xfrm>
            <a:off x="428625" y="3286125"/>
            <a:ext cx="1857375" cy="2071688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2000" b="1" dirty="0" smtClean="0">
                <a:solidFill>
                  <a:srgbClr val="000510"/>
                </a:solidFill>
              </a:rPr>
              <a:t>т</a:t>
            </a:r>
            <a:endParaRPr lang="ru-RU" sz="12000" b="1" dirty="0">
              <a:solidFill>
                <a:srgbClr val="00051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4643438" y="3286125"/>
            <a:ext cx="1928812" cy="2071688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2000" b="1" dirty="0" err="1" smtClean="0">
                <a:solidFill>
                  <a:srgbClr val="000510"/>
                </a:solidFill>
              </a:rPr>
              <a:t>н</a:t>
            </a:r>
            <a:endParaRPr lang="ru-RU" sz="12000" b="1" dirty="0">
              <a:solidFill>
                <a:srgbClr val="000510"/>
              </a:solidFill>
            </a:endParaRPr>
          </a:p>
        </p:txBody>
      </p:sp>
      <p:sp>
        <p:nvSpPr>
          <p:cNvPr id="13" name="Трапеция 12"/>
          <p:cNvSpPr/>
          <p:nvPr/>
        </p:nvSpPr>
        <p:spPr>
          <a:xfrm>
            <a:off x="214313" y="571500"/>
            <a:ext cx="8643937" cy="2501900"/>
          </a:xfrm>
          <a:prstGeom prst="trapezoid">
            <a:avLst>
              <a:gd name="adj" fmla="val 87814"/>
            </a:avLst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Месяц 14"/>
          <p:cNvSpPr/>
          <p:nvPr/>
        </p:nvSpPr>
        <p:spPr>
          <a:xfrm rot="16200000">
            <a:off x="4379119" y="1407319"/>
            <a:ext cx="457200" cy="8358188"/>
          </a:xfrm>
          <a:prstGeom prst="moon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Блок-схема: объединение 10"/>
          <p:cNvSpPr/>
          <p:nvPr/>
        </p:nvSpPr>
        <p:spPr>
          <a:xfrm>
            <a:off x="3143250" y="2357438"/>
            <a:ext cx="685800" cy="1257300"/>
          </a:xfrm>
          <a:prstGeom prst="flowChartMerge">
            <a:avLst/>
          </a:prstGeom>
          <a:solidFill>
            <a:srgbClr val="0005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Блок-схема: магнитный диск 11"/>
          <p:cNvSpPr/>
          <p:nvPr/>
        </p:nvSpPr>
        <p:spPr>
          <a:xfrm>
            <a:off x="5867400" y="152400"/>
            <a:ext cx="914400" cy="1541463"/>
          </a:xfrm>
          <a:prstGeom prst="flowChartMagneticDisk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Двойная волна 13"/>
          <p:cNvSpPr/>
          <p:nvPr/>
        </p:nvSpPr>
        <p:spPr>
          <a:xfrm>
            <a:off x="428625" y="5857875"/>
            <a:ext cx="8286750" cy="1000125"/>
          </a:xfrm>
          <a:prstGeom prst="doubleWave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Текст 2"/>
          <p:cNvSpPr>
            <a:spLocks noGrp="1"/>
          </p:cNvSpPr>
          <p:nvPr>
            <p:ph type="body" idx="1"/>
          </p:nvPr>
        </p:nvSpPr>
        <p:spPr>
          <a:xfrm>
            <a:off x="6929438" y="3286125"/>
            <a:ext cx="1928812" cy="2071688"/>
          </a:xfrm>
          <a:solidFill>
            <a:schemeClr val="tx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b="1" dirty="0" err="1" smtClean="0">
                <a:solidFill>
                  <a:srgbClr val="000510"/>
                </a:solidFill>
              </a:rPr>
              <a:t>ь</a:t>
            </a:r>
            <a:endParaRPr lang="ru-RU" sz="9600" b="1" dirty="0">
              <a:solidFill>
                <a:srgbClr val="00051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2428892" cy="6370660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bg1">
                    <a:lumMod val="50000"/>
                  </a:schemeClr>
                </a:solidFill>
              </a:rPr>
              <a:t>мол     -</a:t>
            </a:r>
            <a:br>
              <a:rPr lang="ru-RU" sz="4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4800" dirty="0" smtClean="0">
                <a:solidFill>
                  <a:schemeClr val="bg1">
                    <a:lumMod val="50000"/>
                  </a:schemeClr>
                </a:solidFill>
              </a:rPr>
              <a:t>угол    -</a:t>
            </a:r>
            <a:br>
              <a:rPr lang="ru-RU" sz="4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4800" dirty="0" smtClean="0">
                <a:solidFill>
                  <a:schemeClr val="bg1">
                    <a:lumMod val="50000"/>
                  </a:schemeClr>
                </a:solidFill>
              </a:rPr>
              <a:t>был    -</a:t>
            </a:r>
            <a:br>
              <a:rPr lang="ru-RU" sz="4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4800" dirty="0" smtClean="0">
                <a:solidFill>
                  <a:schemeClr val="bg1">
                    <a:lumMod val="50000"/>
                  </a:schemeClr>
                </a:solidFill>
              </a:rPr>
              <a:t>пыл    - </a:t>
            </a:r>
            <a:br>
              <a:rPr lang="ru-RU" sz="4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4800" dirty="0" smtClean="0">
                <a:solidFill>
                  <a:schemeClr val="bg1">
                    <a:lumMod val="50000"/>
                  </a:schemeClr>
                </a:solidFill>
              </a:rPr>
              <a:t>кон     - </a:t>
            </a:r>
            <a:br>
              <a:rPr lang="ru-RU" sz="4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4800" dirty="0" smtClean="0">
                <a:solidFill>
                  <a:schemeClr val="bg1">
                    <a:lumMod val="50000"/>
                  </a:schemeClr>
                </a:solidFill>
              </a:rPr>
              <a:t>шест   -</a:t>
            </a:r>
            <a:br>
              <a:rPr lang="ru-RU" sz="4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4800" dirty="0" smtClean="0">
                <a:solidFill>
                  <a:schemeClr val="bg1">
                    <a:lumMod val="50000"/>
                  </a:schemeClr>
                </a:solidFill>
              </a:rPr>
              <a:t>кров   -</a:t>
            </a:r>
            <a:br>
              <a:rPr lang="ru-RU" sz="4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4800" dirty="0" smtClean="0">
                <a:solidFill>
                  <a:schemeClr val="bg1">
                    <a:lumMod val="50000"/>
                  </a:schemeClr>
                </a:solidFill>
              </a:rPr>
              <a:t>ел       -</a:t>
            </a:r>
            <a:br>
              <a:rPr lang="ru-RU" sz="4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4800" dirty="0" smtClean="0">
                <a:solidFill>
                  <a:schemeClr val="bg1">
                    <a:lumMod val="50000"/>
                  </a:schemeClr>
                </a:solidFill>
              </a:rPr>
              <a:t>хор     -</a:t>
            </a:r>
            <a:endParaRPr lang="ru-RU" sz="4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602" name="Содержимое 16"/>
          <p:cNvSpPr>
            <a:spLocks noGrp="1"/>
          </p:cNvSpPr>
          <p:nvPr>
            <p:ph sz="quarter" idx="4"/>
          </p:nvPr>
        </p:nvSpPr>
        <p:spPr>
          <a:xfrm>
            <a:off x="4857750" y="285750"/>
            <a:ext cx="4041775" cy="62865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30000" smtClean="0"/>
              <a:t> </a:t>
            </a:r>
          </a:p>
        </p:txBody>
      </p:sp>
      <p:sp>
        <p:nvSpPr>
          <p:cNvPr id="18" name="Кольцо 17"/>
          <p:cNvSpPr/>
          <p:nvPr/>
        </p:nvSpPr>
        <p:spPr>
          <a:xfrm>
            <a:off x="4643438" y="2357438"/>
            <a:ext cx="3286125" cy="4000500"/>
          </a:xfrm>
          <a:prstGeom prst="donu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Цилиндр 18"/>
          <p:cNvSpPr/>
          <p:nvPr/>
        </p:nvSpPr>
        <p:spPr>
          <a:xfrm>
            <a:off x="4000500" y="357188"/>
            <a:ext cx="914400" cy="6072187"/>
          </a:xfrm>
          <a:prstGeom prst="can">
            <a:avLst>
              <a:gd name="adj" fmla="val 20455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Picture 15" descr="Рисунок1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703941">
            <a:off x="6332538" y="211138"/>
            <a:ext cx="2357437" cy="280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5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813" y="785813"/>
            <a:ext cx="5214937" cy="117951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785813" y="2143125"/>
            <a:ext cx="5214937" cy="1143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785813" y="4929188"/>
            <a:ext cx="5786437" cy="1143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785813" y="3571875"/>
            <a:ext cx="7143750" cy="1143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2643188" y="928688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143000" y="3714750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643188" y="2286000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071938" y="3714750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143000" y="5072063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143000" y="928688"/>
            <a:ext cx="914400" cy="914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143000" y="2286000"/>
            <a:ext cx="914400" cy="914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071938" y="928688"/>
            <a:ext cx="914400" cy="91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357813" y="3714750"/>
            <a:ext cx="914400" cy="91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071938" y="2286000"/>
            <a:ext cx="914400" cy="914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643188" y="3714750"/>
            <a:ext cx="914400" cy="914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643188" y="5072063"/>
            <a:ext cx="914400" cy="91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643688" y="3714750"/>
            <a:ext cx="914400" cy="91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4071938" y="5072063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357813" y="5072063"/>
            <a:ext cx="914400" cy="91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6644" name="Рисунок 27" descr="C41-33 коп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25" y="428625"/>
            <a:ext cx="2070100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928686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7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Кремль</a:t>
            </a:r>
            <a:endParaRPr lang="ru-RU" sz="7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63" y="1571625"/>
            <a:ext cx="8215312" cy="92868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7000" b="1" dirty="0" smtClean="0">
                <a:solidFill>
                  <a:srgbClr val="FF0000"/>
                </a:solidFill>
              </a:rPr>
              <a:t>К</a:t>
            </a:r>
            <a:r>
              <a:rPr lang="ru-RU" sz="5000" b="1" dirty="0" smtClean="0">
                <a:solidFill>
                  <a:srgbClr val="FF0000"/>
                </a:solidFill>
              </a:rPr>
              <a:t>расная</a:t>
            </a:r>
            <a:r>
              <a:rPr lang="ru-RU" sz="5000" b="1" dirty="0" smtClean="0"/>
              <a:t> </a:t>
            </a:r>
            <a:r>
              <a:rPr lang="ru-RU" sz="5000" b="1" dirty="0" smtClean="0">
                <a:solidFill>
                  <a:srgbClr val="FF0000"/>
                </a:solidFill>
              </a:rPr>
              <a:t>площадь</a:t>
            </a:r>
            <a:endParaRPr lang="ru-RU" sz="5000" b="1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0063" y="2714625"/>
            <a:ext cx="8215312" cy="92868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5400" b="1" dirty="0" smtClean="0">
                <a:solidFill>
                  <a:schemeClr val="bg1">
                    <a:lumMod val="50000"/>
                  </a:schemeClr>
                </a:solidFill>
              </a:rPr>
              <a:t>колокольня</a:t>
            </a:r>
            <a:endParaRPr lang="ru-RU" sz="5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5143500"/>
            <a:ext cx="8258175" cy="1500188"/>
          </a:xfrm>
        </p:spPr>
        <p:txBody>
          <a:bodyPr>
            <a:no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8000" b="1" dirty="0" smtClean="0">
                <a:solidFill>
                  <a:schemeClr val="bg1">
                    <a:lumMod val="50000"/>
                  </a:schemeClr>
                </a:solidFill>
              </a:rPr>
              <a:t>собор</a:t>
            </a:r>
            <a:endParaRPr lang="ru-RU" sz="8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0063" y="3857625"/>
            <a:ext cx="8215312" cy="1428750"/>
          </a:xfrm>
        </p:spPr>
        <p:txBody>
          <a:bodyPr>
            <a:no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8000" b="1" dirty="0" smtClean="0">
                <a:solidFill>
                  <a:schemeClr val="bg1">
                    <a:lumMod val="50000"/>
                  </a:schemeClr>
                </a:solidFill>
              </a:rPr>
              <a:t>церковь</a:t>
            </a:r>
            <a:endParaRPr lang="ru-RU" sz="8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643570" y="3714752"/>
            <a:ext cx="3238500" cy="2578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К</a:t>
            </a:r>
            <a:r>
              <a:rPr lang="ru-RU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р</a:t>
            </a:r>
            <a:r>
              <a:rPr lang="ru-RU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а с </a:t>
            </a:r>
            <a:r>
              <a:rPr lang="ru-RU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н</a:t>
            </a:r>
            <a:r>
              <a:rPr lang="ru-RU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а я    </a:t>
            </a:r>
            <a:r>
              <a:rPr lang="ru-RU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п</a:t>
            </a:r>
            <a:r>
              <a:rPr lang="ru-RU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л о </a:t>
            </a:r>
            <a:r>
              <a:rPr lang="ru-RU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щ</a:t>
            </a:r>
            <a:r>
              <a:rPr lang="ru-RU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а </a:t>
            </a:r>
            <a:r>
              <a:rPr lang="ru-RU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д</a:t>
            </a:r>
            <a:r>
              <a:rPr lang="ru-RU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ь</a:t>
            </a:r>
            <a:endParaRPr lang="ru-RU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2786050" y="1071546"/>
            <a:ext cx="4041775" cy="75088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8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</a:t>
            </a:r>
            <a:r>
              <a:rPr lang="ru-RU" sz="36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ремль</a:t>
            </a:r>
            <a:endParaRPr lang="ru-RU" sz="3600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282" y="4500570"/>
            <a:ext cx="3900486" cy="21431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57752" y="4500570"/>
            <a:ext cx="4041775" cy="21165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lum contrast="-10000"/>
          </a:blip>
          <a:srcRect/>
          <a:stretch>
            <a:fillRect/>
          </a:stretch>
        </p:blipFill>
        <p:spPr bwMode="auto">
          <a:xfrm>
            <a:off x="285720" y="2214554"/>
            <a:ext cx="3643338" cy="20717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4857752" y="2214554"/>
            <a:ext cx="3643338" cy="2000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625" y="571500"/>
            <a:ext cx="4040188" cy="75088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8000" b="1" dirty="0" smtClean="0">
                <a:solidFill>
                  <a:schemeClr val="accent1">
                    <a:lumMod val="50000"/>
                  </a:schemeClr>
                </a:solidFill>
              </a:rPr>
              <a:t>М</a:t>
            </a:r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осква </a:t>
            </a: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0063" y="1500188"/>
            <a:ext cx="7500937" cy="75088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экскурсия</a:t>
            </a: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214422"/>
            <a:ext cx="307183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143380"/>
            <a:ext cx="3071834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2285992"/>
            <a:ext cx="2071702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4429132"/>
            <a:ext cx="3500462" cy="2055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4" name="Picture 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785786" y="2285992"/>
            <a:ext cx="2214578" cy="2143140"/>
          </a:xfrm>
          <a:effectLst>
            <a:softEdge rad="112500"/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42876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8000" dirty="0" smtClean="0">
                <a:solidFill>
                  <a:schemeClr val="accent1">
                    <a:lumMod val="50000"/>
                  </a:schemeClr>
                </a:solidFill>
              </a:rPr>
              <a:t>Древняя Москва</a:t>
            </a:r>
            <a:endParaRPr lang="ru-RU" sz="8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>
          <a:xfrm>
            <a:off x="428596" y="2500306"/>
            <a:ext cx="4040188" cy="3823593"/>
          </a:xfrm>
          <a:effectLst>
            <a:softEdge rad="112500"/>
          </a:effectLst>
        </p:spPr>
      </p:pic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4645025" y="6072188"/>
            <a:ext cx="4041775" cy="53975"/>
          </a:xfrm>
        </p:spPr>
        <p:txBody>
          <a:bodyPr>
            <a:normAutofit fontScale="25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571744"/>
            <a:ext cx="3771904" cy="3700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3050"/>
            <a:ext cx="8715436" cy="1370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</a:t>
            </a:r>
            <a:r>
              <a:rPr lang="ru-RU" sz="5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осква белокаменная</a:t>
            </a:r>
            <a:endParaRPr lang="ru-RU" sz="54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0034" y="1714488"/>
            <a:ext cx="8256617" cy="4786346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31749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857250" y="2143125"/>
            <a:ext cx="7572375" cy="4071938"/>
          </a:xfrm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20" y="3857628"/>
            <a:ext cx="2571768" cy="22145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714356"/>
            <a:ext cx="2357454" cy="21431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714356"/>
            <a:ext cx="2286016" cy="2214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3929066"/>
            <a:ext cx="2428892" cy="22080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714356"/>
            <a:ext cx="2252672" cy="2214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16" y="4000504"/>
            <a:ext cx="2643206" cy="21193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500042"/>
            <a:ext cx="7715304" cy="1928826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9600" dirty="0" err="1" smtClean="0">
                <a:solidFill>
                  <a:schemeClr val="accent1">
                    <a:lumMod val="50000"/>
                  </a:schemeClr>
                </a:solidFill>
              </a:rPr>
              <a:t>ме</a:t>
            </a:r>
            <a:r>
              <a:rPr lang="ru-RU" sz="9600" dirty="0" smtClean="0">
                <a:solidFill>
                  <a:schemeClr val="accent1">
                    <a:lumMod val="50000"/>
                  </a:schemeClr>
                </a:solidFill>
              </a:rPr>
              <a:t>    ни</a:t>
            </a:r>
            <a:endParaRPr lang="ru-RU" sz="9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714375" y="2857500"/>
            <a:ext cx="3683000" cy="1679575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r>
              <a:rPr lang="ru-RU" sz="6500" b="1" dirty="0" err="1" smtClean="0">
                <a:solidFill>
                  <a:schemeClr val="accent1">
                    <a:lumMod val="50000"/>
                  </a:schemeClr>
                </a:solidFill>
              </a:rPr>
              <a:t>ку</a:t>
            </a:r>
            <a:endParaRPr lang="ru-RU" sz="6500" b="1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3"/>
          </p:nvPr>
        </p:nvSpPr>
        <p:spPr>
          <a:xfrm>
            <a:off x="4857750" y="2786063"/>
            <a:ext cx="3571875" cy="17145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r>
              <a:rPr lang="ru-RU" sz="6500" b="1" dirty="0" err="1" smtClean="0">
                <a:solidFill>
                  <a:schemeClr val="accent1">
                    <a:lumMod val="50000"/>
                  </a:schemeClr>
                </a:solidFill>
              </a:rPr>
              <a:t>вя</a:t>
            </a:r>
            <a:endParaRPr lang="ru-RU" sz="6500" b="1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2"/>
          </p:nvPr>
        </p:nvSpPr>
        <p:spPr>
          <a:xfrm>
            <a:off x="714375" y="4857750"/>
            <a:ext cx="3643313" cy="169703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b="1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ru-RU" sz="9600" b="1" dirty="0" err="1" smtClean="0">
                <a:solidFill>
                  <a:schemeClr val="accent1">
                    <a:lumMod val="50000"/>
                  </a:schemeClr>
                </a:solidFill>
              </a:rPr>
              <a:t>дю</a:t>
            </a:r>
            <a:r>
              <a:rPr lang="ru-RU" sz="9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9600" b="1" dirty="0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4"/>
          </p:nvPr>
        </p:nvSpPr>
        <p:spPr>
          <a:xfrm>
            <a:off x="4929188" y="4857750"/>
            <a:ext cx="3571875" cy="169703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b="1" dirty="0" smtClean="0">
                <a:solidFill>
                  <a:schemeClr val="accent1">
                    <a:lumMod val="50000"/>
                  </a:schemeClr>
                </a:solidFill>
              </a:rPr>
              <a:t>   рё </a:t>
            </a:r>
            <a:br>
              <a:rPr lang="ru-RU" sz="9600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repeatCount="3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7200" dirty="0" err="1" smtClean="0">
                <a:solidFill>
                  <a:schemeClr val="accent2">
                    <a:lumMod val="50000"/>
                  </a:schemeClr>
                </a:solidFill>
              </a:rPr>
              <a:t>Тайницкая</a:t>
            </a:r>
            <a:r>
              <a:rPr lang="ru-RU" sz="7200" dirty="0" smtClean="0">
                <a:solidFill>
                  <a:schemeClr val="accent2">
                    <a:lumMod val="50000"/>
                  </a:schemeClr>
                </a:solidFill>
              </a:rPr>
              <a:t> башня</a:t>
            </a:r>
            <a:endParaRPr lang="ru-RU" sz="7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503716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503716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25" y="1928813"/>
            <a:ext cx="3286125" cy="4000500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1928813"/>
            <a:ext cx="3143250" cy="4000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7200" dirty="0" smtClean="0">
                <a:solidFill>
                  <a:schemeClr val="accent1">
                    <a:lumMod val="50000"/>
                  </a:schemeClr>
                </a:solidFill>
              </a:rPr>
              <a:t>Спасская башня</a:t>
            </a:r>
            <a:endParaRPr lang="ru-RU" sz="7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822825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3438" y="1571612"/>
            <a:ext cx="4041775" cy="4822846"/>
          </a:xfr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714488"/>
            <a:ext cx="3500463" cy="440532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714488"/>
            <a:ext cx="3357586" cy="442915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428604"/>
            <a:ext cx="4040188" cy="1357322"/>
          </a:xfrm>
        </p:spPr>
        <p:style>
          <a:lnRef idx="1">
            <a:schemeClr val="dk1"/>
          </a:lnRef>
          <a:fillRef idx="1003">
            <a:schemeClr val="dk2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5000" b="1" dirty="0" smtClean="0">
                <a:ln w="0"/>
                <a:solidFill>
                  <a:srgbClr val="000510"/>
                </a:solidFill>
                <a:effectLst>
                  <a:reflection blurRad="12700" stA="50000" endPos="50000" dist="5000" dir="5400000" sy="-100000" rotWithShape="0"/>
                </a:effectLst>
              </a:rPr>
              <a:t>Ц</a:t>
            </a:r>
            <a:r>
              <a:rPr lang="ru-RU" sz="3200" b="1" dirty="0" smtClean="0">
                <a:ln w="0"/>
                <a:solidFill>
                  <a:srgbClr val="000510"/>
                </a:solidFill>
                <a:effectLst>
                  <a:reflection blurRad="12700" stA="50000" endPos="50000" dist="5000" dir="5400000" sy="-100000" rotWithShape="0"/>
                </a:effectLst>
              </a:rPr>
              <a:t>арь - колокол</a:t>
            </a:r>
            <a:endParaRPr lang="ru-RU" sz="3200" b="1" dirty="0">
              <a:ln w="0"/>
              <a:solidFill>
                <a:srgbClr val="00051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14876" y="428604"/>
            <a:ext cx="4041775" cy="1357322"/>
          </a:xfr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1003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5000" b="1" dirty="0" smtClean="0">
                <a:solidFill>
                  <a:srgbClr val="000510"/>
                </a:solidFill>
              </a:rPr>
              <a:t>Ц</a:t>
            </a:r>
            <a:r>
              <a:rPr lang="ru-RU" sz="3200" b="1" dirty="0" smtClean="0">
                <a:solidFill>
                  <a:srgbClr val="000510"/>
                </a:solidFill>
              </a:rPr>
              <a:t>арь - пушка</a:t>
            </a:r>
            <a:endParaRPr lang="ru-RU" sz="3200" b="1" dirty="0">
              <a:solidFill>
                <a:srgbClr val="000510"/>
              </a:solidFill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5025" y="2357429"/>
            <a:ext cx="4356131" cy="3500463"/>
          </a:xfrm>
          <a:effectLst>
            <a:softEdge rad="112500"/>
          </a:effectLst>
        </p:spPr>
      </p:pic>
      <p:pic>
        <p:nvPicPr>
          <p:cNvPr id="1030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7158" y="2362200"/>
            <a:ext cx="4071966" cy="3495691"/>
          </a:xfrm>
          <a:effectLst>
            <a:softEdge rad="112500"/>
          </a:effectLst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285750" y="285750"/>
            <a:ext cx="8572500" cy="785813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4400" dirty="0" smtClean="0"/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19200" dirty="0" smtClean="0"/>
          </a:p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0" b="1" dirty="0" smtClean="0">
                <a:solidFill>
                  <a:schemeClr val="accent3">
                    <a:lumMod val="50000"/>
                  </a:schemeClr>
                </a:solidFill>
              </a:rPr>
              <a:t>Имена московских улиц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19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313" y="1714500"/>
            <a:ext cx="3000375" cy="85725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0510"/>
                </a:solidFill>
              </a:rPr>
              <a:t>Ул. Большая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0510"/>
                </a:solidFill>
              </a:rPr>
              <a:t>Ордынка</a:t>
            </a:r>
            <a:endParaRPr lang="ru-RU" sz="3200" b="1" dirty="0">
              <a:solidFill>
                <a:srgbClr val="00051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000232" y="2857496"/>
            <a:ext cx="5929354" cy="207170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5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Москва</a:t>
            </a:r>
            <a:endParaRPr lang="ru-RU" sz="6500" b="1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5072063"/>
            <a:ext cx="3143250" cy="5715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0510"/>
                </a:solidFill>
              </a:rPr>
              <a:t>Ул. Мясницкая</a:t>
            </a:r>
            <a:endParaRPr lang="ru-RU" sz="3200" b="1" dirty="0">
              <a:solidFill>
                <a:srgbClr val="00051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86188" y="1643063"/>
            <a:ext cx="3214687" cy="500062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0510"/>
                </a:solidFill>
              </a:rPr>
              <a:t>Ул. Колпачная</a:t>
            </a:r>
            <a:endParaRPr lang="ru-RU" sz="3200" b="1" dirty="0">
              <a:solidFill>
                <a:srgbClr val="00051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15063" y="2500313"/>
            <a:ext cx="2928937" cy="642937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err="1">
                <a:solidFill>
                  <a:srgbClr val="000510"/>
                </a:solidFill>
              </a:rPr>
              <a:t>Ул.Басманная</a:t>
            </a:r>
            <a:endParaRPr lang="ru-RU" sz="3200" b="1" dirty="0">
              <a:solidFill>
                <a:srgbClr val="00051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715125" y="4143375"/>
            <a:ext cx="2214563" cy="928688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0510"/>
                </a:solidFill>
              </a:rPr>
              <a:t>Каретный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0510"/>
                </a:solidFill>
              </a:rPr>
              <a:t>переулок</a:t>
            </a:r>
            <a:endParaRPr lang="ru-RU" sz="3200" b="1" dirty="0">
              <a:solidFill>
                <a:srgbClr val="00051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0" y="3643313"/>
            <a:ext cx="3000375" cy="928687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0510"/>
                </a:solidFill>
              </a:rPr>
              <a:t>Гончарная набережная</a:t>
            </a:r>
            <a:endParaRPr lang="ru-RU" sz="3200" b="1" dirty="0">
              <a:solidFill>
                <a:srgbClr val="00051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71875" y="5286375"/>
            <a:ext cx="3000375" cy="785813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0510"/>
                </a:solidFill>
              </a:rPr>
              <a:t>Ул. Тверская</a:t>
            </a:r>
            <a:endParaRPr lang="ru-RU" sz="3200" b="1" dirty="0">
              <a:solidFill>
                <a:srgbClr val="00051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1500174"/>
            <a:ext cx="1142998" cy="857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71744"/>
            <a:ext cx="1238210" cy="12049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5072074"/>
            <a:ext cx="1785920" cy="1266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lum bright="-20000" contrast="40000"/>
          </a:blip>
          <a:srcRect/>
          <a:stretch>
            <a:fillRect/>
          </a:stretch>
        </p:blipFill>
        <p:spPr bwMode="auto">
          <a:xfrm>
            <a:off x="357188" y="5715000"/>
            <a:ext cx="1357312" cy="881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Стрелка вправо 19"/>
          <p:cNvSpPr/>
          <p:nvPr/>
        </p:nvSpPr>
        <p:spPr>
          <a:xfrm rot="5400000">
            <a:off x="4769644" y="6088856"/>
            <a:ext cx="660400" cy="484188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Выгнутая вниз стрелка 23"/>
          <p:cNvSpPr/>
          <p:nvPr/>
        </p:nvSpPr>
        <p:spPr>
          <a:xfrm rot="13725233">
            <a:off x="2921794" y="2372519"/>
            <a:ext cx="1149350" cy="503238"/>
          </a:xfrm>
          <a:prstGeom prst="curvedUpArrow">
            <a:avLst>
              <a:gd name="adj1" fmla="val 25000"/>
              <a:gd name="adj2" fmla="val 50000"/>
              <a:gd name="adj3" fmla="val 43145"/>
            </a:avLst>
          </a:prstGeom>
          <a:solidFill>
            <a:srgbClr val="0005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Выгнутая вниз стрелка 26"/>
          <p:cNvSpPr/>
          <p:nvPr/>
        </p:nvSpPr>
        <p:spPr>
          <a:xfrm rot="1911252">
            <a:off x="5589588" y="4679950"/>
            <a:ext cx="1352550" cy="450850"/>
          </a:xfrm>
          <a:prstGeom prst="curvedUpArrow">
            <a:avLst>
              <a:gd name="adj1" fmla="val 25000"/>
              <a:gd name="adj2" fmla="val 50000"/>
              <a:gd name="adj3" fmla="val 48625"/>
            </a:avLst>
          </a:prstGeom>
          <a:solidFill>
            <a:srgbClr val="0005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Выгнутая вниз стрелка 27"/>
          <p:cNvSpPr/>
          <p:nvPr/>
        </p:nvSpPr>
        <p:spPr>
          <a:xfrm rot="8396090" flipV="1">
            <a:off x="2779713" y="4672013"/>
            <a:ext cx="1373187" cy="481012"/>
          </a:xfrm>
          <a:prstGeom prst="curvedUpArrow">
            <a:avLst>
              <a:gd name="adj1" fmla="val 25000"/>
              <a:gd name="adj2" fmla="val 50000"/>
              <a:gd name="adj3" fmla="val 43145"/>
            </a:avLst>
          </a:prstGeom>
          <a:solidFill>
            <a:srgbClr val="0005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Стрелка вниз 29"/>
          <p:cNvSpPr/>
          <p:nvPr/>
        </p:nvSpPr>
        <p:spPr>
          <a:xfrm>
            <a:off x="4857750" y="4357688"/>
            <a:ext cx="214313" cy="785812"/>
          </a:xfrm>
          <a:prstGeom prst="downArrow">
            <a:avLst/>
          </a:prstGeom>
          <a:solidFill>
            <a:srgbClr val="0005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Стрелка влево 31"/>
          <p:cNvSpPr/>
          <p:nvPr/>
        </p:nvSpPr>
        <p:spPr>
          <a:xfrm>
            <a:off x="2286000" y="4071938"/>
            <a:ext cx="785813" cy="142875"/>
          </a:xfrm>
          <a:prstGeom prst="leftArrow">
            <a:avLst/>
          </a:prstGeom>
          <a:solidFill>
            <a:srgbClr val="0005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Выгнутая вниз стрелка 32"/>
          <p:cNvSpPr/>
          <p:nvPr/>
        </p:nvSpPr>
        <p:spPr>
          <a:xfrm rot="17251942" flipV="1">
            <a:off x="5447507" y="2524919"/>
            <a:ext cx="992187" cy="466725"/>
          </a:xfrm>
          <a:prstGeom prst="curvedUpArrow">
            <a:avLst>
              <a:gd name="adj1" fmla="val 25000"/>
              <a:gd name="adj2" fmla="val 50000"/>
              <a:gd name="adj3" fmla="val 46362"/>
            </a:avLst>
          </a:prstGeom>
          <a:solidFill>
            <a:srgbClr val="0005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Стрелка вверх 33"/>
          <p:cNvSpPr/>
          <p:nvPr/>
        </p:nvSpPr>
        <p:spPr>
          <a:xfrm>
            <a:off x="4857750" y="2214563"/>
            <a:ext cx="214313" cy="857250"/>
          </a:xfrm>
          <a:prstGeom prst="upArrow">
            <a:avLst/>
          </a:prstGeom>
          <a:solidFill>
            <a:srgbClr val="0005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1428736"/>
            <a:ext cx="2605085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5929322" y="3214686"/>
            <a:ext cx="2643206" cy="171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6000760" y="5000636"/>
            <a:ext cx="2571768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Двойная волна 9"/>
          <p:cNvSpPr/>
          <p:nvPr/>
        </p:nvSpPr>
        <p:spPr>
          <a:xfrm>
            <a:off x="500063" y="357188"/>
            <a:ext cx="8143875" cy="914400"/>
          </a:xfrm>
          <a:prstGeom prst="doubleWav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</a:rPr>
              <a:t>С л о в а </a:t>
            </a:r>
            <a:r>
              <a:rPr lang="ru-RU" sz="4800" b="1" dirty="0" err="1">
                <a:solidFill>
                  <a:schemeClr val="accent1">
                    <a:lumMod val="50000"/>
                  </a:schemeClr>
                </a:solidFill>
              </a:rPr>
              <a:t>р</a:t>
            </a: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800" b="1" dirty="0" err="1">
                <a:solidFill>
                  <a:schemeClr val="accent1">
                    <a:lumMod val="50000"/>
                  </a:schemeClr>
                </a:solidFill>
              </a:rPr>
              <a:t>н</a:t>
            </a: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800" b="1" dirty="0" err="1">
                <a:solidFill>
                  <a:schemeClr val="accent1">
                    <a:lumMod val="50000"/>
                  </a:schemeClr>
                </a:solidFill>
              </a:rPr>
              <a:t>а</a:t>
            </a: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</a:rPr>
              <a:t> я     </a:t>
            </a:r>
            <a:r>
              <a:rPr lang="ru-RU" sz="4800" b="1" dirty="0" err="1">
                <a:solidFill>
                  <a:schemeClr val="accent1">
                    <a:lumMod val="50000"/>
                  </a:schemeClr>
                </a:solidFill>
              </a:rPr>
              <a:t>р</a:t>
            </a: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</a:rPr>
              <a:t> а б о т а</a:t>
            </a:r>
            <a:endParaRPr lang="ru-RU" sz="4800" b="1" dirty="0"/>
          </a:p>
        </p:txBody>
      </p:sp>
      <p:sp>
        <p:nvSpPr>
          <p:cNvPr id="13" name="Пятиугольник 12"/>
          <p:cNvSpPr/>
          <p:nvPr/>
        </p:nvSpPr>
        <p:spPr>
          <a:xfrm>
            <a:off x="428625" y="1857375"/>
            <a:ext cx="5429250" cy="857250"/>
          </a:xfrm>
          <a:prstGeom prst="homePlate">
            <a:avLst/>
          </a:prstGeom>
          <a:solidFill>
            <a:srgbClr val="858E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bg1">
                    <a:lumMod val="50000"/>
                  </a:schemeClr>
                </a:solidFill>
              </a:rPr>
              <a:t>Золотая Орда</a:t>
            </a:r>
            <a:endParaRPr lang="ru-RU" sz="5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428625" y="3571875"/>
            <a:ext cx="5429250" cy="857250"/>
          </a:xfrm>
          <a:prstGeom prst="homePlate">
            <a:avLst/>
          </a:prstGeom>
          <a:solidFill>
            <a:srgbClr val="858E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bg1">
                    <a:lumMod val="50000"/>
                  </a:schemeClr>
                </a:solidFill>
              </a:rPr>
              <a:t>ремесленники</a:t>
            </a:r>
            <a:endParaRPr lang="ru-RU" sz="6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Пятиугольник 15"/>
          <p:cNvSpPr/>
          <p:nvPr/>
        </p:nvSpPr>
        <p:spPr>
          <a:xfrm>
            <a:off x="357188" y="5429250"/>
            <a:ext cx="5429250" cy="857250"/>
          </a:xfrm>
          <a:prstGeom prst="homePlate">
            <a:avLst/>
          </a:prstGeom>
          <a:solidFill>
            <a:srgbClr val="858E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bg1">
                    <a:lumMod val="50000"/>
                  </a:schemeClr>
                </a:solidFill>
              </a:rPr>
              <a:t>гончар</a:t>
            </a:r>
            <a:endParaRPr lang="ru-RU" sz="5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608488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lum bright="-10000" contrast="30000"/>
          </a:blip>
          <a:srcRect/>
          <a:stretch>
            <a:fillRect/>
          </a:stretch>
        </p:blipFill>
        <p:spPr>
          <a:xfrm>
            <a:off x="642910" y="3286124"/>
            <a:ext cx="2286016" cy="2643206"/>
          </a:xfrm>
          <a:effectLst>
            <a:softEdge rad="112500"/>
          </a:effec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929322" y="642918"/>
            <a:ext cx="2643206" cy="2357454"/>
          </a:xfrm>
          <a:effectLst>
            <a:softEdge rad="11250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3" y="357166"/>
            <a:ext cx="1928826" cy="2105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642918"/>
            <a:ext cx="3167068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3214686"/>
            <a:ext cx="2143140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14678" y="3071810"/>
            <a:ext cx="3071834" cy="2286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2370132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96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Молодцы!</a:t>
            </a:r>
            <a:endParaRPr lang="ru-RU" sz="9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9938" name="Рисунок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3857625"/>
            <a:ext cx="8643937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Двойная волна 7"/>
          <p:cNvSpPr/>
          <p:nvPr/>
        </p:nvSpPr>
        <p:spPr>
          <a:xfrm>
            <a:off x="2857500" y="3071813"/>
            <a:ext cx="3714750" cy="3414712"/>
          </a:xfrm>
          <a:prstGeom prst="doubleWave">
            <a:avLst>
              <a:gd name="adj1" fmla="val 12500"/>
              <a:gd name="adj2" fmla="val 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0" b="1" dirty="0">
                <a:solidFill>
                  <a:schemeClr val="accent2">
                    <a:lumMod val="50000"/>
                  </a:schemeClr>
                </a:solidFill>
              </a:rPr>
              <a:t>5</a:t>
            </a:r>
            <a:endParaRPr lang="ru-RU" sz="20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3" descr="20010915train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sndAc>
      <p:stSnd loop="1"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1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6" y="1357298"/>
            <a:ext cx="1785950" cy="158431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9600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ru-RU" sz="9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Содержимое 6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5214950"/>
            <a:ext cx="2214546" cy="1643050"/>
          </a:xfrm>
          <a:prstGeom prst="ellipse">
            <a:avLst/>
          </a:prstGeom>
          <a:effectLst>
            <a:softEdge rad="112500"/>
          </a:effectLst>
        </p:spPr>
      </p:pic>
      <p:pic>
        <p:nvPicPr>
          <p:cNvPr id="17411" name="Рисунок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500"/>
            <a:ext cx="9144000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Содержимое 6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14488"/>
            <a:ext cx="2428080" cy="192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Двойная волна 9"/>
          <p:cNvSpPr/>
          <p:nvPr/>
        </p:nvSpPr>
        <p:spPr>
          <a:xfrm>
            <a:off x="0" y="5857875"/>
            <a:ext cx="9144000" cy="1000125"/>
          </a:xfrm>
          <a:prstGeom prst="doubleWave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Выноска-облако 14"/>
          <p:cNvSpPr/>
          <p:nvPr/>
        </p:nvSpPr>
        <p:spPr>
          <a:xfrm>
            <a:off x="0" y="0"/>
            <a:ext cx="4714875" cy="827088"/>
          </a:xfrm>
          <a:prstGeom prst="cloudCallou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Выноска-облако 15"/>
          <p:cNvSpPr/>
          <p:nvPr/>
        </p:nvSpPr>
        <p:spPr>
          <a:xfrm>
            <a:off x="357188" y="571500"/>
            <a:ext cx="5786437" cy="1285875"/>
          </a:xfrm>
          <a:prstGeom prst="cloudCallout">
            <a:avLst>
              <a:gd name="adj1" fmla="val -9109"/>
              <a:gd name="adj2" fmla="val 67415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Выноска-облако 16"/>
          <p:cNvSpPr/>
          <p:nvPr/>
        </p:nvSpPr>
        <p:spPr>
          <a:xfrm>
            <a:off x="4429125" y="0"/>
            <a:ext cx="4714875" cy="1684338"/>
          </a:xfrm>
          <a:prstGeom prst="cloudCallout">
            <a:avLst>
              <a:gd name="adj1" fmla="val -11136"/>
              <a:gd name="adj2" fmla="val 43234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0298" y="3286124"/>
            <a:ext cx="1928826" cy="2071702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786578" y="3286124"/>
            <a:ext cx="1971660" cy="2071702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>
          <a:xfrm>
            <a:off x="428596" y="3286125"/>
            <a:ext cx="1857388" cy="2071702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4643438" y="3286124"/>
            <a:ext cx="1928826" cy="2071702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  <p:sp>
        <p:nvSpPr>
          <p:cNvPr id="13" name="Трапеция 12"/>
          <p:cNvSpPr/>
          <p:nvPr/>
        </p:nvSpPr>
        <p:spPr>
          <a:xfrm>
            <a:off x="214313" y="571500"/>
            <a:ext cx="8643937" cy="2501900"/>
          </a:xfrm>
          <a:prstGeom prst="trapezoid">
            <a:avLst>
              <a:gd name="adj" fmla="val 87814"/>
            </a:avLst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Месяц 14"/>
          <p:cNvSpPr/>
          <p:nvPr/>
        </p:nvSpPr>
        <p:spPr>
          <a:xfrm rot="16200000">
            <a:off x="2200275" y="3586163"/>
            <a:ext cx="457200" cy="4000500"/>
          </a:xfrm>
          <a:prstGeom prst="moon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Месяц 16"/>
          <p:cNvSpPr/>
          <p:nvPr/>
        </p:nvSpPr>
        <p:spPr>
          <a:xfrm rot="16200000">
            <a:off x="6415088" y="3586163"/>
            <a:ext cx="457200" cy="4000500"/>
          </a:xfrm>
          <a:prstGeom prst="moon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Цилиндр 10"/>
          <p:cNvSpPr/>
          <p:nvPr/>
        </p:nvSpPr>
        <p:spPr>
          <a:xfrm>
            <a:off x="6786563" y="1000125"/>
            <a:ext cx="914400" cy="1216025"/>
          </a:xfrm>
          <a:prstGeom prst="can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Двойная волна 15"/>
          <p:cNvSpPr/>
          <p:nvPr/>
        </p:nvSpPr>
        <p:spPr>
          <a:xfrm>
            <a:off x="285750" y="5857875"/>
            <a:ext cx="8572500" cy="1000125"/>
          </a:xfrm>
          <a:prstGeom prst="doubleWave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>
          <a:xfrm>
            <a:off x="428596" y="3286124"/>
            <a:ext cx="1857388" cy="2143139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4643438" y="3286124"/>
            <a:ext cx="1928826" cy="2143140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  <p:sp>
        <p:nvSpPr>
          <p:cNvPr id="13" name="Трапеция 12"/>
          <p:cNvSpPr/>
          <p:nvPr/>
        </p:nvSpPr>
        <p:spPr>
          <a:xfrm>
            <a:off x="214313" y="571500"/>
            <a:ext cx="8643937" cy="2501900"/>
          </a:xfrm>
          <a:prstGeom prst="trapezoid">
            <a:avLst>
              <a:gd name="adj" fmla="val 87814"/>
            </a:avLst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Месяц 14"/>
          <p:cNvSpPr/>
          <p:nvPr/>
        </p:nvSpPr>
        <p:spPr>
          <a:xfrm rot="16200000">
            <a:off x="2200275" y="3657600"/>
            <a:ext cx="457200" cy="4000500"/>
          </a:xfrm>
          <a:prstGeom prst="moon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Месяц 16"/>
          <p:cNvSpPr/>
          <p:nvPr/>
        </p:nvSpPr>
        <p:spPr>
          <a:xfrm rot="16200000">
            <a:off x="6415088" y="3657600"/>
            <a:ext cx="457200" cy="4000500"/>
          </a:xfrm>
          <a:prstGeom prst="moon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Цилиндр 10"/>
          <p:cNvSpPr/>
          <p:nvPr/>
        </p:nvSpPr>
        <p:spPr>
          <a:xfrm>
            <a:off x="6500813" y="928688"/>
            <a:ext cx="914400" cy="1216025"/>
          </a:xfrm>
          <a:prstGeom prst="can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Двойная волна 11"/>
          <p:cNvSpPr/>
          <p:nvPr/>
        </p:nvSpPr>
        <p:spPr>
          <a:xfrm>
            <a:off x="357188" y="5857875"/>
            <a:ext cx="8501062" cy="1000125"/>
          </a:xfrm>
          <a:prstGeom prst="doubleWave">
            <a:avLst>
              <a:gd name="adj1" fmla="val 6250"/>
              <a:gd name="adj2" fmla="val 0"/>
            </a:avLst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71750" y="3286125"/>
            <a:ext cx="1857375" cy="21431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929438" y="3286125"/>
            <a:ext cx="1857375" cy="21431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0313" y="3286125"/>
            <a:ext cx="1928812" cy="2071688"/>
          </a:xfr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b="1" dirty="0" smtClean="0">
                <a:solidFill>
                  <a:srgbClr val="000510"/>
                </a:solidFill>
              </a:rPr>
              <a:t>е</a:t>
            </a:r>
            <a:endParaRPr lang="ru-RU" sz="9600" b="1" dirty="0">
              <a:solidFill>
                <a:srgbClr val="00051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786563" y="3286125"/>
            <a:ext cx="1971675" cy="2071688"/>
          </a:xfr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b="1" dirty="0" smtClean="0">
                <a:solidFill>
                  <a:srgbClr val="000510"/>
                </a:solidFill>
              </a:rPr>
              <a:t>и</a:t>
            </a:r>
            <a:endParaRPr lang="ru-RU" sz="9600" b="1" dirty="0">
              <a:solidFill>
                <a:srgbClr val="00051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>
          <a:xfrm>
            <a:off x="428625" y="3286125"/>
            <a:ext cx="1857375" cy="2071688"/>
          </a:xfrm>
          <a:solidFill>
            <a:schemeClr val="tx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4643438" y="3286125"/>
            <a:ext cx="1928812" cy="2071688"/>
          </a:xfrm>
          <a:solidFill>
            <a:schemeClr val="tx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  <p:sp>
        <p:nvSpPr>
          <p:cNvPr id="13" name="Трапеция 12"/>
          <p:cNvSpPr/>
          <p:nvPr/>
        </p:nvSpPr>
        <p:spPr>
          <a:xfrm>
            <a:off x="214313" y="571500"/>
            <a:ext cx="8643937" cy="2501900"/>
          </a:xfrm>
          <a:prstGeom prst="trapezoid">
            <a:avLst>
              <a:gd name="adj" fmla="val 87814"/>
            </a:avLst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Месяц 14"/>
          <p:cNvSpPr/>
          <p:nvPr/>
        </p:nvSpPr>
        <p:spPr>
          <a:xfrm rot="16200000">
            <a:off x="2200275" y="3586163"/>
            <a:ext cx="457200" cy="4000500"/>
          </a:xfrm>
          <a:prstGeom prst="moon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Месяц 16"/>
          <p:cNvSpPr/>
          <p:nvPr/>
        </p:nvSpPr>
        <p:spPr>
          <a:xfrm rot="16200000">
            <a:off x="6415088" y="3586163"/>
            <a:ext cx="457200" cy="4000500"/>
          </a:xfrm>
          <a:prstGeom prst="moon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Блок-схема: магнитный диск 10"/>
          <p:cNvSpPr/>
          <p:nvPr/>
        </p:nvSpPr>
        <p:spPr>
          <a:xfrm>
            <a:off x="6286500" y="571500"/>
            <a:ext cx="914400" cy="1541463"/>
          </a:xfrm>
          <a:prstGeom prst="flowChartMagneticDisk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Двойная волна 11"/>
          <p:cNvSpPr/>
          <p:nvPr/>
        </p:nvSpPr>
        <p:spPr>
          <a:xfrm>
            <a:off x="285750" y="5943600"/>
            <a:ext cx="8501063" cy="914400"/>
          </a:xfrm>
          <a:prstGeom prst="doubleWave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0313" y="3286125"/>
            <a:ext cx="1928812" cy="2071688"/>
          </a:xfr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b="1" dirty="0" smtClean="0">
                <a:solidFill>
                  <a:srgbClr val="000510"/>
                </a:solidFill>
              </a:rPr>
              <a:t>е</a:t>
            </a:r>
            <a:endParaRPr lang="ru-RU" sz="9600" b="1" dirty="0">
              <a:solidFill>
                <a:srgbClr val="00051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786563" y="3286125"/>
            <a:ext cx="1971675" cy="2071688"/>
          </a:xfr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b="1" dirty="0" smtClean="0">
                <a:solidFill>
                  <a:srgbClr val="000510"/>
                </a:solidFill>
              </a:rPr>
              <a:t>и</a:t>
            </a:r>
            <a:endParaRPr lang="ru-RU" sz="9600" b="1" dirty="0">
              <a:solidFill>
                <a:srgbClr val="00051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>
          <a:xfrm>
            <a:off x="428625" y="3286125"/>
            <a:ext cx="1857375" cy="2071688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4643438" y="3286125"/>
            <a:ext cx="1928812" cy="2071688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  <p:sp>
        <p:nvSpPr>
          <p:cNvPr id="13" name="Трапеция 12"/>
          <p:cNvSpPr/>
          <p:nvPr/>
        </p:nvSpPr>
        <p:spPr>
          <a:xfrm>
            <a:off x="214313" y="571500"/>
            <a:ext cx="8643937" cy="2501900"/>
          </a:xfrm>
          <a:prstGeom prst="trapezoid">
            <a:avLst>
              <a:gd name="adj" fmla="val 87814"/>
            </a:avLst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Месяц 14"/>
          <p:cNvSpPr/>
          <p:nvPr/>
        </p:nvSpPr>
        <p:spPr>
          <a:xfrm rot="16200000">
            <a:off x="2200275" y="3586163"/>
            <a:ext cx="457200" cy="4000500"/>
          </a:xfrm>
          <a:prstGeom prst="moon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Месяц 16"/>
          <p:cNvSpPr/>
          <p:nvPr/>
        </p:nvSpPr>
        <p:spPr>
          <a:xfrm rot="16200000">
            <a:off x="6415088" y="3586163"/>
            <a:ext cx="457200" cy="4000500"/>
          </a:xfrm>
          <a:prstGeom prst="moon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Блок-схема: магнитный диск 10"/>
          <p:cNvSpPr/>
          <p:nvPr/>
        </p:nvSpPr>
        <p:spPr>
          <a:xfrm>
            <a:off x="6286500" y="571500"/>
            <a:ext cx="914400" cy="1541463"/>
          </a:xfrm>
          <a:prstGeom prst="flowChartMagneticDisk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Двойная волна 11"/>
          <p:cNvSpPr/>
          <p:nvPr/>
        </p:nvSpPr>
        <p:spPr>
          <a:xfrm>
            <a:off x="285750" y="5943600"/>
            <a:ext cx="8501063" cy="914400"/>
          </a:xfrm>
          <a:prstGeom prst="doubleWave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0313" y="3286125"/>
            <a:ext cx="1928812" cy="2071688"/>
          </a:xfr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b="1" dirty="0" smtClean="0">
                <a:solidFill>
                  <a:srgbClr val="000510"/>
                </a:solidFill>
              </a:rPr>
              <a:t>е</a:t>
            </a:r>
            <a:endParaRPr lang="ru-RU" sz="9600" b="1" dirty="0">
              <a:solidFill>
                <a:srgbClr val="00051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786563" y="3286125"/>
            <a:ext cx="1971675" cy="2071688"/>
          </a:xfr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b="1" dirty="0" smtClean="0">
                <a:solidFill>
                  <a:srgbClr val="000510"/>
                </a:solidFill>
              </a:rPr>
              <a:t>и</a:t>
            </a:r>
            <a:endParaRPr lang="ru-RU" sz="9600" b="1" dirty="0">
              <a:solidFill>
                <a:srgbClr val="00051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>
          <a:xfrm>
            <a:off x="500063" y="3286125"/>
            <a:ext cx="1857375" cy="2071688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3000" b="1" dirty="0" smtClean="0">
                <a:solidFill>
                  <a:srgbClr val="000510"/>
                </a:solidFill>
              </a:rPr>
              <a:t>т</a:t>
            </a:r>
            <a:endParaRPr lang="ru-RU" sz="13000" b="1" dirty="0">
              <a:solidFill>
                <a:srgbClr val="00051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4643438" y="3286125"/>
            <a:ext cx="1928812" cy="2071688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3000" b="1" dirty="0" err="1" smtClean="0">
                <a:solidFill>
                  <a:srgbClr val="000510"/>
                </a:solidFill>
              </a:rPr>
              <a:t>н</a:t>
            </a:r>
            <a:endParaRPr lang="ru-RU" sz="13000" b="1" dirty="0">
              <a:solidFill>
                <a:srgbClr val="000510"/>
              </a:solidFill>
            </a:endParaRPr>
          </a:p>
        </p:txBody>
      </p:sp>
      <p:sp>
        <p:nvSpPr>
          <p:cNvPr id="13" name="Трапеция 12"/>
          <p:cNvSpPr/>
          <p:nvPr/>
        </p:nvSpPr>
        <p:spPr>
          <a:xfrm>
            <a:off x="214313" y="571500"/>
            <a:ext cx="8643937" cy="2501900"/>
          </a:xfrm>
          <a:prstGeom prst="trapezoid">
            <a:avLst>
              <a:gd name="adj" fmla="val 87814"/>
            </a:avLst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Месяц 14"/>
          <p:cNvSpPr/>
          <p:nvPr/>
        </p:nvSpPr>
        <p:spPr>
          <a:xfrm rot="16200000">
            <a:off x="2200275" y="3586163"/>
            <a:ext cx="457200" cy="4000500"/>
          </a:xfrm>
          <a:prstGeom prst="moon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Месяц 16"/>
          <p:cNvSpPr/>
          <p:nvPr/>
        </p:nvSpPr>
        <p:spPr>
          <a:xfrm rot="16200000">
            <a:off x="6415088" y="3586163"/>
            <a:ext cx="457200" cy="4000500"/>
          </a:xfrm>
          <a:prstGeom prst="moon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Блок-схема: объединение 10"/>
          <p:cNvSpPr/>
          <p:nvPr/>
        </p:nvSpPr>
        <p:spPr>
          <a:xfrm>
            <a:off x="3143250" y="2357438"/>
            <a:ext cx="685800" cy="1257300"/>
          </a:xfrm>
          <a:prstGeom prst="flowChartMerge">
            <a:avLst/>
          </a:prstGeom>
          <a:solidFill>
            <a:srgbClr val="0005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Блок-схема: магнитный диск 11"/>
          <p:cNvSpPr/>
          <p:nvPr/>
        </p:nvSpPr>
        <p:spPr>
          <a:xfrm>
            <a:off x="6357938" y="642938"/>
            <a:ext cx="914400" cy="1541462"/>
          </a:xfrm>
          <a:prstGeom prst="flowChartMagneticDisk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Двойная волна 13"/>
          <p:cNvSpPr/>
          <p:nvPr/>
        </p:nvSpPr>
        <p:spPr>
          <a:xfrm>
            <a:off x="428625" y="5857875"/>
            <a:ext cx="8358188" cy="1000125"/>
          </a:xfrm>
          <a:prstGeom prst="doubleWave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2">
      <a:dk1>
        <a:srgbClr val="3F6C19"/>
      </a:dk1>
      <a:lt1>
        <a:srgbClr val="BFBFBF"/>
      </a:lt1>
      <a:dk2>
        <a:srgbClr val="C58C00"/>
      </a:dk2>
      <a:lt2>
        <a:srgbClr val="138677"/>
      </a:lt2>
      <a:accent1>
        <a:srgbClr val="AF0F5B"/>
      </a:accent1>
      <a:accent2>
        <a:srgbClr val="EA157A"/>
      </a:accent2>
      <a:accent3>
        <a:srgbClr val="B06602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1473</TotalTime>
  <Words>101</Words>
  <Application>Microsoft Office PowerPoint</Application>
  <PresentationFormat>Экран (4:3)</PresentationFormat>
  <Paragraphs>55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Times New Roman</vt:lpstr>
      <vt:lpstr>Arial</vt:lpstr>
      <vt:lpstr>Wingdings 2</vt:lpstr>
      <vt:lpstr>Wingdings</vt:lpstr>
      <vt:lpstr>Wingdings 3</vt:lpstr>
      <vt:lpstr>Calibri</vt:lpstr>
      <vt:lpstr>Апекс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    ни    рё   вя</dc:title>
  <dc:creator>Noname</dc:creator>
  <cp:lastModifiedBy>Катя</cp:lastModifiedBy>
  <cp:revision>139</cp:revision>
  <dcterms:created xsi:type="dcterms:W3CDTF">2009-11-20T15:38:07Z</dcterms:created>
  <dcterms:modified xsi:type="dcterms:W3CDTF">2010-01-30T17:43:29Z</dcterms:modified>
</cp:coreProperties>
</file>