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91" r:id="rId3"/>
    <p:sldId id="272" r:id="rId4"/>
    <p:sldId id="274" r:id="rId5"/>
    <p:sldId id="275" r:id="rId6"/>
    <p:sldId id="278" r:id="rId7"/>
    <p:sldId id="280" r:id="rId8"/>
    <p:sldId id="285" r:id="rId9"/>
    <p:sldId id="286" r:id="rId10"/>
    <p:sldId id="289" r:id="rId11"/>
    <p:sldId id="288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4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5B070F-8124-4FF7-9F11-48A481CCE1CD}" type="datetimeFigureOut">
              <a:rPr lang="ru-RU"/>
              <a:pPr>
                <a:defRPr/>
              </a:pPr>
              <a:t>25.09.2009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F2C18B-B35C-4E5A-BA08-35A7AEAFA0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33ED6D-A54E-41B6-83B0-2E5FF680CB0D}" type="datetimeFigureOut">
              <a:rPr lang="ru-RU"/>
              <a:pPr>
                <a:defRPr/>
              </a:pPr>
              <a:t>25.09.2009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5275A6-C681-42ED-9F8D-4609B623EE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717E03-BEB9-47D2-B654-A1F80F5643A0}" type="datetimeFigureOut">
              <a:rPr lang="ru-RU"/>
              <a:pPr>
                <a:defRPr/>
              </a:pPr>
              <a:t>25.09.2009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9C6AA7-5A0E-43E0-964E-6828613DCC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C10EBE-0D00-440A-A95B-BB7618B9F55A}" type="datetimeFigureOut">
              <a:rPr lang="ru-RU"/>
              <a:pPr>
                <a:defRPr/>
              </a:pPr>
              <a:t>25.09.2009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B48BE-F411-4522-BAA5-5DE3EF926B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582DFD-D822-40DD-A630-010AC3560CCF}" type="datetimeFigureOut">
              <a:rPr lang="ru-RU"/>
              <a:pPr>
                <a:defRPr/>
              </a:pPr>
              <a:t>25.09.2009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B8515-C79D-43BE-9FD8-AAEC76722E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6BA7C2-D4D8-4BA5-9168-6AD0AE3E5D72}" type="datetimeFigureOut">
              <a:rPr lang="ru-RU"/>
              <a:pPr>
                <a:defRPr/>
              </a:pPr>
              <a:t>25.09.2009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953AD6-581E-444E-BAE4-12BFFE280C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55B2CA-4023-4B73-990A-FF1E772F9ECD}" type="datetimeFigureOut">
              <a:rPr lang="ru-RU"/>
              <a:pPr>
                <a:defRPr/>
              </a:pPr>
              <a:t>25.09.2009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D883FB-875E-482F-A9AA-12D8626C1C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6D4671-73C3-43D9-BF21-47EAB35F6C49}" type="datetimeFigureOut">
              <a:rPr lang="ru-RU"/>
              <a:pPr>
                <a:defRPr/>
              </a:pPr>
              <a:t>25.09.2009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625E32-8D07-43E4-A8AE-90D22950BA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FFA1AD-91F9-4FD1-9E17-7499731BFCF4}" type="datetimeFigureOut">
              <a:rPr lang="ru-RU"/>
              <a:pPr>
                <a:defRPr/>
              </a:pPr>
              <a:t>25.09.2009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AE6CB0-4907-433E-9665-7132E97C22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A2DBBB-B98E-4E83-8ED8-8DB2332DD7D9}" type="datetimeFigureOut">
              <a:rPr lang="ru-RU"/>
              <a:pPr>
                <a:defRPr/>
              </a:pPr>
              <a:t>25.09.2009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3E87AA-0642-4A66-BFB3-DC07C7EE4D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6471D9-12E3-493A-ADBF-6AB202296497}" type="datetimeFigureOut">
              <a:rPr lang="ru-RU"/>
              <a:pPr>
                <a:defRPr/>
              </a:pPr>
              <a:t>25.09.2009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53C67C-05AE-471D-B8BC-54596F043D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0E5ED0C-4EC0-4F40-A97F-E889BC7B74EF}" type="datetimeFigureOut">
              <a:rPr lang="ru-RU"/>
              <a:pPr>
                <a:defRPr/>
              </a:pPr>
              <a:t>25.09.2009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0CEDF5-9A43-44AD-85C3-A4F5ACBD0B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75"/>
          </a:xfrm>
        </p:spPr>
        <p:txBody>
          <a:bodyPr/>
          <a:lstStyle/>
          <a:p>
            <a:pPr eaLnBrk="1" hangingPunct="1"/>
            <a:r>
              <a:rPr lang="ru-RU" sz="4800" smtClean="0"/>
              <a:t>Кубанские леса</a:t>
            </a:r>
          </a:p>
        </p:txBody>
      </p:sp>
      <p:pic>
        <p:nvPicPr>
          <p:cNvPr id="6148" name="Picture 4" descr="D:\Мои документы\фото из книг\лариса8.jpg"/>
          <p:cNvPicPr>
            <a:picLocks noChangeAspect="1" noChangeArrowheads="1"/>
          </p:cNvPicPr>
          <p:nvPr/>
        </p:nvPicPr>
        <p:blipFill>
          <a:blip r:embed="rId2"/>
          <a:srcRect t="2737"/>
          <a:stretch>
            <a:fillRect/>
          </a:stretch>
        </p:blipFill>
        <p:spPr bwMode="auto">
          <a:xfrm>
            <a:off x="285720" y="1071546"/>
            <a:ext cx="4000528" cy="558694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2" descr="D:\Мои документы\фото из книг\лариса11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4643438" y="1000108"/>
            <a:ext cx="4286280" cy="5528859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FFFF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lin ang="8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457200" y="214313"/>
            <a:ext cx="8229600" cy="428625"/>
          </a:xfrm>
        </p:spPr>
        <p:txBody>
          <a:bodyPr/>
          <a:lstStyle/>
          <a:p>
            <a:r>
              <a:rPr lang="ru-RU" sz="4800" b="1" i="1" smtClean="0"/>
              <a:t>Проверьте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2875" y="714375"/>
            <a:ext cx="8786813" cy="5929313"/>
          </a:xfrm>
        </p:spPr>
        <p:txBody>
          <a:bodyPr anchor="ctr"/>
          <a:lstStyle/>
          <a:p>
            <a:pPr algn="just">
              <a:buFont typeface="Arial" charset="0"/>
              <a:buNone/>
              <a:defRPr/>
            </a:pPr>
            <a:endParaRPr lang="en-US" spc="-150" dirty="0" smtClean="0"/>
          </a:p>
          <a:p>
            <a:pPr algn="just">
              <a:buFont typeface="Arial" charset="0"/>
              <a:buNone/>
              <a:defRPr/>
            </a:pPr>
            <a:r>
              <a:rPr lang="en-US" spc="-150" dirty="0" smtClean="0"/>
              <a:t>                               </a:t>
            </a:r>
            <a:r>
              <a:rPr lang="ru-RU" sz="2400" spc="-150" dirty="0" smtClean="0"/>
              <a:t>1.,</a:t>
            </a:r>
            <a:r>
              <a:rPr lang="en-US" sz="2400" spc="-150" dirty="0" smtClean="0"/>
              <a:t> </a:t>
            </a:r>
            <a:r>
              <a:rPr lang="ru-RU" sz="2400" spc="-150" dirty="0" smtClean="0"/>
              <a:t>П.п.                                                                  1., И.п.                                                                                                     </a:t>
            </a:r>
            <a:endParaRPr lang="en-US" spc="-150" dirty="0" smtClean="0"/>
          </a:p>
          <a:p>
            <a:pPr algn="just">
              <a:buFont typeface="Arial" charset="0"/>
              <a:buNone/>
              <a:defRPr/>
            </a:pPr>
            <a:r>
              <a:rPr lang="ru-RU" spc="-150" dirty="0" smtClean="0"/>
              <a:t>Выросла на полянке  стройная и кудрявая  берёза . В густых</a:t>
            </a:r>
            <a:endParaRPr lang="en-US" spc="-150" dirty="0" smtClean="0"/>
          </a:p>
          <a:p>
            <a:pPr algn="just">
              <a:buFont typeface="Arial" charset="0"/>
              <a:buNone/>
              <a:defRPr/>
            </a:pPr>
            <a:r>
              <a:rPr lang="ru-RU" sz="2400" spc="-150" dirty="0" smtClean="0"/>
              <a:t>    3.,П.п.                                             1., И.п.                                                                  1.,В.п.</a:t>
            </a:r>
            <a:endParaRPr lang="en-US" sz="2400" spc="-150" dirty="0" smtClean="0"/>
          </a:p>
          <a:p>
            <a:pPr algn="just">
              <a:buFont typeface="Arial" charset="0"/>
              <a:buNone/>
              <a:defRPr/>
            </a:pPr>
            <a:r>
              <a:rPr lang="ru-RU" spc="-150" dirty="0" smtClean="0"/>
              <a:t> ветвях  её поселились птицы .  Однажды пришли на поляну  </a:t>
            </a:r>
          </a:p>
          <a:p>
            <a:pPr algn="just">
              <a:buFont typeface="Arial" charset="0"/>
              <a:buNone/>
              <a:defRPr/>
            </a:pPr>
            <a:r>
              <a:rPr lang="ru-RU" sz="2400" spc="-150" dirty="0" smtClean="0"/>
              <a:t>    1.,И.п.                                       1.,  Д.п.                                             2., Т.п.</a:t>
            </a:r>
          </a:p>
          <a:p>
            <a:pPr algn="just">
              <a:buFont typeface="Arial" charset="0"/>
              <a:buNone/>
              <a:defRPr/>
            </a:pPr>
            <a:r>
              <a:rPr lang="ru-RU" spc="-150" dirty="0" smtClean="0"/>
              <a:t>ребята . Подошли к берёзе и взмахнули топором.  Дрогнула </a:t>
            </a:r>
          </a:p>
          <a:p>
            <a:pPr algn="just">
              <a:buFont typeface="Arial" charset="0"/>
              <a:buNone/>
              <a:defRPr/>
            </a:pPr>
            <a:r>
              <a:rPr lang="ru-RU" sz="2400" spc="-150" dirty="0" smtClean="0"/>
              <a:t>                          1., И.п.                                   1., В.п.                                            1., И.п.</a:t>
            </a:r>
          </a:p>
          <a:p>
            <a:pPr algn="just">
              <a:buFont typeface="Arial" charset="0"/>
              <a:buNone/>
              <a:defRPr/>
            </a:pPr>
            <a:r>
              <a:rPr lang="ru-RU" spc="-150" dirty="0" smtClean="0"/>
              <a:t>бедная берёзка . Упали на землю  прозрачные капельки </a:t>
            </a:r>
          </a:p>
          <a:p>
            <a:pPr algn="just">
              <a:buFont typeface="Arial" charset="0"/>
              <a:buNone/>
              <a:defRPr/>
            </a:pPr>
            <a:r>
              <a:rPr lang="ru-RU" sz="2400" spc="-150" dirty="0" smtClean="0"/>
              <a:t>                                                                 2.,Р.п.</a:t>
            </a:r>
          </a:p>
          <a:p>
            <a:pPr algn="just">
              <a:buFont typeface="Arial" charset="0"/>
              <a:buNone/>
              <a:defRPr/>
            </a:pPr>
            <a:r>
              <a:rPr lang="ru-RU" spc="-150" dirty="0" smtClean="0"/>
              <a:t>душистого  берёзового  сока.</a:t>
            </a:r>
          </a:p>
          <a:p>
            <a:pPr algn="just">
              <a:defRPr/>
            </a:pP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428625" y="214313"/>
            <a:ext cx="8229600" cy="714375"/>
          </a:xfrm>
        </p:spPr>
        <p:txBody>
          <a:bodyPr/>
          <a:lstStyle/>
          <a:p>
            <a:r>
              <a:rPr lang="ru-RU" sz="5400" b="1" smtClean="0">
                <a:solidFill>
                  <a:srgbClr val="7030A0"/>
                </a:solidFill>
              </a:rPr>
              <a:t>Любите родную природу</a:t>
            </a:r>
          </a:p>
        </p:txBody>
      </p:sp>
      <p:pic>
        <p:nvPicPr>
          <p:cNvPr id="4" name="Рисунок 8" descr="Водяные лилии.jpg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214282" y="1116608"/>
            <a:ext cx="4929221" cy="5384226"/>
          </a:xfrm>
          <a:prstGeom prst="round2DiagRect">
            <a:avLst>
              <a:gd name="adj1" fmla="val 16667"/>
              <a:gd name="adj2" fmla="val 0"/>
            </a:avLst>
          </a:prstGeom>
          <a:ln w="76200">
            <a:solidFill>
              <a:srgbClr val="7030A0"/>
            </a:solidFill>
          </a:ln>
        </p:spPr>
      </p:pic>
      <p:sp>
        <p:nvSpPr>
          <p:cNvPr id="12292" name="Содержимое 4"/>
          <p:cNvSpPr>
            <a:spLocks noGrp="1"/>
          </p:cNvSpPr>
          <p:nvPr>
            <p:ph sz="half" idx="2"/>
          </p:nvPr>
        </p:nvSpPr>
        <p:spPr>
          <a:xfrm>
            <a:off x="5143500" y="1071563"/>
            <a:ext cx="3857625" cy="5357812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ru-RU" sz="2400" smtClean="0"/>
              <a:t>Любите родную природу –</a:t>
            </a:r>
          </a:p>
          <a:p>
            <a:pPr algn="ctr">
              <a:buFont typeface="Arial" charset="0"/>
              <a:buNone/>
            </a:pPr>
            <a:r>
              <a:rPr lang="ru-RU" sz="2400" smtClean="0"/>
              <a:t>Озёра, леса и поля.</a:t>
            </a:r>
          </a:p>
          <a:p>
            <a:pPr algn="ctr">
              <a:buFont typeface="Arial" charset="0"/>
              <a:buNone/>
            </a:pPr>
            <a:r>
              <a:rPr lang="ru-RU" sz="2400" smtClean="0"/>
              <a:t>Ведь это же наша с тобою</a:t>
            </a:r>
          </a:p>
          <a:p>
            <a:pPr algn="ctr">
              <a:buFont typeface="Arial" charset="0"/>
              <a:buNone/>
            </a:pPr>
            <a:r>
              <a:rPr lang="ru-RU" sz="2400" smtClean="0"/>
              <a:t>Навеки родная земля.</a:t>
            </a:r>
          </a:p>
          <a:p>
            <a:pPr algn="ctr">
              <a:buFont typeface="Arial" charset="0"/>
              <a:buNone/>
            </a:pPr>
            <a:r>
              <a:rPr lang="ru-RU" sz="2400" smtClean="0"/>
              <a:t>На ней мы  с тобою родились,</a:t>
            </a:r>
          </a:p>
          <a:p>
            <a:pPr algn="ctr">
              <a:buFont typeface="Arial" charset="0"/>
              <a:buNone/>
            </a:pPr>
            <a:r>
              <a:rPr lang="ru-RU" sz="2400" smtClean="0"/>
              <a:t>Живём мы с тобою на ней.</a:t>
            </a:r>
          </a:p>
          <a:p>
            <a:pPr algn="ctr">
              <a:buFont typeface="Arial" charset="0"/>
              <a:buNone/>
            </a:pPr>
            <a:r>
              <a:rPr lang="ru-RU" sz="2400" smtClean="0"/>
              <a:t>Так будем же, люди, все вместе</a:t>
            </a:r>
          </a:p>
          <a:p>
            <a:pPr algn="ctr">
              <a:buFont typeface="Arial" charset="0"/>
              <a:buNone/>
            </a:pPr>
            <a:r>
              <a:rPr lang="ru-RU" sz="2400" smtClean="0"/>
              <a:t>Мы к ней относится добрей.</a:t>
            </a:r>
            <a:endParaRPr lang="ru-RU" sz="3200" smtClean="0"/>
          </a:p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28625"/>
          </a:xfrm>
        </p:spPr>
        <p:txBody>
          <a:bodyPr/>
          <a:lstStyle/>
          <a:p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Выпиши словарные слова</a:t>
            </a:r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214313" y="428625"/>
            <a:ext cx="8643937" cy="6215063"/>
          </a:xfrm>
        </p:spPr>
        <p:txBody>
          <a:bodyPr/>
          <a:lstStyle/>
          <a:p>
            <a:pPr algn="just">
              <a:buFont typeface="Arial" charset="0"/>
              <a:buNone/>
            </a:pPr>
            <a:r>
              <a:rPr lang="en-US" sz="1400" i="1" smtClean="0"/>
              <a:t>                  </a:t>
            </a:r>
            <a:r>
              <a:rPr lang="ru-RU" sz="2400" i="1" smtClean="0">
                <a:latin typeface="Times New Roman" pitchFamily="18" charset="0"/>
                <a:cs typeface="Times New Roman" pitchFamily="18" charset="0"/>
              </a:rPr>
              <a:t>Леса Кубани отличаются  не только красотой, но и породами необычайной ценности. Примерно половину площади занимают кустарники и широколиственные леса. На плодородных землях располагаются хвойные, лиственные и  смешанные леса из сосны, дуба, </a:t>
            </a:r>
            <a:r>
              <a:rPr lang="ru-RU" sz="2400" b="1" i="1" smtClean="0">
                <a:latin typeface="Times New Roman" pitchFamily="18" charset="0"/>
                <a:cs typeface="Times New Roman" pitchFamily="18" charset="0"/>
              </a:rPr>
              <a:t>берёзы, осины.</a:t>
            </a:r>
            <a:r>
              <a:rPr lang="ru-RU" sz="2400" i="1" smtClean="0">
                <a:latin typeface="Times New Roman" pitchFamily="18" charset="0"/>
                <a:cs typeface="Times New Roman" pitchFamily="18" charset="0"/>
              </a:rPr>
              <a:t> Роль лесов в природе края очень велика. Они сберегают запасы питьевой и минеральных вод, защищают почвы от обвалов, камнепадов и оползней, закрепляют склоны </a:t>
            </a:r>
            <a:r>
              <a:rPr lang="ru-RU" sz="2400" b="1" i="1" smtClean="0">
                <a:latin typeface="Times New Roman" pitchFamily="18" charset="0"/>
                <a:cs typeface="Times New Roman" pitchFamily="18" charset="0"/>
              </a:rPr>
              <a:t>оврагов </a:t>
            </a:r>
            <a:r>
              <a:rPr lang="ru-RU" sz="2400" i="1" smtClean="0">
                <a:latin typeface="Times New Roman" pitchFamily="18" charset="0"/>
                <a:cs typeface="Times New Roman" pitchFamily="18" charset="0"/>
              </a:rPr>
              <a:t>и балок, смягчают  климат.  А какую пользу приносит лес человеку? Лес  - это наш зелёный друг. Он помогает получить высокий </a:t>
            </a:r>
            <a:r>
              <a:rPr lang="ru-RU" sz="2400" b="1" i="1" smtClean="0">
                <a:latin typeface="Times New Roman" pitchFamily="18" charset="0"/>
                <a:cs typeface="Times New Roman" pitchFamily="18" charset="0"/>
              </a:rPr>
              <a:t>урожай </a:t>
            </a:r>
            <a:r>
              <a:rPr lang="ru-RU" sz="2400" i="1" smtClean="0">
                <a:latin typeface="Times New Roman" pitchFamily="18" charset="0"/>
                <a:cs typeface="Times New Roman" pitchFamily="18" charset="0"/>
              </a:rPr>
              <a:t>хлеба. Лес – это бумага, книжки с картинками, </a:t>
            </a:r>
            <a:r>
              <a:rPr lang="ru-RU" sz="2400" b="1" i="1" smtClean="0">
                <a:latin typeface="Times New Roman" pitchFamily="18" charset="0"/>
                <a:cs typeface="Times New Roman" pitchFamily="18" charset="0"/>
              </a:rPr>
              <a:t>тетради </a:t>
            </a:r>
            <a:r>
              <a:rPr lang="ru-RU" sz="2400" i="1" smtClean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2400" b="1" i="1" smtClean="0">
                <a:latin typeface="Times New Roman" pitchFamily="18" charset="0"/>
                <a:cs typeface="Times New Roman" pitchFamily="18" charset="0"/>
              </a:rPr>
              <a:t>учеников</a:t>
            </a:r>
            <a:r>
              <a:rPr lang="ru-RU" sz="2400" i="1" smtClean="0">
                <a:latin typeface="Times New Roman" pitchFamily="18" charset="0"/>
                <a:cs typeface="Times New Roman" pitchFamily="18" charset="0"/>
              </a:rPr>
              <a:t>, это двери в новых домах, паркет и </a:t>
            </a:r>
            <a:r>
              <a:rPr lang="ru-RU" sz="2400" b="1" i="1" smtClean="0">
                <a:latin typeface="Times New Roman" pitchFamily="18" charset="0"/>
                <a:cs typeface="Times New Roman" pitchFamily="18" charset="0"/>
              </a:rPr>
              <a:t>мебель </a:t>
            </a:r>
            <a:r>
              <a:rPr lang="ru-RU" sz="2400" i="1" smtClean="0">
                <a:latin typeface="Times New Roman" pitchFamily="18" charset="0"/>
                <a:cs typeface="Times New Roman" pitchFamily="18" charset="0"/>
              </a:rPr>
              <a:t>в наших </a:t>
            </a:r>
            <a:r>
              <a:rPr lang="ru-RU" sz="2400" b="1" i="1" smtClean="0">
                <a:latin typeface="Times New Roman" pitchFamily="18" charset="0"/>
                <a:cs typeface="Times New Roman" pitchFamily="18" charset="0"/>
              </a:rPr>
              <a:t>квартирах.</a:t>
            </a:r>
            <a:endParaRPr lang="ru-RU" sz="240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ctrTitle"/>
          </p:nvPr>
        </p:nvSpPr>
        <p:spPr>
          <a:xfrm>
            <a:off x="714375" y="214313"/>
            <a:ext cx="7772400" cy="928687"/>
          </a:xfrm>
        </p:spPr>
        <p:txBody>
          <a:bodyPr/>
          <a:lstStyle/>
          <a:p>
            <a:r>
              <a:rPr lang="ru-RU" sz="7200" smtClean="0"/>
              <a:t>Проверка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625" y="2428875"/>
            <a:ext cx="8286750" cy="2643188"/>
          </a:xfrm>
        </p:spPr>
        <p:txBody>
          <a:bodyPr/>
          <a:lstStyle/>
          <a:p>
            <a:pPr algn="just">
              <a:defRPr/>
            </a:pPr>
            <a:r>
              <a:rPr lang="ru-RU" sz="4800" i="1" dirty="0" smtClean="0">
                <a:solidFill>
                  <a:schemeClr val="bg1">
                    <a:lumMod val="95000"/>
                  </a:schemeClr>
                </a:solidFill>
              </a:rPr>
              <a:t>Берёза, осина, овраг, урожай,</a:t>
            </a:r>
          </a:p>
          <a:p>
            <a:pPr algn="just">
              <a:defRPr/>
            </a:pPr>
            <a:r>
              <a:rPr lang="ru-RU" sz="4800" i="1" dirty="0" smtClean="0">
                <a:solidFill>
                  <a:schemeClr val="bg1">
                    <a:lumMod val="95000"/>
                  </a:schemeClr>
                </a:solidFill>
              </a:rPr>
              <a:t>тетрадь, ученик, мебель, квартира.</a:t>
            </a:r>
            <a:endParaRPr lang="ru-RU" sz="4800" dirty="0" smtClean="0">
              <a:solidFill>
                <a:schemeClr val="bg1">
                  <a:lumMod val="95000"/>
                </a:schemeClr>
              </a:solidFill>
            </a:endParaRPr>
          </a:p>
          <a:p>
            <a:pPr algn="just"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214313" y="274638"/>
            <a:ext cx="8643937" cy="796925"/>
          </a:xfrm>
        </p:spPr>
        <p:txBody>
          <a:bodyPr/>
          <a:lstStyle/>
          <a:p>
            <a:r>
              <a:rPr lang="ru-RU" sz="3600" smtClean="0">
                <a:solidFill>
                  <a:srgbClr val="FF0000"/>
                </a:solidFill>
              </a:rPr>
              <a:t>Выпиши существительные  единственного числа и определи их склонение</a:t>
            </a:r>
          </a:p>
        </p:txBody>
      </p:sp>
      <p:sp>
        <p:nvSpPr>
          <p:cNvPr id="5123" name="Содержимое 2"/>
          <p:cNvSpPr>
            <a:spLocks noGrp="1"/>
          </p:cNvSpPr>
          <p:nvPr>
            <p:ph idx="1"/>
          </p:nvPr>
        </p:nvSpPr>
        <p:spPr>
          <a:xfrm>
            <a:off x="285750" y="1600200"/>
            <a:ext cx="8501063" cy="4757738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ru-RU" b="1" i="1" smtClean="0"/>
              <a:t>Весна.</a:t>
            </a:r>
            <a:endParaRPr lang="ru-RU" smtClean="0"/>
          </a:p>
          <a:p>
            <a:pPr algn="just">
              <a:buFont typeface="Arial" charset="0"/>
              <a:buNone/>
            </a:pPr>
            <a:r>
              <a:rPr lang="ru-RU" i="1" smtClean="0"/>
              <a:t>    Звенит в лесу  ручей. Тёплый ветер пробегает по  вершинам  деревьев. Скоро  зацветёт на опушке душистая черёмуха. Защёлкает над ручьём голосистый соловей. Вылетит из своего убежища и загудит шмель. Зазеленеют кругом побеги молодой травы.</a:t>
            </a:r>
            <a:endParaRPr lang="ru-RU" smtClean="0"/>
          </a:p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ctrTitle"/>
          </p:nvPr>
        </p:nvSpPr>
        <p:spPr>
          <a:xfrm>
            <a:off x="714375" y="214313"/>
            <a:ext cx="7772400" cy="928687"/>
          </a:xfrm>
        </p:spPr>
        <p:txBody>
          <a:bodyPr/>
          <a:lstStyle/>
          <a:p>
            <a:r>
              <a:rPr lang="ru-RU" sz="7200" smtClean="0"/>
              <a:t>Проверка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625" y="2143125"/>
            <a:ext cx="8358188" cy="4214813"/>
          </a:xfrm>
        </p:spPr>
        <p:txBody>
          <a:bodyPr/>
          <a:lstStyle/>
          <a:p>
            <a:pPr algn="just">
              <a:defRPr/>
            </a:pPr>
            <a:r>
              <a:rPr lang="ru-RU" sz="2800" dirty="0" smtClean="0">
                <a:solidFill>
                  <a:schemeClr val="tx1"/>
                </a:solidFill>
              </a:rPr>
              <a:t>     </a:t>
            </a:r>
            <a:r>
              <a:rPr lang="ru-RU" sz="2800" b="1" dirty="0" smtClean="0">
                <a:solidFill>
                  <a:schemeClr val="tx1"/>
                </a:solidFill>
              </a:rPr>
              <a:t>2                2                       2                        1</a:t>
            </a:r>
          </a:p>
          <a:p>
            <a:pPr algn="just">
              <a:defRPr/>
            </a:pPr>
            <a:r>
              <a:rPr lang="ru-RU" sz="4400" dirty="0" smtClean="0">
                <a:solidFill>
                  <a:schemeClr val="tx1"/>
                </a:solidFill>
              </a:rPr>
              <a:t>Лес,   ручей,    ветер,    опушка,</a:t>
            </a:r>
          </a:p>
          <a:p>
            <a:pPr algn="just">
              <a:defRPr/>
            </a:pPr>
            <a:r>
              <a:rPr lang="ru-RU" sz="2800" dirty="0" smtClean="0">
                <a:solidFill>
                  <a:schemeClr val="tx1"/>
                </a:solidFill>
              </a:rPr>
              <a:t>            </a:t>
            </a:r>
            <a:r>
              <a:rPr lang="ru-RU" sz="2800" b="1" dirty="0" smtClean="0">
                <a:solidFill>
                  <a:schemeClr val="tx1"/>
                </a:solidFill>
              </a:rPr>
              <a:t>1                                2                              2</a:t>
            </a:r>
          </a:p>
          <a:p>
            <a:pPr algn="just">
              <a:defRPr/>
            </a:pPr>
            <a:r>
              <a:rPr lang="ru-RU" sz="4400" dirty="0" smtClean="0">
                <a:solidFill>
                  <a:schemeClr val="tx1"/>
                </a:solidFill>
              </a:rPr>
              <a:t> черёмуха,   соловей,   убежище,</a:t>
            </a:r>
          </a:p>
          <a:p>
            <a:pPr algn="just">
              <a:defRPr/>
            </a:pPr>
            <a:r>
              <a:rPr lang="ru-RU" sz="2800" dirty="0" smtClean="0">
                <a:solidFill>
                  <a:schemeClr val="tx1"/>
                </a:solidFill>
              </a:rPr>
              <a:t>           </a:t>
            </a:r>
            <a:r>
              <a:rPr lang="ru-RU" sz="2800" b="1" dirty="0" smtClean="0">
                <a:solidFill>
                  <a:schemeClr val="tx1"/>
                </a:solidFill>
              </a:rPr>
              <a:t>2                       1</a:t>
            </a:r>
          </a:p>
          <a:p>
            <a:pPr algn="just">
              <a:defRPr/>
            </a:pPr>
            <a:r>
              <a:rPr lang="ru-RU" sz="4400" dirty="0" smtClean="0">
                <a:solidFill>
                  <a:schemeClr val="tx1"/>
                </a:solidFill>
              </a:rPr>
              <a:t> шмель,    трава.</a:t>
            </a:r>
          </a:p>
          <a:p>
            <a:pPr algn="just"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DDEBCF"/>
            </a:gs>
            <a:gs pos="50000">
              <a:srgbClr val="9CB86E"/>
            </a:gs>
            <a:gs pos="70000">
              <a:srgbClr val="00B050"/>
            </a:gs>
            <a:gs pos="100000">
              <a:srgbClr val="156B13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612"/>
          </a:xfrm>
        </p:spPr>
        <p:txBody>
          <a:bodyPr/>
          <a:lstStyle/>
          <a:p>
            <a:r>
              <a:rPr lang="ru-RU" sz="7200" smtClean="0"/>
              <a:t>Соловушка</a:t>
            </a:r>
          </a:p>
        </p:txBody>
      </p:sp>
      <p:pic>
        <p:nvPicPr>
          <p:cNvPr id="22530" name="Picture 2" descr="E:\фото из книг\птици2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lum bright="-20000" contrast="40000"/>
          </a:blip>
          <a:srcRect/>
          <a:stretch>
            <a:fillRect/>
          </a:stretch>
        </p:blipFill>
        <p:spPr>
          <a:xfrm>
            <a:off x="1142976" y="1071546"/>
            <a:ext cx="6858048" cy="5349277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00B050"/>
            </a:solidFill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25"/>
          </a:xfrm>
        </p:spPr>
        <p:txBody>
          <a:bodyPr/>
          <a:lstStyle/>
          <a:p>
            <a:r>
              <a:rPr lang="ru-RU" sz="4800" b="1" smtClean="0">
                <a:solidFill>
                  <a:srgbClr val="FFFF00"/>
                </a:solidFill>
              </a:rPr>
              <a:t>Люди, берегите лес!</a:t>
            </a:r>
            <a:r>
              <a:rPr lang="ru-RU" sz="2000" b="1" smtClean="0">
                <a:solidFill>
                  <a:srgbClr val="FFFF00"/>
                </a:solidFill>
              </a:rPr>
              <a:t/>
            </a:r>
            <a:br>
              <a:rPr lang="ru-RU" sz="2000" b="1" smtClean="0">
                <a:solidFill>
                  <a:srgbClr val="FFFF00"/>
                </a:solidFill>
              </a:rPr>
            </a:br>
            <a:endParaRPr lang="ru-RU" sz="2800" smtClean="0">
              <a:solidFill>
                <a:srgbClr val="FF0000"/>
              </a:solidFill>
            </a:endParaRPr>
          </a:p>
        </p:txBody>
      </p:sp>
      <p:sp>
        <p:nvSpPr>
          <p:cNvPr id="8195" name="Содержимое 2"/>
          <p:cNvSpPr>
            <a:spLocks noGrp="1"/>
          </p:cNvSpPr>
          <p:nvPr>
            <p:ph sz="half" idx="1"/>
          </p:nvPr>
        </p:nvSpPr>
        <p:spPr>
          <a:xfrm>
            <a:off x="214313" y="1071563"/>
            <a:ext cx="5214937" cy="5572125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sz="2400" b="1" i="1" smtClean="0"/>
              <a:t>Плакала Саша, как лес вырубали,</a:t>
            </a:r>
            <a:endParaRPr lang="ru-RU" sz="2400" smtClean="0"/>
          </a:p>
          <a:p>
            <a:pPr>
              <a:buFont typeface="Arial" charset="0"/>
              <a:buNone/>
            </a:pPr>
            <a:r>
              <a:rPr lang="ru-RU" sz="2400" b="1" i="1" smtClean="0"/>
              <a:t>Ей и теперь его жалко до слёз.</a:t>
            </a:r>
            <a:endParaRPr lang="ru-RU" sz="2400" smtClean="0"/>
          </a:p>
          <a:p>
            <a:pPr>
              <a:buFont typeface="Arial" charset="0"/>
              <a:buNone/>
            </a:pPr>
            <a:r>
              <a:rPr lang="ru-RU" sz="2400" b="1" i="1" smtClean="0"/>
              <a:t>Сколько тут было кудрявых берёз!</a:t>
            </a:r>
            <a:endParaRPr lang="ru-RU" sz="2400" smtClean="0"/>
          </a:p>
          <a:p>
            <a:pPr>
              <a:buFont typeface="Arial" charset="0"/>
              <a:buNone/>
            </a:pPr>
            <a:r>
              <a:rPr lang="ru-RU" sz="2400" b="1" i="1" smtClean="0"/>
              <a:t>Там, из- за старой нахмуренной ели,</a:t>
            </a:r>
            <a:endParaRPr lang="ru-RU" sz="2400" smtClean="0"/>
          </a:p>
          <a:p>
            <a:pPr>
              <a:buFont typeface="Arial" charset="0"/>
              <a:buNone/>
            </a:pPr>
            <a:r>
              <a:rPr lang="ru-RU" sz="2400" b="1" i="1" smtClean="0"/>
              <a:t>Красные гроздья калины глядели.</a:t>
            </a:r>
            <a:endParaRPr lang="ru-RU" sz="2400" smtClean="0"/>
          </a:p>
          <a:p>
            <a:pPr>
              <a:buFont typeface="Arial" charset="0"/>
              <a:buNone/>
            </a:pPr>
            <a:r>
              <a:rPr lang="ru-RU" sz="2400" b="1" i="1" smtClean="0"/>
              <a:t>Там поднимался дубок молодой.</a:t>
            </a:r>
            <a:endParaRPr lang="ru-RU" sz="2400" smtClean="0"/>
          </a:p>
          <a:p>
            <a:pPr>
              <a:buFont typeface="Arial" charset="0"/>
              <a:buNone/>
            </a:pPr>
            <a:r>
              <a:rPr lang="ru-RU" sz="2400" b="1" i="1" smtClean="0"/>
              <a:t>Птицы царили в вершине лесной,</a:t>
            </a:r>
            <a:endParaRPr lang="ru-RU" sz="2400" smtClean="0"/>
          </a:p>
          <a:p>
            <a:pPr>
              <a:buFont typeface="Arial" charset="0"/>
              <a:buNone/>
            </a:pPr>
            <a:r>
              <a:rPr lang="ru-RU" sz="2400" b="1" i="1" smtClean="0"/>
              <a:t>Понизу всякие звери таились.</a:t>
            </a:r>
            <a:endParaRPr lang="ru-RU" sz="2400" smtClean="0"/>
          </a:p>
          <a:p>
            <a:pPr>
              <a:buFont typeface="Arial" charset="0"/>
              <a:buNone/>
            </a:pPr>
            <a:r>
              <a:rPr lang="ru-RU" sz="2400" b="1" i="1" smtClean="0"/>
              <a:t>Вдруг мужики с топорами явились.</a:t>
            </a:r>
            <a:endParaRPr lang="ru-RU" sz="2400" smtClean="0"/>
          </a:p>
          <a:p>
            <a:pPr>
              <a:buFont typeface="Arial" charset="0"/>
              <a:buNone/>
            </a:pPr>
            <a:r>
              <a:rPr lang="ru-RU" sz="2400" b="1" i="1" smtClean="0"/>
              <a:t>Лес зазвенел, застонал, затрещал.</a:t>
            </a:r>
            <a:endParaRPr lang="ru-RU" sz="2400" smtClean="0"/>
          </a:p>
          <a:p>
            <a:pPr>
              <a:buFont typeface="Arial" charset="0"/>
              <a:buNone/>
            </a:pPr>
            <a:r>
              <a:rPr lang="ru-RU" sz="2400" b="1" i="1" smtClean="0"/>
              <a:t>Заяц послушал – и вон убежал.</a:t>
            </a:r>
            <a:endParaRPr lang="ru-RU" sz="2400" smtClean="0"/>
          </a:p>
          <a:p>
            <a:pPr algn="r">
              <a:buFont typeface="Arial" charset="0"/>
              <a:buNone/>
            </a:pPr>
            <a:r>
              <a:rPr lang="ru-RU" sz="2000" smtClean="0"/>
              <a:t>Н. Некрасов</a:t>
            </a:r>
          </a:p>
        </p:txBody>
      </p:sp>
      <p:pic>
        <p:nvPicPr>
          <p:cNvPr id="8196" name="Picture 2" descr="C:\Program Files\Microsoft Office\MEDIA\CAGCAT10\j0304933.wmf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214938" y="2000250"/>
            <a:ext cx="3741737" cy="414337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612"/>
          </a:xfrm>
        </p:spPr>
        <p:txBody>
          <a:bodyPr/>
          <a:lstStyle/>
          <a:p>
            <a:r>
              <a:rPr lang="ru-RU" b="1" smtClean="0"/>
              <a:t>РУССКИЙ ЛЕС</a:t>
            </a:r>
          </a:p>
        </p:txBody>
      </p:sp>
      <p:sp>
        <p:nvSpPr>
          <p:cNvPr id="9219" name="Содержимое 2"/>
          <p:cNvSpPr>
            <a:spLocks noGrp="1"/>
          </p:cNvSpPr>
          <p:nvPr>
            <p:ph sz="half" idx="1"/>
          </p:nvPr>
        </p:nvSpPr>
        <p:spPr>
          <a:xfrm>
            <a:off x="0" y="857250"/>
            <a:ext cx="5715000" cy="600075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sz="2000" smtClean="0"/>
              <a:t>Нет ничего милее бродить и думать здесь.</a:t>
            </a:r>
          </a:p>
          <a:p>
            <a:pPr>
              <a:buFont typeface="Arial" charset="0"/>
              <a:buNone/>
            </a:pPr>
            <a:r>
              <a:rPr lang="ru-RU" sz="2000" smtClean="0"/>
              <a:t>Излечит, обогреет, накормит русский лес.</a:t>
            </a:r>
          </a:p>
          <a:p>
            <a:pPr>
              <a:buFont typeface="Arial" charset="0"/>
              <a:buNone/>
            </a:pPr>
            <a:r>
              <a:rPr lang="ru-RU" sz="2000" smtClean="0"/>
              <a:t>А будет жажда мучить, то мне лесовичок</a:t>
            </a:r>
          </a:p>
          <a:p>
            <a:pPr>
              <a:buFont typeface="Arial" charset="0"/>
              <a:buNone/>
            </a:pPr>
            <a:r>
              <a:rPr lang="ru-RU" sz="2000" smtClean="0"/>
              <a:t>Средь зарослей колючих покажет родничок.</a:t>
            </a:r>
          </a:p>
          <a:p>
            <a:pPr>
              <a:buFont typeface="Arial" charset="0"/>
              <a:buNone/>
            </a:pPr>
            <a:r>
              <a:rPr lang="ru-RU" sz="2000" smtClean="0"/>
              <a:t>Нагнусь к нему напиться – и видно всё до дна.</a:t>
            </a:r>
          </a:p>
          <a:p>
            <a:pPr>
              <a:buFont typeface="Arial" charset="0"/>
              <a:buNone/>
            </a:pPr>
            <a:r>
              <a:rPr lang="ru-RU" sz="2000" smtClean="0"/>
              <a:t>Течёт вода – водица, вкусна и холодна.</a:t>
            </a:r>
          </a:p>
          <a:p>
            <a:pPr>
              <a:buFont typeface="Arial" charset="0"/>
              <a:buNone/>
            </a:pPr>
            <a:r>
              <a:rPr lang="ru-RU" sz="2000" smtClean="0"/>
              <a:t>Нас ждут в лесу рябина, орехи и цветы,</a:t>
            </a:r>
          </a:p>
          <a:p>
            <a:pPr>
              <a:buFont typeface="Arial" charset="0"/>
              <a:buNone/>
            </a:pPr>
            <a:r>
              <a:rPr lang="ru-RU" sz="2000" smtClean="0"/>
              <a:t>Душистая малина на кустиках густых.</a:t>
            </a:r>
          </a:p>
          <a:p>
            <a:pPr>
              <a:buFont typeface="Arial" charset="0"/>
              <a:buNone/>
            </a:pPr>
            <a:r>
              <a:rPr lang="ru-RU" sz="2000" smtClean="0"/>
              <a:t>Ищу грибов поляну, я не жалея ног,</a:t>
            </a:r>
          </a:p>
          <a:p>
            <a:pPr>
              <a:buFont typeface="Arial" charset="0"/>
              <a:buNone/>
            </a:pPr>
            <a:r>
              <a:rPr lang="ru-RU" sz="2000" smtClean="0"/>
              <a:t>А если и устану- присяду на пенёк.</a:t>
            </a:r>
          </a:p>
          <a:p>
            <a:pPr>
              <a:buFont typeface="Arial" charset="0"/>
              <a:buNone/>
            </a:pPr>
            <a:r>
              <a:rPr lang="ru-RU" sz="2000" smtClean="0"/>
              <a:t>Лес очень любит пеших, для них совсем он свой.</a:t>
            </a:r>
          </a:p>
          <a:p>
            <a:pPr>
              <a:buFont typeface="Arial" charset="0"/>
              <a:buNone/>
            </a:pPr>
            <a:r>
              <a:rPr lang="ru-RU" sz="2000" smtClean="0"/>
              <a:t>Здесь где – то бродит леший с зелёной бородой.</a:t>
            </a:r>
          </a:p>
          <a:p>
            <a:pPr>
              <a:buFont typeface="Arial" charset="0"/>
              <a:buNone/>
            </a:pPr>
            <a:r>
              <a:rPr lang="ru-RU" sz="2000" smtClean="0"/>
              <a:t>Жизнь, кажется иною, и сердце не болит,</a:t>
            </a:r>
          </a:p>
          <a:p>
            <a:pPr>
              <a:buFont typeface="Arial" charset="0"/>
              <a:buNone/>
            </a:pPr>
            <a:r>
              <a:rPr lang="ru-RU" sz="2000" smtClean="0"/>
              <a:t>Когда над головою, как вечность, лес шумит.</a:t>
            </a:r>
          </a:p>
          <a:p>
            <a:pPr algn="r">
              <a:buFont typeface="Arial" charset="0"/>
              <a:buNone/>
            </a:pPr>
            <a:r>
              <a:rPr lang="ru-RU" sz="2000" smtClean="0"/>
              <a:t>С. Никулин</a:t>
            </a:r>
          </a:p>
          <a:p>
            <a:endParaRPr lang="ru-RU" sz="1800" smtClean="0"/>
          </a:p>
        </p:txBody>
      </p:sp>
      <p:pic>
        <p:nvPicPr>
          <p:cNvPr id="9220" name="Picture 2" descr="D:\Мои документы\фото из книг\лариса10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643563" y="857250"/>
            <a:ext cx="3500437" cy="5857875"/>
          </a:xfrm>
          <a:noFill/>
          <a:ln w="38100">
            <a:solidFill>
              <a:srgbClr val="00B05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6600" smtClean="0">
                <a:solidFill>
                  <a:srgbClr val="FF0000"/>
                </a:solidFill>
              </a:rPr>
              <a:t>Проверь</a:t>
            </a:r>
            <a:r>
              <a:rPr lang="ru-RU" sz="3200" smtClean="0">
                <a:solidFill>
                  <a:srgbClr val="FF0000"/>
                </a:solidFill>
              </a:rPr>
              <a:t/>
            </a:r>
            <a:br>
              <a:rPr lang="ru-RU" sz="3200" smtClean="0">
                <a:solidFill>
                  <a:srgbClr val="FF0000"/>
                </a:solidFill>
              </a:rPr>
            </a:br>
            <a:r>
              <a:rPr lang="ru-RU" sz="3200" smtClean="0">
                <a:solidFill>
                  <a:srgbClr val="FF0000"/>
                </a:solidFill>
              </a:rPr>
              <a:t>Разбор существительных по составу</a:t>
            </a:r>
          </a:p>
        </p:txBody>
      </p:sp>
      <p:sp>
        <p:nvSpPr>
          <p:cNvPr id="10243" name="Содержимое 8"/>
          <p:cNvSpPr>
            <a:spLocks noGrp="1"/>
          </p:cNvSpPr>
          <p:nvPr>
            <p:ph idx="1"/>
          </p:nvPr>
        </p:nvSpPr>
        <p:spPr>
          <a:xfrm>
            <a:off x="357188" y="2214563"/>
            <a:ext cx="8229600" cy="4286250"/>
          </a:xfrm>
        </p:spPr>
        <p:txBody>
          <a:bodyPr/>
          <a:lstStyle/>
          <a:p>
            <a:endParaRPr lang="ru-RU" smtClean="0"/>
          </a:p>
          <a:p>
            <a:pPr>
              <a:buFont typeface="Arial" charset="0"/>
              <a:buNone/>
            </a:pPr>
            <a:r>
              <a:rPr lang="ru-RU" b="1" smtClean="0">
                <a:cs typeface="Times New Roman" pitchFamily="18" charset="0"/>
              </a:rPr>
              <a:t> 	</a:t>
            </a:r>
            <a:endParaRPr lang="ru-RU" smtClean="0"/>
          </a:p>
        </p:txBody>
      </p:sp>
      <p:sp>
        <p:nvSpPr>
          <p:cNvPr id="10244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245" name="Rectangle 6"/>
          <p:cNvSpPr>
            <a:spLocks noChangeArrowheads="1"/>
          </p:cNvSpPr>
          <p:nvPr/>
        </p:nvSpPr>
        <p:spPr bwMode="auto">
          <a:xfrm>
            <a:off x="357188" y="1643063"/>
            <a:ext cx="7929562" cy="501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 eaLnBrk="0" hangingPunct="0">
              <a:tabLst>
                <a:tab pos="6000750" algn="l"/>
              </a:tabLst>
            </a:pPr>
            <a:r>
              <a:rPr lang="ru-RU" sz="4400" b="1">
                <a:latin typeface="Calibri" pitchFamily="34" charset="0"/>
                <a:cs typeface="Times New Roman" pitchFamily="18" charset="0"/>
              </a:rPr>
              <a:t>       </a:t>
            </a:r>
          </a:p>
          <a:p>
            <a:pPr algn="just" eaLnBrk="0" hangingPunct="0">
              <a:tabLst>
                <a:tab pos="6000750" algn="l"/>
              </a:tabLst>
            </a:pPr>
            <a:endParaRPr lang="ru-RU" sz="4400" b="1">
              <a:latin typeface="Calibri" pitchFamily="34" charset="0"/>
              <a:cs typeface="Times New Roman" pitchFamily="18" charset="0"/>
            </a:endParaRPr>
          </a:p>
          <a:p>
            <a:pPr algn="just" eaLnBrk="0" hangingPunct="0">
              <a:tabLst>
                <a:tab pos="6000750" algn="l"/>
              </a:tabLst>
            </a:pPr>
            <a:r>
              <a:rPr lang="ru-RU" sz="4400" b="1">
                <a:latin typeface="Calibri" pitchFamily="34" charset="0"/>
                <a:cs typeface="Times New Roman" pitchFamily="18" charset="0"/>
              </a:rPr>
              <a:t>   о с и н к  а  ,        о с и н н и к, </a:t>
            </a:r>
          </a:p>
          <a:p>
            <a:pPr algn="just" eaLnBrk="0" hangingPunct="0">
              <a:tabLst>
                <a:tab pos="6000750" algn="l"/>
              </a:tabLst>
            </a:pPr>
            <a:endParaRPr lang="ru-RU" sz="4400" b="1">
              <a:latin typeface="Calibri" pitchFamily="34" charset="0"/>
              <a:cs typeface="Times New Roman" pitchFamily="18" charset="0"/>
            </a:endParaRPr>
          </a:p>
          <a:p>
            <a:pPr algn="just" eaLnBrk="0" hangingPunct="0">
              <a:tabLst>
                <a:tab pos="6000750" algn="l"/>
              </a:tabLst>
            </a:pPr>
            <a:endParaRPr lang="ru-RU" sz="4400" b="1">
              <a:latin typeface="Calibri" pitchFamily="34" charset="0"/>
              <a:cs typeface="Times New Roman" pitchFamily="18" charset="0"/>
            </a:endParaRPr>
          </a:p>
          <a:p>
            <a:pPr algn="just" eaLnBrk="0" hangingPunct="0">
              <a:tabLst>
                <a:tab pos="6000750" algn="l"/>
              </a:tabLst>
            </a:pPr>
            <a:r>
              <a:rPr lang="ru-RU" sz="4400" b="1">
                <a:latin typeface="Calibri" pitchFamily="34" charset="0"/>
                <a:cs typeface="Times New Roman" pitchFamily="18" charset="0"/>
              </a:rPr>
              <a:t>          п о д о с и н о в и к</a:t>
            </a:r>
          </a:p>
          <a:p>
            <a:pPr algn="just" eaLnBrk="0" hangingPunct="0">
              <a:tabLst>
                <a:tab pos="6000750" algn="l"/>
              </a:tabLst>
            </a:pPr>
            <a:endParaRPr lang="ru-RU" sz="2800" b="1">
              <a:latin typeface="Calibri" pitchFamily="34" charset="0"/>
              <a:cs typeface="Times New Roman" pitchFamily="18" charset="0"/>
            </a:endParaRPr>
          </a:p>
          <a:p>
            <a:pPr algn="just" eaLnBrk="0" hangingPunct="0">
              <a:tabLst>
                <a:tab pos="6000750" algn="l"/>
              </a:tabLst>
            </a:pPr>
            <a:r>
              <a:rPr lang="ru-RU" b="1">
                <a:latin typeface="Calibri" pitchFamily="34" charset="0"/>
                <a:cs typeface="Times New Roman" pitchFamily="18" charset="0"/>
              </a:rPr>
              <a:t>	</a:t>
            </a:r>
            <a:endParaRPr lang="ru-RU" sz="2800"/>
          </a:p>
        </p:txBody>
      </p:sp>
      <p:sp>
        <p:nvSpPr>
          <p:cNvPr id="10" name="Дуга 9"/>
          <p:cNvSpPr/>
          <p:nvPr/>
        </p:nvSpPr>
        <p:spPr>
          <a:xfrm rot="18833307">
            <a:off x="730250" y="3022600"/>
            <a:ext cx="1825625" cy="1812925"/>
          </a:xfrm>
          <a:prstGeom prst="arc">
            <a:avLst>
              <a:gd name="adj1" fmla="val 16200000"/>
              <a:gd name="adj2" fmla="val 21549196"/>
            </a:avLst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Дуга 10"/>
          <p:cNvSpPr/>
          <p:nvPr/>
        </p:nvSpPr>
        <p:spPr>
          <a:xfrm rot="18833307">
            <a:off x="4373563" y="3022600"/>
            <a:ext cx="1825625" cy="1812925"/>
          </a:xfrm>
          <a:prstGeom prst="arc">
            <a:avLst>
              <a:gd name="adj1" fmla="val 16200000"/>
              <a:gd name="adj2" fmla="val 21549196"/>
            </a:avLst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Дуга 11"/>
          <p:cNvSpPr/>
          <p:nvPr/>
        </p:nvSpPr>
        <p:spPr>
          <a:xfrm rot="18833307">
            <a:off x="2873375" y="4951413"/>
            <a:ext cx="1825625" cy="1812925"/>
          </a:xfrm>
          <a:prstGeom prst="arc">
            <a:avLst>
              <a:gd name="adj1" fmla="val 16200000"/>
              <a:gd name="adj2" fmla="val 21549196"/>
            </a:avLst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 rot="5400000">
            <a:off x="2214562" y="3000376"/>
            <a:ext cx="500063" cy="214312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16200000" flipH="1">
            <a:off x="2428875" y="3000375"/>
            <a:ext cx="500063" cy="214313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16200000" flipH="1">
            <a:off x="6322219" y="2893219"/>
            <a:ext cx="500063" cy="14287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5400000">
            <a:off x="6107907" y="2893218"/>
            <a:ext cx="571500" cy="214313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5400000">
            <a:off x="4536282" y="4750594"/>
            <a:ext cx="571500" cy="357187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rot="5400000">
            <a:off x="5393532" y="4822031"/>
            <a:ext cx="571500" cy="357187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rot="16200000" flipH="1">
            <a:off x="5715000" y="4857750"/>
            <a:ext cx="571500" cy="28575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rot="16200000" flipH="1">
            <a:off x="4857750" y="4786313"/>
            <a:ext cx="571500" cy="28575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1643063" y="5072063"/>
            <a:ext cx="1285875" cy="1587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rot="5400000">
            <a:off x="2790031" y="5220494"/>
            <a:ext cx="276225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flipV="1">
            <a:off x="2857500" y="3143250"/>
            <a:ext cx="633413" cy="952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rot="5400000">
            <a:off x="3209926" y="3424237"/>
            <a:ext cx="571500" cy="952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flipV="1">
            <a:off x="2857500" y="3714750"/>
            <a:ext cx="633413" cy="952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rot="5400000" flipH="1" flipV="1">
            <a:off x="2565400" y="3433763"/>
            <a:ext cx="582613" cy="1587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rot="5400000">
            <a:off x="6679407" y="2821781"/>
            <a:ext cx="571500" cy="214313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rot="16200000" flipH="1">
            <a:off x="6929437" y="2857501"/>
            <a:ext cx="500063" cy="214312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</TotalTime>
  <Words>614</Words>
  <PresentationFormat>Экран (4:3)</PresentationFormat>
  <Paragraphs>78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Calibri</vt:lpstr>
      <vt:lpstr>Times New Roman</vt:lpstr>
      <vt:lpstr>Тема Office</vt:lpstr>
      <vt:lpstr>Кубанские леса</vt:lpstr>
      <vt:lpstr>Выпиши словарные слова</vt:lpstr>
      <vt:lpstr>Проверка</vt:lpstr>
      <vt:lpstr>Выпиши существительные  единственного числа и определи их склонение</vt:lpstr>
      <vt:lpstr>Проверка</vt:lpstr>
      <vt:lpstr>Соловушка</vt:lpstr>
      <vt:lpstr>Люди, берегите лес! </vt:lpstr>
      <vt:lpstr>РУССКИЙ ЛЕС</vt:lpstr>
      <vt:lpstr>Проверь Разбор существительных по составу</vt:lpstr>
      <vt:lpstr>Проверьте</vt:lpstr>
      <vt:lpstr>Любите родную природу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home</cp:lastModifiedBy>
  <cp:revision>37</cp:revision>
  <dcterms:modified xsi:type="dcterms:W3CDTF">2009-09-24T22:35:09Z</dcterms:modified>
</cp:coreProperties>
</file>