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8" r:id="rId9"/>
    <p:sldId id="270" r:id="rId10"/>
    <p:sldId id="272" r:id="rId11"/>
    <p:sldId id="274" r:id="rId12"/>
    <p:sldId id="275" r:id="rId13"/>
    <p:sldId id="277" r:id="rId14"/>
    <p:sldId id="278" r:id="rId15"/>
    <p:sldId id="279" r:id="rId16"/>
    <p:sldId id="280" r:id="rId17"/>
    <p:sldId id="285" r:id="rId18"/>
    <p:sldId id="281" r:id="rId19"/>
    <p:sldId id="282" r:id="rId20"/>
    <p:sldId id="294" r:id="rId21"/>
    <p:sldId id="293" r:id="rId22"/>
    <p:sldId id="292" r:id="rId23"/>
    <p:sldId id="291" r:id="rId24"/>
    <p:sldId id="290" r:id="rId25"/>
    <p:sldId id="288" r:id="rId26"/>
    <p:sldId id="289" r:id="rId27"/>
    <p:sldId id="287" r:id="rId28"/>
    <p:sldId id="286" r:id="rId29"/>
    <p:sldId id="283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28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3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5984" y="2285992"/>
            <a:ext cx="6715172" cy="3251684"/>
          </a:xfrm>
        </p:spPr>
        <p:txBody>
          <a:bodyPr>
            <a:noAutofit/>
          </a:bodyPr>
          <a:lstStyle/>
          <a:p>
            <a:r>
              <a:rPr lang="ru-RU" sz="6000" dirty="0" smtClean="0"/>
              <a:t>«Время искать, познавать, удивляться»</a:t>
            </a:r>
            <a:endParaRPr lang="ru-RU" sz="6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00298" y="1357298"/>
            <a:ext cx="6172200" cy="5715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Интеллектуальная игра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Самый</a:t>
            </a:r>
            <a:r>
              <a:rPr kumimoji="0" lang="ru-RU" sz="30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лучший прыгун среди животных?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571612"/>
            <a:ext cx="3153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кенгуру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5362" name="Picture 2" descr="D:\Documents and Settings\света\Рабочий стол\k00045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000108"/>
            <a:ext cx="2643206" cy="197326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3071810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Самая</a:t>
            </a:r>
            <a:r>
              <a:rPr kumimoji="0" lang="ru-RU" sz="30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большая обезьяна на земле?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4286256"/>
            <a:ext cx="3228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горилла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Picture 2" descr="D:\Documents and Settings\света\Рабочий стол\g_524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714752"/>
            <a:ext cx="2128645" cy="2368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Самая</a:t>
            </a:r>
            <a:r>
              <a:rPr kumimoji="0" lang="ru-RU" sz="30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крупная птица среди пернатых?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643050"/>
            <a:ext cx="2637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страус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7410" name="Picture 2" descr="D:\Documents and Settings\света\Рабочий стол\04A0487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214422"/>
            <a:ext cx="2857520" cy="2133264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6643702" y="5715016"/>
            <a:ext cx="2071702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428604"/>
            <a:ext cx="4455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Сор + мат =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285860"/>
            <a:ext cx="52415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матрос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3000372"/>
            <a:ext cx="5804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кожа + ворон =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4071942"/>
            <a:ext cx="62151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жаворонок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428604"/>
            <a:ext cx="4443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Сом + сок =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1285860"/>
            <a:ext cx="52415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космос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3000372"/>
            <a:ext cx="4777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кит + рана =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4071942"/>
            <a:ext cx="62151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картина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428604"/>
            <a:ext cx="4697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удав + лак =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1285860"/>
            <a:ext cx="52415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кувалда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3000372"/>
            <a:ext cx="4751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охра + под =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4071942"/>
            <a:ext cx="62151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пароход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428604"/>
            <a:ext cx="4799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парк + ива =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1285860"/>
            <a:ext cx="52415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крапива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3000372"/>
            <a:ext cx="4570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боб + уста =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4071942"/>
            <a:ext cx="62151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суббота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428604"/>
            <a:ext cx="4926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домна + ли =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1285860"/>
            <a:ext cx="52415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лимонад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3000372"/>
            <a:ext cx="5634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паста + клин =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4071942"/>
            <a:ext cx="62151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пластинка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428604"/>
            <a:ext cx="4828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липа + кок =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1285860"/>
            <a:ext cx="52415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копилка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3000372"/>
            <a:ext cx="4338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иск + том =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4071942"/>
            <a:ext cx="62151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москит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643050"/>
            <a:ext cx="62151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компот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428604"/>
            <a:ext cx="4363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 + ком =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6643702" y="5715016"/>
            <a:ext cx="2071702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Какие ты знаешь цветные моря на нашей планете?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779687"/>
            <a:ext cx="4471096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Белое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Чёрное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Красное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Жёлтое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Мраморное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4" name="Picture 2" descr="D:\Documents and Settings\света\Рабочий стол\M6654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428868"/>
            <a:ext cx="2409221" cy="2681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428604"/>
            <a:ext cx="6962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- Вперёд, на поиски сокровищ!</a:t>
            </a:r>
            <a:endParaRPr lang="ru-RU" sz="36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14348" y="1285860"/>
            <a:ext cx="2976551" cy="2232414"/>
            <a:chOff x="714348" y="1571612"/>
            <a:chExt cx="2976551" cy="2232414"/>
          </a:xfrm>
        </p:grpSpPr>
        <p:pic>
          <p:nvPicPr>
            <p:cNvPr id="7" name="Picture 2" descr="taras_tript01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4348" y="1571612"/>
              <a:ext cx="2976551" cy="22324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1214414" y="1857364"/>
              <a:ext cx="2071702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  <a:hlinkClick r:id="rId4" action="ppaction://hlinksldjump"/>
                </a:rPr>
                <a:t>Самый, самый, самый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786314" y="1285860"/>
            <a:ext cx="2976551" cy="2232414"/>
            <a:chOff x="714348" y="1571612"/>
            <a:chExt cx="2976551" cy="2232414"/>
          </a:xfrm>
        </p:grpSpPr>
        <p:pic>
          <p:nvPicPr>
            <p:cNvPr id="11" name="Picture 2" descr="taras_tript01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4348" y="1571612"/>
              <a:ext cx="2976551" cy="22324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1214414" y="1785926"/>
              <a:ext cx="2071702" cy="18158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  <a:hlinkClick r:id="rId5" action="ppaction://hlinksldjump"/>
                </a:rPr>
                <a:t>Раз словечко, два словечко</a:t>
              </a:r>
              <a:endParaRPr lang="ru-RU" sz="2800" b="1" dirty="0" smtClean="0">
                <a:solidFill>
                  <a:schemeClr val="bg1"/>
                </a:solidFill>
                <a:hlinkClick r:id="rId4" action="ppaction://hlinksldjump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14348" y="4000504"/>
            <a:ext cx="2976551" cy="2232414"/>
            <a:chOff x="714348" y="1571612"/>
            <a:chExt cx="2976551" cy="2232414"/>
          </a:xfrm>
        </p:grpSpPr>
        <p:pic>
          <p:nvPicPr>
            <p:cNvPr id="14" name="Picture 2" descr="taras_tript01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4348" y="1571612"/>
              <a:ext cx="2976551" cy="22324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928662" y="2143116"/>
              <a:ext cx="2571768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hlinkClick r:id="rId6" action="ppaction://hlinksldjump"/>
                </a:rPr>
                <a:t>Весёлая география</a:t>
              </a:r>
              <a:endParaRPr lang="ru-RU" sz="2800" b="1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286248" y="3929066"/>
            <a:ext cx="3653039" cy="2232414"/>
            <a:chOff x="714348" y="1571612"/>
            <a:chExt cx="2976551" cy="2232414"/>
          </a:xfrm>
        </p:grpSpPr>
        <p:pic>
          <p:nvPicPr>
            <p:cNvPr id="17" name="Picture 2" descr="taras_tript01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4348" y="1571612"/>
              <a:ext cx="2976551" cy="22324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947183" y="2071678"/>
              <a:ext cx="2677603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hlinkClick r:id="rId7" action="ppaction://hlinksldjump"/>
                </a:rPr>
                <a:t>Занимательная математика</a:t>
              </a:r>
              <a:endParaRPr lang="ru-RU" sz="2800" b="1" dirty="0" smtClean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В названии какой реки слышатся ноты?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1714488"/>
            <a:ext cx="4410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Миссисипи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58" name="Picture 2" descr="D:\Documents and Settings\света\Рабочий стол\m_046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214686"/>
            <a:ext cx="2500330" cy="278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В какую реку можно упаковать товар?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928934"/>
            <a:ext cx="1992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82" name="Picture 2" descr="D:\Documents and Settings\света\Рабочий стол\o03001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714620"/>
            <a:ext cx="3322124" cy="2480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Какая река растёт на дереве?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928934"/>
            <a:ext cx="2047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Прут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506" name="Picture 2" descr="D:\Documents and Settings\света\Рабочий стол\p01073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14554"/>
            <a:ext cx="2786082" cy="310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Название какой реки можно найти во рту?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1785926"/>
            <a:ext cx="2452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Десна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571744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Какой населённый пункт и реку в Сибири дети называют задолго до знакомства с географией?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4929198"/>
            <a:ext cx="2252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Мама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Из каких двух городов России можно приготовить вкусное мучное изделие?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928934"/>
            <a:ext cx="26645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Калач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Изюм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530" name="Picture 2" descr="D:\Documents and Settings\света\Рабочий стол\izyum2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857496"/>
            <a:ext cx="2500330" cy="278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Какую страну носят на голове?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928934"/>
            <a:ext cx="3073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Панама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554" name="Picture 2" descr="D:\Documents and Settings\света\Рабочий стол\pp812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071678"/>
            <a:ext cx="2467199" cy="2745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Река – опасный хищник.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928934"/>
            <a:ext cx="1975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Тигр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4578" name="Picture 2" descr="D:\Documents and Settings\света\Рабочий стол\i_106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928802"/>
            <a:ext cx="2643206" cy="294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643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Из города, который самый сердитый, - в город, по которому течёт кровь.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214554"/>
            <a:ext cx="7830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Грозного - в Вену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602" name="Picture 2" descr="D:\Documents and Settings\света\Рабочий стол\04t0782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714752"/>
            <a:ext cx="2500330" cy="1866606"/>
          </a:xfrm>
          <a:prstGeom prst="rect">
            <a:avLst/>
          </a:prstGeom>
          <a:noFill/>
        </p:spPr>
      </p:pic>
      <p:pic>
        <p:nvPicPr>
          <p:cNvPr id="25604" name="Picture 4" descr="D:\Documents and Settings\света\Рабочий стол\04t4008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14752"/>
            <a:ext cx="2618952" cy="1955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Прибор для распознавания стран света.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928934"/>
            <a:ext cx="2986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Компас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626" name="Picture 2" descr="D:\Documents and Settings\света\Рабочий стол\K3567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500306"/>
            <a:ext cx="2302581" cy="256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Часть водной оболочки земли.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928934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D:\Documents and Settings\света\Рабочий стол\M6654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214554"/>
            <a:ext cx="2601793" cy="2895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467600" cy="4889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Самая изящная птица 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928670"/>
            <a:ext cx="3916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фламинго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 descr="D:\Documents and Settings\света\Рабочий стол\f_502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500042"/>
            <a:ext cx="2081635" cy="231665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596" y="3000372"/>
            <a:ext cx="7496204" cy="113191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Самая</a:t>
            </a:r>
            <a:r>
              <a:rPr kumimoji="0" lang="ru-RU" sz="30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большая змея планеты ?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286256"/>
            <a:ext cx="3698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анаконда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2" descr="D:\Documents and Settings\света\Рабочий стол\a00057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857628"/>
            <a:ext cx="2643206" cy="1973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928934"/>
            <a:ext cx="2321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Закат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357166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Заход солнца.</a:t>
            </a:r>
            <a:endParaRPr lang="ru-RU" sz="4000" b="1" dirty="0"/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6715140" y="5929330"/>
            <a:ext cx="2071702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1" name="Picture 3" descr="G:\Clipart\Природа\Закат\00039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071678"/>
            <a:ext cx="3429024" cy="2743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357188" y="214313"/>
            <a:ext cx="7929562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Я приношу с собою боль,</a:t>
            </a:r>
          </a:p>
          <a:p>
            <a:r>
              <a:rPr lang="ru-RU" sz="3200" b="1">
                <a:latin typeface="Comic Sans MS" pitchFamily="66" charset="0"/>
              </a:rPr>
              <a:t>В лице большое искажение,</a:t>
            </a:r>
          </a:p>
          <a:p>
            <a:r>
              <a:rPr lang="ru-RU" sz="3200" b="1">
                <a:latin typeface="Comic Sans MS" pitchFamily="66" charset="0"/>
              </a:rPr>
              <a:t>А «</a:t>
            </a:r>
            <a:r>
              <a:rPr lang="ru-RU" sz="4000" b="1">
                <a:solidFill>
                  <a:srgbClr val="C00000"/>
                </a:solidFill>
                <a:latin typeface="Comic Sans MS" pitchFamily="66" charset="0"/>
              </a:rPr>
              <a:t>Ф</a:t>
            </a:r>
            <a:r>
              <a:rPr lang="ru-RU" sz="3200" b="1">
                <a:latin typeface="Comic Sans MS" pitchFamily="66" charset="0"/>
              </a:rPr>
              <a:t>» на «</a:t>
            </a:r>
            <a:r>
              <a:rPr lang="ru-RU" sz="4000" b="1">
                <a:solidFill>
                  <a:srgbClr val="C00000"/>
                </a:solidFill>
                <a:latin typeface="Comic Sans MS" pitchFamily="66" charset="0"/>
              </a:rPr>
              <a:t>П</a:t>
            </a:r>
            <a:r>
              <a:rPr lang="ru-RU" sz="3200" b="1">
                <a:latin typeface="Comic Sans MS" pitchFamily="66" charset="0"/>
              </a:rPr>
              <a:t>» заменишь коль,</a:t>
            </a:r>
          </a:p>
          <a:p>
            <a:r>
              <a:rPr lang="ru-RU" sz="3200" b="1">
                <a:latin typeface="Comic Sans MS" pitchFamily="66" charset="0"/>
              </a:rPr>
              <a:t>То превращаюсь в знак сложения.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2786063"/>
            <a:ext cx="3357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7030A0"/>
                </a:solidFill>
                <a:latin typeface="Arial Black" pitchFamily="34" charset="0"/>
              </a:rPr>
              <a:t>ф</a:t>
            </a:r>
            <a:r>
              <a:rPr lang="ru-RU" sz="6000" b="1">
                <a:solidFill>
                  <a:srgbClr val="C00000"/>
                </a:solidFill>
                <a:latin typeface="Arial Black" pitchFamily="34" charset="0"/>
              </a:rPr>
              <a:t>люс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57188" y="4071938"/>
            <a:ext cx="2857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7030A0"/>
                </a:solidFill>
                <a:latin typeface="Arial Black" pitchFamily="34" charset="0"/>
              </a:rPr>
              <a:t>п</a:t>
            </a:r>
            <a:r>
              <a:rPr lang="ru-RU" sz="6000" b="1">
                <a:solidFill>
                  <a:srgbClr val="C00000"/>
                </a:solidFill>
                <a:latin typeface="Arial Black" pitchFamily="34" charset="0"/>
              </a:rPr>
              <a:t>люс</a:t>
            </a:r>
          </a:p>
        </p:txBody>
      </p:sp>
      <p:pic>
        <p:nvPicPr>
          <p:cNvPr id="5" name="Рисунок 4" descr="G:\Clipart\Люди\Профессия\Доктор\000337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857496"/>
            <a:ext cx="2464058" cy="294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428625" y="285750"/>
            <a:ext cx="7429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С буквой «</a:t>
            </a:r>
            <a:r>
              <a:rPr lang="ru-RU" sz="4000" b="1">
                <a:solidFill>
                  <a:srgbClr val="C00000"/>
                </a:solidFill>
                <a:latin typeface="Comic Sans MS" pitchFamily="66" charset="0"/>
              </a:rPr>
              <a:t>Л</a:t>
            </a:r>
            <a:r>
              <a:rPr lang="ru-RU" sz="3200" b="1">
                <a:latin typeface="Comic Sans MS" pitchFamily="66" charset="0"/>
              </a:rPr>
              <a:t>» - в игре в футбол</a:t>
            </a:r>
          </a:p>
          <a:p>
            <a:r>
              <a:rPr lang="ru-RU" sz="3200" b="1">
                <a:latin typeface="Comic Sans MS" pitchFamily="66" charset="0"/>
              </a:rPr>
              <a:t>Часто слышим слово …</a:t>
            </a:r>
          </a:p>
          <a:p>
            <a:r>
              <a:rPr lang="ru-RU" sz="3200" b="1">
                <a:latin typeface="Comic Sans MS" pitchFamily="66" charset="0"/>
              </a:rPr>
              <a:t>С «</a:t>
            </a:r>
            <a:r>
              <a:rPr lang="ru-RU" sz="4000" b="1">
                <a:solidFill>
                  <a:srgbClr val="C00000"/>
                </a:solidFill>
                <a:latin typeface="Comic Sans MS" pitchFamily="66" charset="0"/>
              </a:rPr>
              <a:t>Д</a:t>
            </a:r>
            <a:r>
              <a:rPr lang="ru-RU" sz="3200" b="1">
                <a:latin typeface="Comic Sans MS" pitchFamily="66" charset="0"/>
              </a:rPr>
              <a:t>» уж в слове смысл не тот-</a:t>
            </a:r>
          </a:p>
          <a:p>
            <a:r>
              <a:rPr lang="ru-RU" sz="3200" b="1">
                <a:latin typeface="Comic Sans MS" pitchFamily="66" charset="0"/>
              </a:rPr>
              <a:t>Мерой стало – просто…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85813" y="2786063"/>
            <a:ext cx="2857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Arial Black" pitchFamily="34" charset="0"/>
              </a:rPr>
              <a:t>го</a:t>
            </a:r>
            <a:r>
              <a:rPr lang="ru-RU" sz="6000" b="1">
                <a:solidFill>
                  <a:srgbClr val="7030A0"/>
                </a:solidFill>
                <a:latin typeface="Arial Black" pitchFamily="34" charset="0"/>
              </a:rPr>
              <a:t>л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57250" y="4071938"/>
            <a:ext cx="2357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Arial Black" pitchFamily="34" charset="0"/>
              </a:rPr>
              <a:t>го</a:t>
            </a:r>
            <a:r>
              <a:rPr lang="ru-RU" sz="6000" b="1">
                <a:solidFill>
                  <a:srgbClr val="7030A0"/>
                </a:solidFill>
                <a:latin typeface="Arial Black" pitchFamily="34" charset="0"/>
              </a:rPr>
              <a:t>д</a:t>
            </a:r>
          </a:p>
        </p:txBody>
      </p:sp>
      <p:pic>
        <p:nvPicPr>
          <p:cNvPr id="5" name="Рисунок 4" descr="D:\Documents and Settings\света\Рабочий стол\F3469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2643188"/>
            <a:ext cx="27146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357188" y="214313"/>
            <a:ext cx="78581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Я бываю золотой,</a:t>
            </a:r>
          </a:p>
          <a:p>
            <a:r>
              <a:rPr lang="ru-RU" sz="3200" b="1">
                <a:latin typeface="Comic Sans MS" pitchFamily="66" charset="0"/>
              </a:rPr>
              <a:t>А природный – костяной,</a:t>
            </a:r>
          </a:p>
          <a:p>
            <a:r>
              <a:rPr lang="ru-RU" sz="3200" b="1">
                <a:latin typeface="Comic Sans MS" pitchFamily="66" charset="0"/>
              </a:rPr>
              <a:t>Если «</a:t>
            </a:r>
            <a:r>
              <a:rPr lang="ru-RU" sz="4000" b="1">
                <a:solidFill>
                  <a:srgbClr val="C00000"/>
                </a:solidFill>
                <a:latin typeface="Comic Sans MS" pitchFamily="66" charset="0"/>
              </a:rPr>
              <a:t>З</a:t>
            </a:r>
            <a:r>
              <a:rPr lang="ru-RU" sz="3200" b="1">
                <a:latin typeface="Comic Sans MS" pitchFamily="66" charset="0"/>
              </a:rPr>
              <a:t>» на «</a:t>
            </a:r>
            <a:r>
              <a:rPr lang="ru-RU" sz="4000" b="1">
                <a:solidFill>
                  <a:srgbClr val="C00000"/>
                </a:solidFill>
                <a:latin typeface="Comic Sans MS" pitchFamily="66" charset="0"/>
              </a:rPr>
              <a:t>К</a:t>
            </a:r>
            <a:r>
              <a:rPr lang="ru-RU" sz="3200" b="1">
                <a:latin typeface="Comic Sans MS" pitchFamily="66" charset="0"/>
              </a:rPr>
              <a:t>» заменишь,</a:t>
            </a:r>
          </a:p>
          <a:p>
            <a:r>
              <a:rPr lang="ru-RU" sz="3200" b="1">
                <a:latin typeface="Comic Sans MS" pitchFamily="66" charset="0"/>
              </a:rPr>
              <a:t>Смысл во мне совсем иной:</a:t>
            </a:r>
          </a:p>
          <a:p>
            <a:r>
              <a:rPr lang="ru-RU" sz="3200" b="1">
                <a:latin typeface="Comic Sans MS" pitchFamily="66" charset="0"/>
              </a:rPr>
              <a:t>В первом классе лишь для счёта</a:t>
            </a:r>
          </a:p>
          <a:p>
            <a:r>
              <a:rPr lang="ru-RU" sz="3200" b="1">
                <a:latin typeface="Comic Sans MS" pitchFamily="66" charset="0"/>
              </a:rPr>
              <a:t>На уроке я твоём,</a:t>
            </a:r>
          </a:p>
          <a:p>
            <a:r>
              <a:rPr lang="ru-RU" sz="3200" b="1">
                <a:latin typeface="Comic Sans MS" pitchFamily="66" charset="0"/>
              </a:rPr>
              <a:t>Ну а в пятом ты охотно</a:t>
            </a:r>
          </a:p>
          <a:p>
            <a:r>
              <a:rPr lang="ru-RU" sz="3200" b="1">
                <a:latin typeface="Comic Sans MS" pitchFamily="66" charset="0"/>
              </a:rPr>
              <a:t>Подсчитаешь мой объём.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42938" y="4214813"/>
            <a:ext cx="2857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7030A0"/>
                </a:solidFill>
                <a:latin typeface="Arial Black" pitchFamily="34" charset="0"/>
              </a:rPr>
              <a:t>з</a:t>
            </a:r>
            <a:r>
              <a:rPr lang="ru-RU" sz="6000" b="1">
                <a:solidFill>
                  <a:srgbClr val="C00000"/>
                </a:solidFill>
                <a:latin typeface="Arial Black" pitchFamily="34" charset="0"/>
              </a:rPr>
              <a:t>уб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42938" y="5214938"/>
            <a:ext cx="2357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7030A0"/>
                </a:solidFill>
                <a:latin typeface="Arial Black" pitchFamily="34" charset="0"/>
              </a:rPr>
              <a:t>к</a:t>
            </a:r>
            <a:r>
              <a:rPr lang="ru-RU" sz="6000" b="1">
                <a:solidFill>
                  <a:srgbClr val="C00000"/>
                </a:solidFill>
                <a:latin typeface="Arial Black" pitchFamily="34" charset="0"/>
              </a:rPr>
              <a:t>уб</a:t>
            </a:r>
          </a:p>
        </p:txBody>
      </p:sp>
      <p:pic>
        <p:nvPicPr>
          <p:cNvPr id="7" name="Рисунок 6" descr="G:\Clipart\Люди\Лицо\000201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3857625"/>
            <a:ext cx="2286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G:\Clipart\Предметы\Разное\00037436.jpg"/>
          <p:cNvPicPr>
            <a:picLocks noChangeAspect="1" noChangeArrowheads="1"/>
          </p:cNvPicPr>
          <p:nvPr/>
        </p:nvPicPr>
        <p:blipFill>
          <a:blip r:embed="rId3"/>
          <a:srcRect l="25398" t="15013" r="16183" b="13676"/>
          <a:stretch>
            <a:fillRect/>
          </a:stretch>
        </p:blipFill>
        <p:spPr bwMode="auto">
          <a:xfrm>
            <a:off x="3286125" y="4429125"/>
            <a:ext cx="25939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428625" y="285750"/>
            <a:ext cx="7786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С «</a:t>
            </a:r>
            <a:r>
              <a:rPr lang="ru-RU" sz="4000" b="1">
                <a:solidFill>
                  <a:srgbClr val="C00000"/>
                </a:solidFill>
                <a:latin typeface="Comic Sans MS" pitchFamily="66" charset="0"/>
              </a:rPr>
              <a:t>Д</a:t>
            </a:r>
            <a:r>
              <a:rPr lang="ru-RU" sz="3200" b="1">
                <a:latin typeface="Comic Sans MS" pitchFamily="66" charset="0"/>
              </a:rPr>
              <a:t>» - давно я мерой стала,</a:t>
            </a:r>
          </a:p>
          <a:p>
            <a:r>
              <a:rPr lang="ru-RU" sz="3200" b="1">
                <a:latin typeface="Comic Sans MS" pitchFamily="66" charset="0"/>
              </a:rPr>
              <a:t>С «</a:t>
            </a:r>
            <a:r>
              <a:rPr lang="ru-RU" sz="4000" b="1">
                <a:solidFill>
                  <a:srgbClr val="C00000"/>
                </a:solidFill>
                <a:latin typeface="Comic Sans MS" pitchFamily="66" charset="0"/>
              </a:rPr>
              <a:t>Т</a:t>
            </a:r>
            <a:r>
              <a:rPr lang="ru-RU" sz="3200" b="1">
                <a:latin typeface="Comic Sans MS" pitchFamily="66" charset="0"/>
              </a:rPr>
              <a:t>» - уж нет и выше балла.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42938" y="2143125"/>
            <a:ext cx="2857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Arial Black" pitchFamily="34" charset="0"/>
              </a:rPr>
              <a:t>пя</a:t>
            </a:r>
            <a:r>
              <a:rPr lang="ru-RU" sz="6000" b="1">
                <a:solidFill>
                  <a:srgbClr val="7030A0"/>
                </a:solidFill>
                <a:latin typeface="Arial Black" pitchFamily="34" charset="0"/>
              </a:rPr>
              <a:t>д</a:t>
            </a:r>
            <a:r>
              <a:rPr lang="ru-RU" sz="6000" b="1">
                <a:solidFill>
                  <a:srgbClr val="C00000"/>
                </a:solidFill>
                <a:latin typeface="Arial Black" pitchFamily="34" charset="0"/>
              </a:rPr>
              <a:t>ь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42938" y="3357563"/>
            <a:ext cx="2357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Arial Black" pitchFamily="34" charset="0"/>
              </a:rPr>
              <a:t>пя</a:t>
            </a:r>
            <a:r>
              <a:rPr lang="ru-RU" sz="6000" b="1">
                <a:solidFill>
                  <a:srgbClr val="7030A0"/>
                </a:solidFill>
                <a:latin typeface="Arial Black" pitchFamily="34" charset="0"/>
              </a:rPr>
              <a:t>т</a:t>
            </a:r>
            <a:r>
              <a:rPr lang="ru-RU" sz="6000" b="1">
                <a:solidFill>
                  <a:srgbClr val="C00000"/>
                </a:solidFill>
                <a:latin typeface="Arial Black" pitchFamily="34" charset="0"/>
              </a:rPr>
              <a:t>ь</a:t>
            </a:r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073" name="Picture 1" descr="l1_sociol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571625"/>
            <a:ext cx="271462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357188" y="285750"/>
            <a:ext cx="807243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Когда я -  месяц, то, легко дыша,</a:t>
            </a:r>
          </a:p>
          <a:p>
            <a:r>
              <a:rPr lang="ru-RU" sz="3200" b="1">
                <a:latin typeface="Comic Sans MS" pitchFamily="66" charset="0"/>
              </a:rPr>
              <a:t>Ты, как и снег, на солнце</a:t>
            </a:r>
          </a:p>
          <a:p>
            <a:r>
              <a:rPr lang="ru-RU" sz="3200" b="1">
                <a:latin typeface="Comic Sans MS" pitchFamily="66" charset="0"/>
              </a:rPr>
              <a:t>                       словно таешь.</a:t>
            </a:r>
          </a:p>
          <a:p>
            <a:r>
              <a:rPr lang="ru-RU" sz="3200" b="1">
                <a:latin typeface="Comic Sans MS" pitchFamily="66" charset="0"/>
              </a:rPr>
              <a:t>Коль вместо «</a:t>
            </a:r>
            <a:r>
              <a:rPr lang="ru-RU" sz="4000" b="1">
                <a:solidFill>
                  <a:srgbClr val="C00000"/>
                </a:solidFill>
                <a:latin typeface="Comic Sans MS" pitchFamily="66" charset="0"/>
              </a:rPr>
              <a:t>Т</a:t>
            </a:r>
            <a:r>
              <a:rPr lang="ru-RU" sz="3200" b="1">
                <a:latin typeface="Comic Sans MS" pitchFamily="66" charset="0"/>
              </a:rPr>
              <a:t>» в меня</a:t>
            </a:r>
          </a:p>
          <a:p>
            <a:r>
              <a:rPr lang="ru-RU" sz="3200" b="1">
                <a:latin typeface="Comic Sans MS" pitchFamily="66" charset="0"/>
              </a:rPr>
              <a:t>                     поставишь «</a:t>
            </a:r>
            <a:r>
              <a:rPr lang="ru-RU" sz="4000" b="1">
                <a:solidFill>
                  <a:srgbClr val="C00000"/>
                </a:solidFill>
                <a:latin typeface="Comic Sans MS" pitchFamily="66" charset="0"/>
              </a:rPr>
              <a:t>Ш</a:t>
            </a:r>
            <a:r>
              <a:rPr lang="ru-RU" sz="3200" b="1">
                <a:latin typeface="Comic Sans MS" pitchFamily="66" charset="0"/>
              </a:rPr>
              <a:t>»,</a:t>
            </a:r>
          </a:p>
          <a:p>
            <a:r>
              <a:rPr lang="ru-RU" sz="3200" b="1">
                <a:latin typeface="Comic Sans MS" pitchFamily="66" charset="0"/>
              </a:rPr>
              <a:t>То под меня ты бодро зашагаешь.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42938" y="3786188"/>
            <a:ext cx="2857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Arial Black" pitchFamily="34" charset="0"/>
              </a:rPr>
              <a:t>мар</a:t>
            </a:r>
            <a:r>
              <a:rPr lang="ru-RU" sz="6000" b="1">
                <a:solidFill>
                  <a:srgbClr val="7030A0"/>
                </a:solidFill>
                <a:latin typeface="Arial Black" pitchFamily="34" charset="0"/>
              </a:rPr>
              <a:t>т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71500" y="5000625"/>
            <a:ext cx="2928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Arial Black" pitchFamily="34" charset="0"/>
              </a:rPr>
              <a:t>мар</a:t>
            </a:r>
            <a:r>
              <a:rPr lang="ru-RU" sz="6000" b="1">
                <a:solidFill>
                  <a:srgbClr val="7030A0"/>
                </a:solidFill>
                <a:latin typeface="Arial Black" pitchFamily="34" charset="0"/>
              </a:rPr>
              <a:t>ш</a:t>
            </a:r>
          </a:p>
        </p:txBody>
      </p:sp>
      <p:pic>
        <p:nvPicPr>
          <p:cNvPr id="5" name="Рисунок 4" descr="G:\Clipart\Люди\Профессия\Солдат\00035309.jpg"/>
          <p:cNvPicPr>
            <a:picLocks noChangeAspect="1" noChangeArrowheads="1"/>
          </p:cNvPicPr>
          <p:nvPr/>
        </p:nvPicPr>
        <p:blipFill>
          <a:blip r:embed="rId2"/>
          <a:srcRect l="19148" r="17021"/>
          <a:stretch>
            <a:fillRect/>
          </a:stretch>
        </p:blipFill>
        <p:spPr bwMode="auto">
          <a:xfrm>
            <a:off x="5929313" y="3786188"/>
            <a:ext cx="2286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357188" y="285750"/>
            <a:ext cx="835818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Он – грызун не очень мелкий,</a:t>
            </a:r>
          </a:p>
          <a:p>
            <a:r>
              <a:rPr lang="ru-RU" sz="3200" b="1">
                <a:latin typeface="Comic Sans MS" pitchFamily="66" charset="0"/>
              </a:rPr>
              <a:t>Только чуть побольше белки.</a:t>
            </a:r>
          </a:p>
          <a:p>
            <a:r>
              <a:rPr lang="ru-RU" sz="3200" b="1">
                <a:latin typeface="Comic Sans MS" pitchFamily="66" charset="0"/>
              </a:rPr>
              <a:t>А заменишь «</a:t>
            </a:r>
            <a:r>
              <a:rPr lang="ru-RU" sz="4000" b="1">
                <a:solidFill>
                  <a:srgbClr val="C00000"/>
                </a:solidFill>
                <a:latin typeface="Comic Sans MS" pitchFamily="66" charset="0"/>
              </a:rPr>
              <a:t>У</a:t>
            </a:r>
            <a:r>
              <a:rPr lang="ru-RU" sz="3200" b="1">
                <a:latin typeface="Comic Sans MS" pitchFamily="66" charset="0"/>
              </a:rPr>
              <a:t>» на «</a:t>
            </a:r>
            <a:r>
              <a:rPr lang="ru-RU" sz="4000" b="1">
                <a:solidFill>
                  <a:srgbClr val="C00000"/>
                </a:solidFill>
                <a:latin typeface="Comic Sans MS" pitchFamily="66" charset="0"/>
              </a:rPr>
              <a:t>О</a:t>
            </a:r>
            <a:r>
              <a:rPr lang="ru-RU" sz="3200" b="1">
                <a:latin typeface="Comic Sans MS" pitchFamily="66" charset="0"/>
              </a:rPr>
              <a:t>» - </a:t>
            </a:r>
          </a:p>
          <a:p>
            <a:r>
              <a:rPr lang="ru-RU" sz="3200" b="1">
                <a:latin typeface="Comic Sans MS" pitchFamily="66" charset="0"/>
              </a:rPr>
              <a:t>Будет круглое число.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42938" y="2786063"/>
            <a:ext cx="2857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Arial Black" pitchFamily="34" charset="0"/>
              </a:rPr>
              <a:t>с</a:t>
            </a:r>
            <a:r>
              <a:rPr lang="ru-RU" sz="6000" b="1">
                <a:solidFill>
                  <a:srgbClr val="7030A0"/>
                </a:solidFill>
                <a:latin typeface="Arial Black" pitchFamily="34" charset="0"/>
              </a:rPr>
              <a:t>у</a:t>
            </a:r>
            <a:r>
              <a:rPr lang="ru-RU" sz="6000" b="1">
                <a:solidFill>
                  <a:srgbClr val="C00000"/>
                </a:solidFill>
                <a:latin typeface="Arial Black" pitchFamily="34" charset="0"/>
              </a:rPr>
              <a:t>рок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42938" y="3929063"/>
            <a:ext cx="2928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Arial Black" pitchFamily="34" charset="0"/>
              </a:rPr>
              <a:t>с</a:t>
            </a:r>
            <a:r>
              <a:rPr lang="ru-RU" sz="6000" b="1">
                <a:solidFill>
                  <a:srgbClr val="7030A0"/>
                </a:solidFill>
                <a:latin typeface="Arial Black" pitchFamily="34" charset="0"/>
              </a:rPr>
              <a:t>о</a:t>
            </a:r>
            <a:r>
              <a:rPr lang="ru-RU" sz="6000" b="1">
                <a:solidFill>
                  <a:srgbClr val="C00000"/>
                </a:solidFill>
                <a:latin typeface="Arial Black" pitchFamily="34" charset="0"/>
              </a:rPr>
              <a:t>рок</a:t>
            </a:r>
          </a:p>
        </p:txBody>
      </p:sp>
      <p:pic>
        <p:nvPicPr>
          <p:cNvPr id="6" name="Рисунок 5" descr="D:\Documents and Settings\света\Рабочий стол\s01210.bmp"/>
          <p:cNvPicPr>
            <a:picLocks noChangeAspect="1" noChangeArrowheads="1"/>
          </p:cNvPicPr>
          <p:nvPr/>
        </p:nvPicPr>
        <p:blipFill>
          <a:blip r:embed="rId2"/>
          <a:srcRect b="11922"/>
          <a:stretch>
            <a:fillRect/>
          </a:stretch>
        </p:blipFill>
        <p:spPr bwMode="auto">
          <a:xfrm>
            <a:off x="5357818" y="2786058"/>
            <a:ext cx="2272713" cy="257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642918"/>
            <a:ext cx="71000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Ваши сокровища –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ваши знания!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2" descr="taras_tript0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500306"/>
            <a:ext cx="6954825" cy="3661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Самая</a:t>
            </a:r>
            <a:r>
              <a:rPr kumimoji="0" lang="ru-RU" sz="30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большая черепаха ?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928670"/>
            <a:ext cx="3599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слоновая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075" name="Picture 3" descr="D:\Documents and Settings\света\Рабочий стол\ch_50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000108"/>
            <a:ext cx="3000396" cy="200663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071810"/>
            <a:ext cx="7424766" cy="113191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Самая</a:t>
            </a:r>
            <a:r>
              <a:rPr kumimoji="0" lang="ru-RU" sz="30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маленькая птичка ?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000504"/>
            <a:ext cx="3347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колибри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Picture 2" descr="D:\Documents and Settings\света\Рабочий стол\biol183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929066"/>
            <a:ext cx="2571768" cy="1919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401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Самое</a:t>
            </a:r>
            <a:r>
              <a:rPr kumimoji="0" lang="ru-RU" sz="30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большое животное на земле ?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000108"/>
            <a:ext cx="1920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слон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122" name="Picture 2" descr="D:\Documents and Settings\света\Рабочий стол\s_568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142984"/>
            <a:ext cx="2071702" cy="230560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3000372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Самый</a:t>
            </a:r>
            <a:r>
              <a:rPr kumimoji="0" lang="ru-RU" sz="30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высокий зверь, обитающий в Африке ?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357694"/>
            <a:ext cx="2757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жираф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Picture 2" descr="D:\Documents and Settings\света\Рабочий стол\zh_502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857628"/>
            <a:ext cx="2182483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18676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Самая</a:t>
            </a:r>
            <a:r>
              <a:rPr kumimoji="0" lang="ru-RU" sz="30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безобидная и полезная змея ?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071546"/>
            <a:ext cx="1228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уж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170" name="Picture 2" descr="D:\Documents and Settings\света\Рабочий стол\u01026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000108"/>
            <a:ext cx="2714644" cy="202660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3143248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Самый</a:t>
            </a:r>
            <a:r>
              <a:rPr kumimoji="0" lang="ru-RU" sz="30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большой лежебока ?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429132"/>
            <a:ext cx="2739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барсук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Picture 2" descr="D:\Documents and Settings\света\Рабочий стол\b6781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071942"/>
            <a:ext cx="1928826" cy="2146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Самый</a:t>
            </a:r>
            <a:r>
              <a:rPr kumimoji="0" lang="ru-RU" sz="30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быстрый зверь ?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000108"/>
            <a:ext cx="2714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гепард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9218" name="Picture 2" descr="D:\Documents and Settings\света\Рабочий стол\g03005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714356"/>
            <a:ext cx="2928958" cy="218659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3000372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Самая</a:t>
            </a:r>
            <a:r>
              <a:rPr kumimoji="0" lang="ru-RU" sz="30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крупная кошка планеты?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143380"/>
            <a:ext cx="1850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тигр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Picture 2" descr="D:\Documents and Settings\света\Рабочий стол\t_021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786190"/>
            <a:ext cx="2071702" cy="2305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Самая</a:t>
            </a:r>
            <a:r>
              <a:rPr lang="ru-RU" sz="3000" b="1" cap="small" dirty="0" smtClean="0">
                <a:latin typeface="+mj-lt"/>
                <a:ea typeface="+mj-ea"/>
                <a:cs typeface="+mj-cs"/>
              </a:rPr>
              <a:t> хитрая кошка, воплощение гибкости и изящества?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500174"/>
            <a:ext cx="3243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леопард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1266" name="Picture 2" descr="D:\Documents and Settings\света\Рабочий стол\l6847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000108"/>
            <a:ext cx="2122433" cy="2362063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3429000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Самая</a:t>
            </a:r>
            <a:r>
              <a:rPr kumimoji="0" lang="ru-RU" sz="30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«закалённая» птица?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714884"/>
            <a:ext cx="3315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пингвин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Picture 2" descr="D:\Documents and Settings\света\Рабочий стол\p_514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286256"/>
            <a:ext cx="1782844" cy="198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Самая</a:t>
            </a:r>
            <a:r>
              <a:rPr kumimoji="0" lang="ru-RU" sz="30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страшная рыба?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1285860"/>
            <a:ext cx="2348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акула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3314" name="Picture 2" descr="D:\Documents and Settings\света\Рабочий стол\a6773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71480"/>
            <a:ext cx="2143140" cy="2385107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3000372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Самый</a:t>
            </a:r>
            <a:r>
              <a:rPr kumimoji="0" lang="ru-RU" sz="30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непревзойдённый </a:t>
            </a:r>
            <a:r>
              <a:rPr kumimoji="0" lang="ru-RU" sz="3000" b="1" i="0" u="none" strike="noStrike" kern="1200" cap="small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быстропев</a:t>
            </a:r>
            <a:r>
              <a:rPr kumimoji="0" lang="ru-RU" sz="30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пернатом царстве?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500570"/>
            <a:ext cx="4278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жаворонок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Picture 2" descr="D:\Documents and Settings\света\Рабочий стол\04A0664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214818"/>
            <a:ext cx="2357454" cy="1759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197</TotalTime>
  <Words>543</Words>
  <PresentationFormat>Экран (4:3)</PresentationFormat>
  <Paragraphs>140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Эркер</vt:lpstr>
      <vt:lpstr>«Время искать, познавать, удивляться»</vt:lpstr>
      <vt:lpstr>Слайд 2</vt:lpstr>
      <vt:lpstr>Самая изящная птица 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«Время искать, познавать, удивляться»</dc:title>
  <cp:lastModifiedBy>света</cp:lastModifiedBy>
  <cp:revision>20</cp:revision>
  <dcterms:modified xsi:type="dcterms:W3CDTF">2009-12-02T09:12:59Z</dcterms:modified>
</cp:coreProperties>
</file>