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D47E5-B4A4-43C0-878E-E2623B90AC3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46653-C440-42A5-9003-E3B05C22D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46653-C440-42A5-9003-E3B05C22D9CB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E5AA7C-A866-4C8F-969B-3FCF7EDD1416}" type="datetimeFigureOut">
              <a:rPr lang="ru-RU" smtClean="0"/>
              <a:pPr/>
              <a:t>09.11.2009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69941C-BEDB-4FBB-889E-AAF82A07387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9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49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5" Type="http://schemas.openxmlformats.org/officeDocument/2006/relationships/image" Target="../media/image47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jpeg"/><Relationship Id="rId3" Type="http://schemas.openxmlformats.org/officeDocument/2006/relationships/image" Target="../media/image51.jpeg"/><Relationship Id="rId7" Type="http://schemas.openxmlformats.org/officeDocument/2006/relationships/image" Target="../media/image55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Урок 1. Общие сведения о животном мире</a:t>
            </a:r>
            <a:endParaRPr lang="ru-RU" b="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72298"/>
          </a:xfrm>
        </p:spPr>
        <p:txBody>
          <a:bodyPr>
            <a:normAutofit fontScale="92500" lnSpcReduction="20000"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Разработала: Бекасова Е.В. учитель</a:t>
            </a:r>
          </a:p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биологии высшей категории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МОУ «СОШ № 13 с УИОП»</a:t>
            </a:r>
          </a:p>
          <a:p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г.о. Электросталь, Московской области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Многообразие животного мира</a:t>
            </a:r>
            <a:br>
              <a:rPr lang="ru-RU" dirty="0" smtClean="0"/>
            </a:br>
            <a:r>
              <a:rPr lang="ru-RU" i="1" dirty="0" smtClean="0"/>
              <a:t>Место обитания</a:t>
            </a:r>
            <a:endParaRPr lang="ru-RU" i="1" dirty="0"/>
          </a:p>
        </p:txBody>
      </p:sp>
      <p:pic>
        <p:nvPicPr>
          <p:cNvPr id="9218" name="Picture 2" descr="C:\Documents and Settings\Школа\Рабочий стол\рисунки\почв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8095" y="2571744"/>
            <a:ext cx="1695453" cy="1271590"/>
          </a:xfrm>
          <a:prstGeom prst="rect">
            <a:avLst/>
          </a:prstGeom>
          <a:noFill/>
        </p:spPr>
      </p:pic>
      <p:pic>
        <p:nvPicPr>
          <p:cNvPr id="9219" name="Picture 3" descr="C:\Documents and Settings\Школа\Рабочий стол\рисунки\мор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214818"/>
            <a:ext cx="2110684" cy="1285884"/>
          </a:xfrm>
          <a:prstGeom prst="rect">
            <a:avLst/>
          </a:prstGeom>
          <a:noFill/>
        </p:spPr>
      </p:pic>
      <p:pic>
        <p:nvPicPr>
          <p:cNvPr id="9220" name="Picture 4" descr="C:\Documents and Settings\Школа\Рабочий стол\рисунки\воздух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428868"/>
            <a:ext cx="1904152" cy="1428760"/>
          </a:xfrm>
          <a:prstGeom prst="rect">
            <a:avLst/>
          </a:prstGeom>
          <a:noFill/>
        </p:spPr>
      </p:pic>
      <p:pic>
        <p:nvPicPr>
          <p:cNvPr id="9221" name="Picture 5" descr="C:\Documents and Settings\Школа\Рабочий стол\рисунки\деревья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4214818"/>
            <a:ext cx="1792110" cy="118745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85720" y="4000504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Почва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Воздух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3108" y="5572140"/>
            <a:ext cx="6572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  Вода                                          Земля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Сравнительная характеристика растений и животных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Сходство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1859757"/>
            <a:ext cx="4043362" cy="654843"/>
          </a:xfrm>
        </p:spPr>
        <p:txBody>
          <a:bodyPr/>
          <a:lstStyle/>
          <a:p>
            <a:pPr algn="ctr"/>
            <a:r>
              <a:rPr lang="ru-RU" dirty="0" smtClean="0"/>
              <a:t>Различие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Состоят из сложных органических веществ: белков, углеводов, жиров и др.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Клеточное строение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Сходный характер многих процессов жизнедеятельности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Тип питания: растения –автотрофы; животные – гетеротрофы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Животные способны перемещаться и совершать различные движения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Среды обитания</a:t>
            </a:r>
            <a:endParaRPr lang="ru-RU" dirty="0"/>
          </a:p>
        </p:txBody>
      </p:sp>
      <p:pic>
        <p:nvPicPr>
          <p:cNvPr id="10242" name="Picture 2" descr="C:\Documents and Settings\Школа\Рабочий стол\рисунки\почва как среда обит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71678"/>
            <a:ext cx="2000264" cy="1500198"/>
          </a:xfrm>
          <a:prstGeom prst="rect">
            <a:avLst/>
          </a:prstGeom>
          <a:noFill/>
        </p:spPr>
      </p:pic>
      <p:pic>
        <p:nvPicPr>
          <p:cNvPr id="10243" name="Picture 3" descr="C:\Documents and Settings\Школа\Рабочий стол\рисунки\наземно-воздушная сред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928802"/>
            <a:ext cx="2813064" cy="1736188"/>
          </a:xfrm>
          <a:prstGeom prst="rect">
            <a:avLst/>
          </a:prstGeom>
          <a:noFill/>
        </p:spPr>
      </p:pic>
      <p:pic>
        <p:nvPicPr>
          <p:cNvPr id="10244" name="Picture 4" descr="C:\Documents and Settings\Школа\Рабочий стол\рисунки\водная сред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4572008"/>
            <a:ext cx="2026856" cy="1520829"/>
          </a:xfrm>
          <a:prstGeom prst="rect">
            <a:avLst/>
          </a:prstGeom>
          <a:noFill/>
        </p:spPr>
      </p:pic>
      <p:pic>
        <p:nvPicPr>
          <p:cNvPr id="10245" name="Picture 5" descr="C:\Documents and Settings\Школа\Рабочий стол\рисунки\живой организм как среда обитания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4178276"/>
            <a:ext cx="2000264" cy="189170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42910" y="3714752"/>
            <a:ext cx="8143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 Почвенная                 Наземно-воздушная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6072206"/>
            <a:ext cx="7929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             Водная                       Организменная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Место обитание</a:t>
            </a:r>
            <a:endParaRPr lang="ru-RU" dirty="0"/>
          </a:p>
        </p:txBody>
      </p:sp>
      <p:pic>
        <p:nvPicPr>
          <p:cNvPr id="11266" name="Picture 2" descr="C:\Documents and Settings\Школа\Рабочий стол\рисунки\дно водоем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500306"/>
            <a:ext cx="1928826" cy="1446620"/>
          </a:xfrm>
          <a:prstGeom prst="rect">
            <a:avLst/>
          </a:prstGeom>
          <a:noFill/>
        </p:spPr>
      </p:pic>
      <p:pic>
        <p:nvPicPr>
          <p:cNvPr id="11267" name="Picture 3" descr="C:\Documents and Settings\Школа\Рабочий стол\рисунки\гладь водоем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876"/>
            <a:ext cx="1970659" cy="1631952"/>
          </a:xfrm>
          <a:prstGeom prst="rect">
            <a:avLst/>
          </a:prstGeom>
          <a:noFill/>
        </p:spPr>
      </p:pic>
      <p:pic>
        <p:nvPicPr>
          <p:cNvPr id="11268" name="Picture 4" descr="C:\Documents and Settings\Школа\Рабочий стол\рисунки\толще мор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928934"/>
            <a:ext cx="2101853" cy="15763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7159" y="4500570"/>
            <a:ext cx="257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Дно водоема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97080" y="4721663"/>
            <a:ext cx="24465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Толща воды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5429264"/>
            <a:ext cx="25003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Поверхность водоема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Факторы среды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живой природы    неживой природы     влияние человека</a:t>
            </a:r>
          </a:p>
          <a:p>
            <a:pPr>
              <a:buNone/>
            </a:pPr>
            <a:r>
              <a:rPr lang="ru-RU" dirty="0" smtClean="0"/>
              <a:t>  (</a:t>
            </a:r>
            <a:r>
              <a:rPr lang="ru-RU" dirty="0" smtClean="0">
                <a:solidFill>
                  <a:srgbClr val="FF0000"/>
                </a:solidFill>
              </a:rPr>
              <a:t>биотические</a:t>
            </a:r>
            <a:r>
              <a:rPr lang="ru-RU" dirty="0" smtClean="0"/>
              <a:t>)       (</a:t>
            </a:r>
            <a:r>
              <a:rPr lang="ru-RU" dirty="0" smtClean="0">
                <a:solidFill>
                  <a:srgbClr val="FF0000"/>
                </a:solidFill>
              </a:rPr>
              <a:t>абиотические</a:t>
            </a:r>
            <a:r>
              <a:rPr lang="ru-RU" dirty="0" smtClean="0"/>
              <a:t>)          (</a:t>
            </a:r>
            <a:r>
              <a:rPr lang="ru-RU" dirty="0" smtClean="0">
                <a:solidFill>
                  <a:srgbClr val="FF0000"/>
                </a:solidFill>
              </a:rPr>
              <a:t>антропогенные)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1785918" y="1928802"/>
            <a:ext cx="121444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0"/>
          </p:cNvCxnSpPr>
          <p:nvPr/>
        </p:nvCxnSpPr>
        <p:spPr>
          <a:xfrm rot="16200000" flipH="1">
            <a:off x="4110992" y="2396488"/>
            <a:ext cx="922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286512" y="1928802"/>
            <a:ext cx="1071570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Абиотические факторы среды</a:t>
            </a:r>
            <a:endParaRPr lang="ru-RU" dirty="0"/>
          </a:p>
        </p:txBody>
      </p:sp>
      <p:pic>
        <p:nvPicPr>
          <p:cNvPr id="12290" name="Picture 2" descr="C:\Documents and Settings\Школа\Рабочий стол\рисунки\свет температур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143248"/>
            <a:ext cx="2205143" cy="1826134"/>
          </a:xfrm>
          <a:prstGeom prst="rect">
            <a:avLst/>
          </a:prstGeom>
          <a:noFill/>
        </p:spPr>
      </p:pic>
      <p:pic>
        <p:nvPicPr>
          <p:cNvPr id="12291" name="Picture 3" descr="C:\Documents and Settings\Школа\Рабочий стол\рисунки\рельеф местност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071810"/>
            <a:ext cx="2527312" cy="1895484"/>
          </a:xfrm>
          <a:prstGeom prst="rect">
            <a:avLst/>
          </a:prstGeom>
          <a:noFill/>
        </p:spPr>
      </p:pic>
      <p:pic>
        <p:nvPicPr>
          <p:cNvPr id="12292" name="Picture 4" descr="C:\Documents and Settings\Школа\Рабочий стол\рисунки\вете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000372"/>
            <a:ext cx="2482856" cy="186214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5321825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свет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и температура     рельеф местности     ветер и влажность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Биотические факторы среды</a:t>
            </a:r>
            <a:endParaRPr lang="ru-RU" dirty="0"/>
          </a:p>
        </p:txBody>
      </p:sp>
      <p:pic>
        <p:nvPicPr>
          <p:cNvPr id="13314" name="Picture 2" descr="C:\Documents and Settings\Школа\Рабочий стол\рисунки\конкуренц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3116"/>
            <a:ext cx="1613658" cy="1071570"/>
          </a:xfrm>
          <a:prstGeom prst="rect">
            <a:avLst/>
          </a:prstGeom>
          <a:noFill/>
        </p:spPr>
      </p:pic>
      <p:pic>
        <p:nvPicPr>
          <p:cNvPr id="13315" name="Picture 3" descr="C:\Documents and Settings\Школа\Рабочий стол\рисунки\коменсализ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143116"/>
            <a:ext cx="1625600" cy="1117600"/>
          </a:xfrm>
          <a:prstGeom prst="rect">
            <a:avLst/>
          </a:prstGeom>
          <a:noFill/>
        </p:spPr>
      </p:pic>
      <p:pic>
        <p:nvPicPr>
          <p:cNvPr id="13316" name="Picture 4" descr="C:\Documents and Settings\Школа\Рабочий стол\рисунки\симбиоз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2143116"/>
            <a:ext cx="1285884" cy="12858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3429000"/>
            <a:ext cx="8429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конкуренция           комменсализм            симбиоз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3317" name="Picture 5" descr="C:\Documents and Settings\Школа\Рабочий стол\рисунки\сотрудничество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4357694"/>
            <a:ext cx="1625600" cy="1168400"/>
          </a:xfrm>
          <a:prstGeom prst="rect">
            <a:avLst/>
          </a:prstGeom>
          <a:noFill/>
        </p:spPr>
      </p:pic>
      <p:pic>
        <p:nvPicPr>
          <p:cNvPr id="13318" name="Picture 6" descr="C:\Documents and Settings\Школа\Рабочий стол\рисунки\хищничество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4357694"/>
            <a:ext cx="1441378" cy="1138239"/>
          </a:xfrm>
          <a:prstGeom prst="rect">
            <a:avLst/>
          </a:prstGeom>
          <a:noFill/>
        </p:spPr>
      </p:pic>
      <p:pic>
        <p:nvPicPr>
          <p:cNvPr id="13319" name="Picture 7" descr="C:\Documents and Settings\Школа\Рабочий стол\рисунки\паразитизм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4286256"/>
            <a:ext cx="1169987" cy="113347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57158" y="5929330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сотрудничество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хищничество         паразитизм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животных в природе</a:t>
            </a:r>
            <a:endParaRPr lang="ru-RU" dirty="0"/>
          </a:p>
        </p:txBody>
      </p:sp>
      <p:pic>
        <p:nvPicPr>
          <p:cNvPr id="14338" name="Picture 2" descr="C:\Documents and Settings\Школа\Рабочий стол\рисунки\опыление растени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129440" cy="1214446"/>
          </a:xfrm>
          <a:prstGeom prst="rect">
            <a:avLst/>
          </a:prstGeom>
          <a:noFill/>
        </p:spPr>
      </p:pic>
      <p:pic>
        <p:nvPicPr>
          <p:cNvPr id="14339" name="Picture 3" descr="C:\Documents and Settings\Школа\Рабочий стол\рисунки\вол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315572"/>
            <a:ext cx="2312998" cy="1716678"/>
          </a:xfrm>
          <a:prstGeom prst="rect">
            <a:avLst/>
          </a:prstGeom>
          <a:noFill/>
        </p:spPr>
      </p:pic>
      <p:pic>
        <p:nvPicPr>
          <p:cNvPr id="14340" name="Picture 4" descr="C:\Documents and Settings\Школа\Рабочий стол\рисунки\двустворчатые моллюск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1573" y="2928934"/>
            <a:ext cx="2256225" cy="153352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7159" y="3571876"/>
            <a:ext cx="2714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Опылители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3" y="4286256"/>
            <a:ext cx="21472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Санитары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4429132"/>
            <a:ext cx="3714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Очистка водоемов</a:t>
            </a:r>
          </a:p>
        </p:txBody>
      </p:sp>
      <p:pic>
        <p:nvPicPr>
          <p:cNvPr id="14341" name="Picture 5" descr="C:\Documents and Settings\Школа\Рабочий стол\рисунки\почвообразование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4071942"/>
            <a:ext cx="1130300" cy="16256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57159" y="5715016"/>
            <a:ext cx="33575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Почвообразование</a:t>
            </a:r>
          </a:p>
        </p:txBody>
      </p:sp>
      <p:pic>
        <p:nvPicPr>
          <p:cNvPr id="14342" name="Picture 6" descr="C:\Documents and Settings\Школа\Рабочий стол\рисунки\распространение семян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4764891"/>
            <a:ext cx="1738314" cy="1332707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286000" y="6215082"/>
            <a:ext cx="457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Распространение</a:t>
            </a:r>
          </a:p>
          <a:p>
            <a:pPr algn="ctr"/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семян </a:t>
            </a:r>
          </a:p>
        </p:txBody>
      </p:sp>
      <p:pic>
        <p:nvPicPr>
          <p:cNvPr id="14343" name="Picture 7" descr="C:\Documents and Settings\Школа\Рабочий стол\рисунки\мышь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4929198"/>
            <a:ext cx="1214446" cy="1089383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6286512" y="6215082"/>
            <a:ext cx="2857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Пища для животных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0"/>
                            </p:stCondLst>
                            <p:childTnLst>
                              <p:par>
                                <p:cTn id="4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000"/>
                            </p:stCondLst>
                            <p:childTnLst>
                              <p:par>
                                <p:cTn id="5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1" grpId="0"/>
      <p:bldP spid="13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животных в природе</a:t>
            </a:r>
            <a:br>
              <a:rPr lang="ru-RU" dirty="0" smtClean="0"/>
            </a:br>
            <a:r>
              <a:rPr lang="ru-RU" i="1" dirty="0" smtClean="0"/>
              <a:t>Цепи питания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Продуценты                      </a:t>
            </a:r>
            <a:r>
              <a:rPr lang="ru-RU" sz="2000" dirty="0" err="1" smtClean="0"/>
              <a:t>Консументы</a:t>
            </a:r>
            <a:r>
              <a:rPr lang="ru-RU" sz="2000" dirty="0" smtClean="0"/>
              <a:t>                                      </a:t>
            </a:r>
            <a:r>
              <a:rPr lang="ru-RU" sz="2000" dirty="0" err="1" smtClean="0"/>
              <a:t>Консументы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</a:t>
            </a:r>
            <a:r>
              <a:rPr lang="en-US" sz="2000" dirty="0" smtClean="0"/>
              <a:t>I </a:t>
            </a:r>
            <a:r>
              <a:rPr lang="ru-RU" sz="2000" dirty="0" smtClean="0"/>
              <a:t>порядка                                         </a:t>
            </a:r>
            <a:r>
              <a:rPr lang="en-US" sz="2000" dirty="0" smtClean="0"/>
              <a:t>I </a:t>
            </a:r>
            <a:r>
              <a:rPr lang="en-US" sz="2000" dirty="0" err="1" smtClean="0"/>
              <a:t>I</a:t>
            </a:r>
            <a:r>
              <a:rPr lang="ru-RU" sz="2000" dirty="0" smtClean="0"/>
              <a:t> порядка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</a:t>
            </a:r>
            <a:r>
              <a:rPr lang="ru-RU" sz="2000" dirty="0" err="1" smtClean="0"/>
              <a:t>Редуценты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Минеральные вещества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785918" y="321468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86314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8501090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7966099" y="3821115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6000760" y="4500570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393405" y="510779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3357554" y="535782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714348" y="400050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285852" y="45720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Значение животных для человека</a:t>
            </a:r>
            <a:endParaRPr lang="ru-RU" dirty="0"/>
          </a:p>
        </p:txBody>
      </p:sp>
      <p:pic>
        <p:nvPicPr>
          <p:cNvPr id="15362" name="Picture 2" descr="C:\Documents and Settings\Школа\Рабочий стол\рисунки\вредители огород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00892" y="3929066"/>
            <a:ext cx="1317314" cy="1983720"/>
          </a:xfrm>
          <a:prstGeom prst="rect">
            <a:avLst/>
          </a:prstGeom>
          <a:noFill/>
        </p:spPr>
      </p:pic>
      <p:pic>
        <p:nvPicPr>
          <p:cNvPr id="15363" name="Picture 3" descr="C:\Documents and Settings\Школа\Рабочий стол\рисунки\куриные яйц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428868"/>
            <a:ext cx="2071702" cy="1294814"/>
          </a:xfrm>
          <a:prstGeom prst="rect">
            <a:avLst/>
          </a:prstGeom>
          <a:noFill/>
        </p:spPr>
      </p:pic>
      <p:pic>
        <p:nvPicPr>
          <p:cNvPr id="15364" name="Picture 4" descr="C:\Documents and Settings\Школа\Рабочий стол\рисунки\мяс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2571744"/>
            <a:ext cx="2057852" cy="1474794"/>
          </a:xfrm>
          <a:prstGeom prst="rect">
            <a:avLst/>
          </a:prstGeom>
          <a:noFill/>
        </p:spPr>
      </p:pic>
      <p:pic>
        <p:nvPicPr>
          <p:cNvPr id="15365" name="Picture 5" descr="C:\Documents and Settings\Школа\Рабочий стол\рисунки\пищ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000504"/>
            <a:ext cx="1500198" cy="1811560"/>
          </a:xfrm>
          <a:prstGeom prst="rect">
            <a:avLst/>
          </a:prstGeom>
          <a:noFill/>
        </p:spPr>
      </p:pic>
      <p:pic>
        <p:nvPicPr>
          <p:cNvPr id="15366" name="Picture 6" descr="C:\Documents and Settings\Школа\Рабочий стол\рисунки\пасе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4429132"/>
            <a:ext cx="2046017" cy="1390652"/>
          </a:xfrm>
          <a:prstGeom prst="rect">
            <a:avLst/>
          </a:prstGeom>
          <a:noFill/>
        </p:spPr>
      </p:pic>
      <p:pic>
        <p:nvPicPr>
          <p:cNvPr id="15367" name="Picture 7" descr="C:\Documents and Settings\Школа\Рабочий стол\рисунки\рыбоводство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0298" y="4929198"/>
            <a:ext cx="1829712" cy="1441457"/>
          </a:xfrm>
          <a:prstGeom prst="rect">
            <a:avLst/>
          </a:prstGeom>
          <a:noFill/>
        </p:spPr>
      </p:pic>
      <p:pic>
        <p:nvPicPr>
          <p:cNvPr id="15368" name="Picture 8" descr="C:\Documents and Settings\Школа\Рабочий стол\рисунки\шерсть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6578" y="2214554"/>
            <a:ext cx="1587500" cy="1625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4786322"/>
            <a:ext cx="4040188" cy="1071570"/>
          </a:xfrm>
        </p:spPr>
        <p:txBody>
          <a:bodyPr/>
          <a:lstStyle/>
          <a:p>
            <a:pPr algn="ctr"/>
            <a:r>
              <a:rPr lang="ru-RU" dirty="0" smtClean="0"/>
              <a:t>Аристотель</a:t>
            </a:r>
          </a:p>
          <a:p>
            <a:pPr algn="ctr"/>
            <a:r>
              <a:rPr lang="ru-RU" dirty="0" smtClean="0"/>
              <a:t>(384-322 гг. до н.э.)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Школа\Рабочий стол\рисунки\аристотель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928662" y="2071677"/>
            <a:ext cx="2500330" cy="2758985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357554" y="928670"/>
            <a:ext cx="7786742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Живые существа</a:t>
            </a:r>
          </a:p>
          <a:p>
            <a:pPr>
              <a:buNone/>
            </a:pPr>
            <a:r>
              <a:rPr lang="ru-RU" dirty="0" smtClean="0"/>
              <a:t>              </a:t>
            </a:r>
          </a:p>
          <a:p>
            <a:pPr>
              <a:buNone/>
            </a:pPr>
            <a:r>
              <a:rPr lang="ru-RU" dirty="0" smtClean="0"/>
              <a:t>                  царство                         </a:t>
            </a:r>
            <a:r>
              <a:rPr lang="ru-RU" dirty="0" err="1" smtClean="0"/>
              <a:t>царство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Животных                      Растений</a:t>
            </a:r>
          </a:p>
          <a:p>
            <a:pPr>
              <a:buNone/>
            </a:pPr>
            <a:r>
              <a:rPr lang="ru-RU" dirty="0" smtClean="0"/>
              <a:t>           </a:t>
            </a:r>
          </a:p>
          <a:p>
            <a:pPr>
              <a:buNone/>
            </a:pPr>
            <a:r>
              <a:rPr lang="ru-RU" dirty="0" smtClean="0"/>
              <a:t>               Зоология                       Ботаника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5500694" y="2500306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358082" y="2500306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965703" y="389255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751785" y="389255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5" presetClass="emph" presetSubtype="1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Охрана животных</a:t>
            </a:r>
            <a:endParaRPr lang="ru-RU" dirty="0"/>
          </a:p>
        </p:txBody>
      </p:sp>
      <p:pic>
        <p:nvPicPr>
          <p:cNvPr id="16387" name="Picture 3" descr="C:\Documents and Settings\Школа\Рабочий стол\рисунки\красная книга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14554"/>
            <a:ext cx="2011426" cy="2428892"/>
          </a:xfrm>
          <a:prstGeom prst="rect">
            <a:avLst/>
          </a:prstGeom>
          <a:noFill/>
        </p:spPr>
      </p:pic>
      <p:pic>
        <p:nvPicPr>
          <p:cNvPr id="16388" name="Picture 4" descr="C:\Documents and Settings\Школа\Рабочий стол\рисунки\закон об охран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2065097"/>
            <a:ext cx="2500330" cy="4046587"/>
          </a:xfrm>
          <a:prstGeom prst="rect">
            <a:avLst/>
          </a:prstGeom>
          <a:noFill/>
        </p:spPr>
      </p:pic>
      <p:pic>
        <p:nvPicPr>
          <p:cNvPr id="16389" name="Picture 5" descr="C:\Documents and Settings\Школа\Рабочий стол\рисунки\заповедни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3143248"/>
            <a:ext cx="2413881" cy="21875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Современная классификация </a:t>
            </a:r>
            <a:br>
              <a:rPr lang="ru-RU" sz="2800" dirty="0" smtClean="0"/>
            </a:br>
            <a:r>
              <a:rPr lang="ru-RU" sz="2800" dirty="0" smtClean="0"/>
              <a:t>органического мира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38912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Мир живых существ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надцарство</a:t>
            </a:r>
            <a:r>
              <a:rPr lang="ru-RU" sz="2000" dirty="0" smtClean="0"/>
              <a:t> Безъядерные                                             </a:t>
            </a:r>
            <a:r>
              <a:rPr lang="ru-RU" sz="2000" dirty="0" err="1" smtClean="0"/>
              <a:t>надцарство</a:t>
            </a:r>
            <a:r>
              <a:rPr lang="ru-RU" sz="2000" dirty="0" smtClean="0"/>
              <a:t> Ядерные</a:t>
            </a:r>
          </a:p>
          <a:p>
            <a:pPr>
              <a:buNone/>
            </a:pPr>
            <a:r>
              <a:rPr lang="ru-RU" sz="2000" dirty="0" smtClean="0"/>
              <a:t>            (</a:t>
            </a:r>
            <a:r>
              <a:rPr lang="ru-RU" sz="2000" i="1" dirty="0" smtClean="0">
                <a:solidFill>
                  <a:srgbClr val="FF0000"/>
                </a:solidFill>
              </a:rPr>
              <a:t>Прокариоты</a:t>
            </a:r>
            <a:r>
              <a:rPr lang="ru-RU" sz="2000" dirty="0" smtClean="0"/>
              <a:t>)                                                        (</a:t>
            </a:r>
            <a:r>
              <a:rPr lang="ru-RU" sz="2000" i="1" dirty="0" smtClean="0">
                <a:solidFill>
                  <a:srgbClr val="FF0000"/>
                </a:solidFill>
              </a:rPr>
              <a:t>Эукариоты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err="1" smtClean="0"/>
              <a:t>ц</a:t>
            </a:r>
            <a:r>
              <a:rPr lang="ru-RU" sz="1600" dirty="0" smtClean="0"/>
              <a:t>. </a:t>
            </a:r>
            <a:r>
              <a:rPr lang="ru-RU" sz="1600" dirty="0" err="1" smtClean="0"/>
              <a:t>Архебактерии</a:t>
            </a:r>
            <a:r>
              <a:rPr lang="ru-RU" sz="1600" dirty="0" smtClean="0"/>
              <a:t>            </a:t>
            </a:r>
            <a:r>
              <a:rPr lang="ru-RU" sz="1600" dirty="0" err="1" smtClean="0"/>
              <a:t>ц.Бактерии</a:t>
            </a:r>
            <a:r>
              <a:rPr lang="ru-RU" sz="1600" dirty="0" smtClean="0"/>
              <a:t>                                </a:t>
            </a:r>
            <a:r>
              <a:rPr lang="ru-RU" sz="1600" dirty="0" err="1" smtClean="0"/>
              <a:t>ц.Растения</a:t>
            </a:r>
            <a:r>
              <a:rPr lang="ru-RU" sz="1600" dirty="0" smtClean="0"/>
              <a:t>     </a:t>
            </a:r>
            <a:r>
              <a:rPr lang="ru-RU" sz="1600" dirty="0" err="1" smtClean="0"/>
              <a:t>ц.Животные</a:t>
            </a:r>
            <a:r>
              <a:rPr lang="ru-RU" sz="1600" dirty="0" smtClean="0"/>
              <a:t>   </a:t>
            </a:r>
            <a:r>
              <a:rPr lang="ru-RU" sz="1600" dirty="0" err="1" smtClean="0"/>
              <a:t>ц.Грибы</a:t>
            </a:r>
            <a:endParaRPr lang="ru-RU" sz="1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2357422" y="2643182"/>
            <a:ext cx="78581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43636" y="2714620"/>
            <a:ext cx="85725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857224" y="4143380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28860" y="4071942"/>
            <a:ext cx="50006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5643570" y="4143380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894529" y="424974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786710" y="4143380"/>
            <a:ext cx="42862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Эукариоты</a:t>
            </a:r>
            <a:endParaRPr lang="ru-RU" i="1" dirty="0"/>
          </a:p>
        </p:txBody>
      </p:sp>
      <p:pic>
        <p:nvPicPr>
          <p:cNvPr id="3074" name="Picture 2" descr="C:\Documents and Settings\Школа\Рабочий стол\рисунки\раст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2357454" cy="2357454"/>
          </a:xfrm>
          <a:prstGeom prst="rect">
            <a:avLst/>
          </a:prstGeom>
          <a:noFill/>
        </p:spPr>
      </p:pic>
      <p:pic>
        <p:nvPicPr>
          <p:cNvPr id="3075" name="Picture 3" descr="C:\Documents and Settings\Школа\Рабочий стол\рисунки\белый медвед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714620"/>
            <a:ext cx="2791346" cy="2071702"/>
          </a:xfrm>
          <a:prstGeom prst="rect">
            <a:avLst/>
          </a:prstGeom>
          <a:noFill/>
        </p:spPr>
      </p:pic>
      <p:pic>
        <p:nvPicPr>
          <p:cNvPr id="3076" name="Picture 4" descr="C:\Documents and Settings\Школа\Рабочий стол\рисунки\грибы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320073"/>
            <a:ext cx="2100166" cy="2466249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1500166" y="1857364"/>
            <a:ext cx="150019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107653" y="2178835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57884" y="1785926"/>
            <a:ext cx="128588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28596" y="4786322"/>
            <a:ext cx="8001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Растения  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          Животные                    Грибы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Гетеротрофы</a:t>
            </a:r>
            <a:endParaRPr lang="ru-RU" i="1" dirty="0"/>
          </a:p>
        </p:txBody>
      </p:sp>
      <p:pic>
        <p:nvPicPr>
          <p:cNvPr id="4099" name="Picture 3" descr="C:\Documents and Settings\Школа\Рабочий стол\рисунки\гидр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1613658" cy="1071570"/>
          </a:xfrm>
          <a:prstGeom prst="rect">
            <a:avLst/>
          </a:prstGeom>
          <a:noFill/>
        </p:spPr>
      </p:pic>
      <p:pic>
        <p:nvPicPr>
          <p:cNvPr id="4100" name="Picture 4" descr="C:\Documents and Settings\Школа\Рабочий стол\рисунки\двустворчатые моллюс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928934"/>
            <a:ext cx="1785950" cy="1213888"/>
          </a:xfrm>
          <a:prstGeom prst="rect">
            <a:avLst/>
          </a:prstGeom>
          <a:noFill/>
        </p:spPr>
      </p:pic>
      <p:pic>
        <p:nvPicPr>
          <p:cNvPr id="4102" name="Picture 6" descr="C:\Documents and Settings\Школа\Рабочий стол\рисунки\гриф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143380"/>
            <a:ext cx="1846399" cy="1500198"/>
          </a:xfrm>
          <a:prstGeom prst="rect">
            <a:avLst/>
          </a:prstGeom>
          <a:noFill/>
        </p:spPr>
      </p:pic>
      <p:pic>
        <p:nvPicPr>
          <p:cNvPr id="4101" name="Picture 5" descr="C:\Documents and Settings\Школа\Рабочий стол\рисунки\паразитизм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3714752"/>
            <a:ext cx="785818" cy="761295"/>
          </a:xfrm>
          <a:prstGeom prst="rect">
            <a:avLst/>
          </a:prstGeom>
          <a:noFill/>
        </p:spPr>
      </p:pic>
      <p:pic>
        <p:nvPicPr>
          <p:cNvPr id="4103" name="Picture 7" descr="C:\Documents and Settings\Школа\Рабочий стол\рисунки\волк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22" y="4214818"/>
            <a:ext cx="2021319" cy="1500198"/>
          </a:xfrm>
          <a:prstGeom prst="rect">
            <a:avLst/>
          </a:prstGeom>
          <a:noFill/>
        </p:spPr>
      </p:pic>
      <p:pic>
        <p:nvPicPr>
          <p:cNvPr id="4104" name="Picture 8" descr="C:\Documents and Settings\Школа\Рабочий стол\рисунки\грибы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94" y="2928934"/>
            <a:ext cx="1520849" cy="1785950"/>
          </a:xfrm>
          <a:prstGeom prst="rect">
            <a:avLst/>
          </a:prstGeom>
          <a:noFill/>
        </p:spPr>
      </p:pic>
      <p:pic>
        <p:nvPicPr>
          <p:cNvPr id="4105" name="Picture 9" descr="C:\Documents and Settings\Школа\Рабочий стол\рисунки\опята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4286256"/>
            <a:ext cx="1934074" cy="128588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42910" y="2214554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     Животные                                  Грибы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2857488" y="1857364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572132" y="1857364"/>
            <a:ext cx="92869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Многообразие животного мира</a:t>
            </a:r>
            <a:br>
              <a:rPr lang="ru-RU" dirty="0" smtClean="0"/>
            </a:br>
            <a:r>
              <a:rPr lang="ru-RU" i="1" dirty="0" smtClean="0"/>
              <a:t>Форма тела</a:t>
            </a:r>
            <a:endParaRPr lang="ru-RU" i="1" dirty="0"/>
          </a:p>
        </p:txBody>
      </p:sp>
      <p:pic>
        <p:nvPicPr>
          <p:cNvPr id="5122" name="Picture 2" descr="C:\Documents and Settings\Школа\Рабочий стол\рисунки\гидр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428868"/>
            <a:ext cx="1613658" cy="1071570"/>
          </a:xfrm>
          <a:prstGeom prst="rect">
            <a:avLst/>
          </a:prstGeom>
          <a:noFill/>
        </p:spPr>
      </p:pic>
      <p:pic>
        <p:nvPicPr>
          <p:cNvPr id="5123" name="Picture 3" descr="C:\Documents and Settings\Школа\Рабочий стол\рисунки\гремучая зме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415473"/>
            <a:ext cx="1768476" cy="1050033"/>
          </a:xfrm>
          <a:prstGeom prst="rect">
            <a:avLst/>
          </a:prstGeom>
          <a:noFill/>
        </p:spPr>
      </p:pic>
      <p:pic>
        <p:nvPicPr>
          <p:cNvPr id="5124" name="Picture 4" descr="C:\Documents and Settings\Школа\Рабочий стол\рисунки\иглокожи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428868"/>
            <a:ext cx="1724821" cy="976314"/>
          </a:xfrm>
          <a:prstGeom prst="rect">
            <a:avLst/>
          </a:prstGeom>
          <a:noFill/>
        </p:spPr>
      </p:pic>
      <p:pic>
        <p:nvPicPr>
          <p:cNvPr id="5125" name="Picture 5" descr="C:\Documents and Settings\Школа\Рабочий стол\рисунки\богомол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2428868"/>
            <a:ext cx="1500198" cy="1125149"/>
          </a:xfrm>
          <a:prstGeom prst="rect">
            <a:avLst/>
          </a:prstGeom>
          <a:noFill/>
        </p:spPr>
      </p:pic>
      <p:pic>
        <p:nvPicPr>
          <p:cNvPr id="5126" name="Picture 6" descr="C:\Documents and Settings\Школа\Рабочий стол\рисунки\рыбы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4000504"/>
            <a:ext cx="1650807" cy="981077"/>
          </a:xfrm>
          <a:prstGeom prst="rect">
            <a:avLst/>
          </a:prstGeom>
          <a:noFill/>
        </p:spPr>
      </p:pic>
      <p:pic>
        <p:nvPicPr>
          <p:cNvPr id="5127" name="Picture 7" descr="C:\Documents and Settings\Школа\Рабочий стол\рисунки\лягушк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16" y="3714752"/>
            <a:ext cx="1143008" cy="1318304"/>
          </a:xfrm>
          <a:prstGeom prst="rect">
            <a:avLst/>
          </a:prstGeom>
          <a:noFill/>
        </p:spPr>
      </p:pic>
      <p:pic>
        <p:nvPicPr>
          <p:cNvPr id="5128" name="Picture 8" descr="C:\Documents and Settings\Школа\Рабочий стол\рисунки\змея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768" y="3857628"/>
            <a:ext cx="1500198" cy="1125149"/>
          </a:xfrm>
          <a:prstGeom prst="rect">
            <a:avLst/>
          </a:prstGeom>
          <a:noFill/>
        </p:spPr>
      </p:pic>
      <p:pic>
        <p:nvPicPr>
          <p:cNvPr id="5129" name="Picture 9" descr="C:\Documents and Settings\Школа\Рабочий стол\рисунки\птица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29256" y="3714752"/>
            <a:ext cx="1214446" cy="1224009"/>
          </a:xfrm>
          <a:prstGeom prst="rect">
            <a:avLst/>
          </a:prstGeom>
          <a:noFill/>
        </p:spPr>
      </p:pic>
      <p:pic>
        <p:nvPicPr>
          <p:cNvPr id="5130" name="Picture 10" descr="C:\Documents and Settings\Школа\Рабочий стол\рисунки\тритон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57422" y="5286388"/>
            <a:ext cx="1571636" cy="1178726"/>
          </a:xfrm>
          <a:prstGeom prst="rect">
            <a:avLst/>
          </a:prstGeom>
          <a:noFill/>
        </p:spPr>
      </p:pic>
      <p:pic>
        <p:nvPicPr>
          <p:cNvPr id="5131" name="Picture 11" descr="C:\Documents and Settings\Школа\Рабочий стол\рисунки\белка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57818" y="5214950"/>
            <a:ext cx="1571636" cy="12892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5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Многообразие животного мира</a:t>
            </a:r>
            <a:br>
              <a:rPr lang="ru-RU" dirty="0" smtClean="0"/>
            </a:br>
            <a:r>
              <a:rPr lang="ru-RU" i="1" dirty="0" smtClean="0"/>
              <a:t>Размеры</a:t>
            </a:r>
            <a:endParaRPr lang="ru-RU" i="1" dirty="0"/>
          </a:p>
        </p:txBody>
      </p:sp>
      <p:pic>
        <p:nvPicPr>
          <p:cNvPr id="6146" name="Picture 2" descr="C:\Documents and Settings\Школа\Рабочий стол\рисунки\амеб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8629" y="1857364"/>
            <a:ext cx="1607355" cy="1461232"/>
          </a:xfrm>
          <a:prstGeom prst="rect">
            <a:avLst/>
          </a:prstGeom>
          <a:noFill/>
        </p:spPr>
      </p:pic>
      <p:pic>
        <p:nvPicPr>
          <p:cNvPr id="6147" name="Picture 3" descr="C:\Documents and Settings\Школа\Рабочий стол\рисунки\колибр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6921" y="3429000"/>
            <a:ext cx="1816101" cy="1362076"/>
          </a:xfrm>
          <a:prstGeom prst="rect">
            <a:avLst/>
          </a:prstGeom>
          <a:noFill/>
        </p:spPr>
      </p:pic>
      <p:pic>
        <p:nvPicPr>
          <p:cNvPr id="6148" name="Picture 4" descr="C:\Documents and Settings\Школа\Рабочий стол\рисунки\сло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2071677"/>
            <a:ext cx="2482856" cy="1862143"/>
          </a:xfrm>
          <a:prstGeom prst="rect">
            <a:avLst/>
          </a:prstGeom>
          <a:noFill/>
        </p:spPr>
      </p:pic>
      <p:pic>
        <p:nvPicPr>
          <p:cNvPr id="6149" name="Picture 5" descr="C:\Documents and Settings\Школа\Рабочий стол\рисунки\касат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4286256"/>
            <a:ext cx="3424379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Многообразие животного мира</a:t>
            </a:r>
            <a:br>
              <a:rPr lang="ru-RU" dirty="0" smtClean="0"/>
            </a:br>
            <a:r>
              <a:rPr lang="ru-RU" i="1" dirty="0" smtClean="0"/>
              <a:t>Характер передвижения</a:t>
            </a:r>
            <a:endParaRPr lang="ru-RU" i="1" dirty="0"/>
          </a:p>
        </p:txBody>
      </p:sp>
      <p:pic>
        <p:nvPicPr>
          <p:cNvPr id="7170" name="Picture 2" descr="C:\Documents and Settings\Школа\Рабочий стол\рисунки\медуз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224" y="3143248"/>
            <a:ext cx="2220374" cy="1890787"/>
          </a:xfrm>
          <a:prstGeom prst="rect">
            <a:avLst/>
          </a:prstGeom>
          <a:noFill/>
        </p:spPr>
      </p:pic>
      <p:pic>
        <p:nvPicPr>
          <p:cNvPr id="7171" name="Picture 3" descr="C:\Documents and Settings\Школа\Рабочий стол\рисунки\гремучая зме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214554"/>
            <a:ext cx="2617549" cy="1554170"/>
          </a:xfrm>
          <a:prstGeom prst="rect">
            <a:avLst/>
          </a:prstGeom>
          <a:noFill/>
        </p:spPr>
      </p:pic>
      <p:pic>
        <p:nvPicPr>
          <p:cNvPr id="7172" name="Picture 4" descr="C:\Documents and Settings\Школа\Рабочий стол\рисунки\птиц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071810"/>
            <a:ext cx="2112966" cy="2129604"/>
          </a:xfrm>
          <a:prstGeom prst="rect">
            <a:avLst/>
          </a:prstGeom>
          <a:noFill/>
        </p:spPr>
      </p:pic>
      <p:pic>
        <p:nvPicPr>
          <p:cNvPr id="7173" name="Picture 5" descr="C:\Documents and Settings\Школа\Рабочий стол\рисунки\белый медведь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500570"/>
            <a:ext cx="2580792" cy="191543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Многообразие животного мира</a:t>
            </a:r>
            <a:br>
              <a:rPr lang="ru-RU" dirty="0" smtClean="0"/>
            </a:br>
            <a:r>
              <a:rPr lang="ru-RU" i="1" dirty="0" smtClean="0"/>
              <a:t>Питание</a:t>
            </a:r>
            <a:endParaRPr lang="ru-RU" i="1" dirty="0"/>
          </a:p>
        </p:txBody>
      </p:sp>
      <p:pic>
        <p:nvPicPr>
          <p:cNvPr id="8194" name="Picture 2" descr="C:\Documents and Settings\Школа\Рабочий стол\рисунки\двустворчатые моллюск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357430"/>
            <a:ext cx="2357454" cy="1602332"/>
          </a:xfrm>
          <a:prstGeom prst="rect">
            <a:avLst/>
          </a:prstGeom>
          <a:noFill/>
        </p:spPr>
      </p:pic>
      <p:pic>
        <p:nvPicPr>
          <p:cNvPr id="8195" name="Picture 3" descr="C:\Documents and Settings\Школа\Рабочий стол\рисунки\чесоточный клещ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143116"/>
            <a:ext cx="1751019" cy="1947079"/>
          </a:xfrm>
          <a:prstGeom prst="rect">
            <a:avLst/>
          </a:prstGeom>
          <a:noFill/>
        </p:spPr>
      </p:pic>
      <p:pic>
        <p:nvPicPr>
          <p:cNvPr id="8196" name="Picture 4" descr="C:\Documents and Settings\Школа\Рабочий стол\рисунки\гриф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714884"/>
            <a:ext cx="1934321" cy="1571636"/>
          </a:xfrm>
          <a:prstGeom prst="rect">
            <a:avLst/>
          </a:prstGeom>
          <a:noFill/>
        </p:spPr>
      </p:pic>
      <p:pic>
        <p:nvPicPr>
          <p:cNvPr id="8197" name="Picture 5" descr="C:\Documents and Settings\Школа\Рабочий стол\рисунки\вол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643446"/>
            <a:ext cx="2010613" cy="149225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219</TotalTime>
  <Words>232</Words>
  <Application>Microsoft Office PowerPoint</Application>
  <PresentationFormat>Экран (4:3)</PresentationFormat>
  <Paragraphs>92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Урок 1. Общие сведения о животном мире</vt:lpstr>
      <vt:lpstr>Слайд 2</vt:lpstr>
      <vt:lpstr>Современная классификация  органического мира</vt:lpstr>
      <vt:lpstr>Эукариоты</vt:lpstr>
      <vt:lpstr>Гетеротрофы</vt:lpstr>
      <vt:lpstr>Многообразие животного мира Форма тела</vt:lpstr>
      <vt:lpstr>Многообразие животного мира Размеры</vt:lpstr>
      <vt:lpstr>Многообразие животного мира Характер передвижения</vt:lpstr>
      <vt:lpstr>Многообразие животного мира Питание</vt:lpstr>
      <vt:lpstr>Многообразие животного мира Место обитания</vt:lpstr>
      <vt:lpstr>Сравнительная характеристика растений и животных</vt:lpstr>
      <vt:lpstr>Среды обитания</vt:lpstr>
      <vt:lpstr>Место обитание</vt:lpstr>
      <vt:lpstr>Факторы среды</vt:lpstr>
      <vt:lpstr>Абиотические факторы среды</vt:lpstr>
      <vt:lpstr>Биотические факторы среды</vt:lpstr>
      <vt:lpstr>Значение животных в природе</vt:lpstr>
      <vt:lpstr>Значение животных в природе Цепи питания</vt:lpstr>
      <vt:lpstr>Значение животных для человека</vt:lpstr>
      <vt:lpstr>Охрана животных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1. Общие сведения о животном мире</dc:title>
  <dc:creator>Школа</dc:creator>
  <cp:lastModifiedBy>Школа</cp:lastModifiedBy>
  <cp:revision>23</cp:revision>
  <dcterms:created xsi:type="dcterms:W3CDTF">2009-11-05T07:06:19Z</dcterms:created>
  <dcterms:modified xsi:type="dcterms:W3CDTF">2009-11-09T10:34:10Z</dcterms:modified>
</cp:coreProperties>
</file>