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5" r:id="rId2"/>
    <p:sldId id="258" r:id="rId3"/>
    <p:sldId id="259" r:id="rId4"/>
    <p:sldId id="263" r:id="rId5"/>
    <p:sldId id="260" r:id="rId6"/>
    <p:sldId id="271" r:id="rId7"/>
    <p:sldId id="261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DF5"/>
    <a:srgbClr val="0000FF"/>
    <a:srgbClr val="0A5648"/>
    <a:srgbClr val="CCFFCC"/>
    <a:srgbClr val="FFFFCC"/>
    <a:srgbClr val="CCFFFF"/>
    <a:srgbClr val="C9F9B1"/>
    <a:srgbClr val="F4FBAF"/>
    <a:srgbClr val="B1F9D3"/>
    <a:srgbClr val="B4FB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05" autoAdjust="0"/>
  </p:normalViewPr>
  <p:slideViewPr>
    <p:cSldViewPr>
      <p:cViewPr varScale="1">
        <p:scale>
          <a:sx n="88" d="100"/>
          <a:sy n="88" d="100"/>
        </p:scale>
        <p:origin x="-5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marker val="1"/>
        <c:axId val="64542976"/>
        <c:axId val="77324288"/>
      </c:lineChart>
      <c:catAx>
        <c:axId val="64542976"/>
        <c:scaling>
          <c:orientation val="minMax"/>
        </c:scaling>
        <c:delete val="1"/>
        <c:axPos val="b"/>
        <c:tickLblPos val="nextTo"/>
        <c:crossAx val="77324288"/>
        <c:crosses val="autoZero"/>
        <c:auto val="1"/>
        <c:lblAlgn val="ctr"/>
        <c:lblOffset val="100"/>
      </c:catAx>
      <c:valAx>
        <c:axId val="773242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454297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0.11279</cdr:x>
      <cdr:y>0.5819</cdr:y>
    </cdr:from>
    <cdr:to>
      <cdr:x>0.86468</cdr:x>
      <cdr:y>0.58252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14329" y="1500198"/>
          <a:ext cx="1428760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0.45072</cdr:x>
      <cdr:y>0.08344</cdr:y>
    </cdr:from>
    <cdr:to>
      <cdr:x>0.45156</cdr:x>
      <cdr:y>0.91472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5400000" flipH="1" flipV="1">
          <a:off x="-295540" y="1321580"/>
          <a:ext cx="2202507" cy="15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0.19227</cdr:x>
      <cdr:y>0.21956</cdr:y>
    </cdr:from>
    <cdr:to>
      <cdr:x>0.57035</cdr:x>
      <cdr:y>0.80929</cdr:y>
    </cdr:to>
    <cdr:sp macro="" textlink="">
      <cdr:nvSpPr>
        <cdr:cNvPr id="6" name="Полилиния 5"/>
        <cdr:cNvSpPr/>
      </cdr:nvSpPr>
      <cdr:spPr>
        <a:xfrm xmlns:a="http://schemas.openxmlformats.org/drawingml/2006/main">
          <a:off x="365351" y="613113"/>
          <a:ext cx="718457" cy="1646758"/>
        </a:xfrm>
        <a:custGeom xmlns:a="http://schemas.openxmlformats.org/drawingml/2006/main">
          <a:avLst/>
          <a:gdLst>
            <a:gd name="connsiteX0" fmla="*/ 0 w 718457"/>
            <a:gd name="connsiteY0" fmla="*/ 0 h 1520372"/>
            <a:gd name="connsiteX1" fmla="*/ 381000 w 718457"/>
            <a:gd name="connsiteY1" fmla="*/ 1502229 h 1520372"/>
            <a:gd name="connsiteX2" fmla="*/ 718457 w 718457"/>
            <a:gd name="connsiteY2" fmla="*/ 108857 h 152037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718457" h="1520372">
              <a:moveTo>
                <a:pt x="0" y="0"/>
              </a:moveTo>
              <a:cubicBezTo>
                <a:pt x="130628" y="742043"/>
                <a:pt x="261257" y="1484086"/>
                <a:pt x="381000" y="1502229"/>
              </a:cubicBezTo>
              <a:cubicBezTo>
                <a:pt x="500743" y="1520372"/>
                <a:pt x="609600" y="814614"/>
                <a:pt x="718457" y="108857"/>
              </a:cubicBezTo>
            </a:path>
          </a:pathLst>
        </a:cu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0.27779</cdr:x>
      <cdr:y>0.13481</cdr:y>
    </cdr:from>
    <cdr:to>
      <cdr:x>0.42817</cdr:x>
      <cdr:y>0.28831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8646" y="357189"/>
          <a:ext cx="232044" cy="406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0.33835</cdr:x>
      <cdr:y>0.05117</cdr:y>
    </cdr:from>
    <cdr:to>
      <cdr:x>0.45113</cdr:x>
      <cdr:y>0.1535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2942" y="142876"/>
          <a:ext cx="21431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0.82707</cdr:x>
      <cdr:y>0.53724</cdr:y>
    </cdr:from>
    <cdr:to>
      <cdr:x>1</cdr:x>
      <cdr:y>0.69074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71636" y="1500198"/>
          <a:ext cx="3286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х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0.15038</cdr:x>
      <cdr:y>0.58841</cdr:y>
    </cdr:from>
    <cdr:to>
      <cdr:x>0.33835</cdr:x>
      <cdr:y>0.69074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85752" y="164307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0.33835</cdr:x>
      <cdr:y>0.58841</cdr:y>
    </cdr:from>
    <cdr:to>
      <cdr:x>0.48873</cdr:x>
      <cdr:y>0.7419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42942" y="1643074"/>
          <a:ext cx="28575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0.45113</cdr:x>
      <cdr:y>0.58841</cdr:y>
    </cdr:from>
    <cdr:to>
      <cdr:x>1</cdr:x>
      <cdr:y>0.67406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96116" y="1559014"/>
          <a:ext cx="846934" cy="226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2/3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0.18797</cdr:x>
      <cdr:y>0.51166</cdr:y>
    </cdr:from>
    <cdr:to>
      <cdr:x>0.66917</cdr:x>
      <cdr:y>0.83912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57190" y="1428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0.11278</cdr:x>
      <cdr:y>0.43491</cdr:y>
    </cdr:from>
    <cdr:to>
      <cdr:x>0.26316</cdr:x>
      <cdr:y>0.56282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14314" y="1214446"/>
          <a:ext cx="28575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+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0.51852</cdr:x>
      <cdr:y>0.43491</cdr:y>
    </cdr:from>
    <cdr:to>
      <cdr:x>1</cdr:x>
      <cdr:y>0.56282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00132" y="1214446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+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0.33333</cdr:x>
      <cdr:y>0.67254</cdr:y>
    </cdr:from>
    <cdr:to>
      <cdr:x>0.48148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42942" y="1878014"/>
          <a:ext cx="28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0.04</cdr:x>
      <cdr:y>0.02696</cdr:y>
    </cdr:from>
    <cdr:to>
      <cdr:x>0.28</cdr:x>
      <cdr:y>0.24266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1438" y="71438"/>
          <a:ext cx="42862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3.</a:t>
          </a:r>
          <a:endParaRPr lang="ru-RU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21.11.2009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214818"/>
            <a:ext cx="6429420" cy="928694"/>
          </a:xfrm>
        </p:spPr>
        <p:txBody>
          <a:bodyPr>
            <a:normAutofit/>
          </a:bodyPr>
          <a:lstStyle/>
          <a:p>
            <a:r>
              <a:rPr lang="ru-RU" sz="1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урока – семинара</a:t>
            </a:r>
          </a:p>
          <a:p>
            <a:r>
              <a:rPr lang="ru-RU" sz="1800" dirty="0" smtClean="0"/>
              <a:t> </a:t>
            </a:r>
            <a:r>
              <a:rPr lang="ru-RU" sz="1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класс</a:t>
            </a:r>
            <a:r>
              <a:rPr lang="ru-RU" sz="1800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14422"/>
            <a:ext cx="807249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«Решение неравенств второй степени с одной переменной»</a:t>
            </a:r>
            <a: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Неравенства (историческая справка).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Неравенства ІІ степени. Схема решения. Примеры решения.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Метод интервалов (схема).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Решение  неравенств методом интервалов.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Применение умения решать неравенства  в нестандартных задачах.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u="sng" dirty="0" smtClean="0"/>
              <a:t>  Существуют наиболее важные типы неравенств:</a:t>
            </a:r>
          </a:p>
          <a:p>
            <a:r>
              <a:rPr lang="ru-RU" sz="2000" dirty="0" smtClean="0"/>
              <a:t> 1) неравенство для модулей. Для любых действительных или комплексных чисел а₁, а₂, …, а</a:t>
            </a:r>
            <a:r>
              <a:rPr lang="en-US" sz="2000" dirty="0" smtClean="0"/>
              <a:t>n </a:t>
            </a:r>
            <a:r>
              <a:rPr lang="ru-RU" sz="2000" dirty="0" smtClean="0"/>
              <a:t>справедливо неравенство: |а1+а2+…+а</a:t>
            </a:r>
            <a:r>
              <a:rPr lang="en-US" sz="2000" dirty="0" smtClean="0"/>
              <a:t>n</a:t>
            </a:r>
            <a:r>
              <a:rPr lang="ru-RU" sz="2000" dirty="0" smtClean="0"/>
              <a:t>| ≤|а1|+|а2|+…+|а</a:t>
            </a:r>
            <a:r>
              <a:rPr lang="en-US" sz="2000" dirty="0" smtClean="0"/>
              <a:t>n</a:t>
            </a:r>
            <a:r>
              <a:rPr lang="ru-RU" sz="2000" dirty="0" smtClean="0"/>
              <a:t>|.  </a:t>
            </a:r>
          </a:p>
          <a:p>
            <a:r>
              <a:rPr lang="ru-RU" sz="2000" dirty="0" smtClean="0"/>
              <a:t>2) неравенство для средних. Наиболее известны неравенства, связывающие  гармонические, геометрические, арифметические и квадратичные средние: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n</a:t>
            </a:r>
            <a:r>
              <a:rPr lang="ru-RU" sz="2000" dirty="0" smtClean="0"/>
              <a:t>/(1/а1+1/а2+…+1/а</a:t>
            </a:r>
            <a:r>
              <a:rPr lang="en-US" sz="2000" dirty="0" smtClean="0"/>
              <a:t>n</a:t>
            </a:r>
            <a:r>
              <a:rPr lang="ru-RU" sz="2000" dirty="0" smtClean="0"/>
              <a:t>)≤</a:t>
            </a:r>
            <a:r>
              <a:rPr lang="en-US" sz="2000" dirty="0" smtClean="0"/>
              <a:t>n</a:t>
            </a:r>
            <a:r>
              <a:rPr lang="ru-RU" sz="2000" dirty="0" smtClean="0"/>
              <a:t>√а1.а2…а</a:t>
            </a:r>
            <a:r>
              <a:rPr lang="en-US" sz="2000" dirty="0" smtClean="0"/>
              <a:t>n</a:t>
            </a:r>
            <a:r>
              <a:rPr lang="ru-RU" sz="2000" dirty="0" smtClean="0"/>
              <a:t> ≤(а1+а2+…+а</a:t>
            </a:r>
            <a:r>
              <a:rPr lang="en-US" sz="2000" dirty="0" smtClean="0"/>
              <a:t>n</a:t>
            </a:r>
            <a:r>
              <a:rPr lang="ru-RU" sz="2000" dirty="0" smtClean="0"/>
              <a:t>)/</a:t>
            </a:r>
            <a:r>
              <a:rPr lang="en-US" sz="2000" dirty="0" smtClean="0"/>
              <a:t>n</a:t>
            </a:r>
            <a:r>
              <a:rPr lang="ru-RU" sz="2000" dirty="0" smtClean="0"/>
              <a:t>≤√(а12+а22+…+а</a:t>
            </a:r>
            <a:r>
              <a:rPr lang="en-US" sz="2000" dirty="0" smtClean="0"/>
              <a:t>n</a:t>
            </a:r>
            <a:r>
              <a:rPr lang="ru-RU" sz="2000" dirty="0" smtClean="0"/>
              <a:t>2)/</a:t>
            </a:r>
            <a:r>
              <a:rPr lang="en-US" sz="2000" dirty="0" smtClean="0"/>
              <a:t>n</a:t>
            </a:r>
            <a:r>
              <a:rPr lang="ru-RU" sz="2000" dirty="0" smtClean="0"/>
              <a:t>, здесь все</a:t>
            </a:r>
          </a:p>
          <a:p>
            <a:pPr>
              <a:buNone/>
            </a:pPr>
            <a:r>
              <a:rPr lang="ru-RU" sz="2000" dirty="0" smtClean="0"/>
              <a:t>    числа а1 ,а2 ,…,а </a:t>
            </a:r>
            <a:r>
              <a:rPr lang="en-US" sz="2000" dirty="0" smtClean="0"/>
              <a:t>n</a:t>
            </a:r>
            <a:r>
              <a:rPr lang="ru-RU" sz="2000" dirty="0" smtClean="0"/>
              <a:t> - положительны.</a:t>
            </a:r>
          </a:p>
          <a:p>
            <a:r>
              <a:rPr lang="ru-RU" sz="2000" dirty="0" smtClean="0"/>
              <a:t>3) неравенства для билинейных и квадратичных форм.</a:t>
            </a:r>
          </a:p>
          <a:p>
            <a:r>
              <a:rPr lang="ru-RU" sz="2000" dirty="0" smtClean="0"/>
              <a:t>4) неравенства для некоторых классов последовательностей и функций. Например, неравенства Чебышева для монотонных последовательностей.</a:t>
            </a:r>
          </a:p>
          <a:p>
            <a:r>
              <a:rPr lang="ru-RU" sz="2000" dirty="0" smtClean="0"/>
              <a:t>5) неравенства для определителей.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Неравенства.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14290"/>
            <a:ext cx="771530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Разделы математики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теория чисел:  диофантовы приближения,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аналитическая теория чисел;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геометрия:  теории выпуклых  тел;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теория вероятностей:  многие законы  формулируются с  помощью неравенств;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теория дифференциальных  уравнений;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Неравенства приобрели  первостепенное  значение в математике  после того, как в результате работ немецкого математика К. Гаусса, французского математика О.Коши, русского математика П.Л. </a:t>
            </a:r>
            <a:r>
              <a:rPr lang="ru-RU" sz="28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Чебыше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ва  была поднята до теоретической высоты роль приближённых методов.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285992"/>
            <a:ext cx="8186766" cy="37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Схема:</a:t>
            </a:r>
          </a:p>
          <a:p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Рассмотрим функцию  у=ах</a:t>
            </a:r>
            <a:r>
              <a:rPr lang="ru-RU" sz="2400" baseline="300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2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+вх+с.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1.Определим направление ветвей параболы.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2.Определим расположение параболы относительно оси абсцисс.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3.Покажем схематически расположение параболы в координатной плоскости.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4.Из графика находим промежутки где у&gt;0 (у&lt;0).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5.Ответ.</a:t>
            </a:r>
          </a:p>
          <a:p>
            <a:pPr algn="ctr">
              <a:buNone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15304" cy="200026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Неравенства вида ах</a:t>
            </a:r>
            <a:r>
              <a:rPr lang="ru-RU" sz="2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+вх+с&gt;0 и ах</a:t>
            </a:r>
            <a:r>
              <a:rPr lang="ru-RU" sz="2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+вх+с&lt;0, где х - переменная,  а,в,с -  некоторые числа, причём а≠0, называют  неравенствами второй степени с одной переменной.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6186502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/>
              <a:t>Решение.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Рассмотрим функцию  у=3х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+4х-4.</a:t>
            </a:r>
          </a:p>
          <a:p>
            <a:pPr lvl="0">
              <a:buNone/>
            </a:pPr>
            <a:r>
              <a:rPr lang="ru-RU" sz="2400" dirty="0" smtClean="0"/>
              <a:t>1.  а=3&gt;0, ветви направлены вверх.</a:t>
            </a:r>
          </a:p>
          <a:p>
            <a:pPr lvl="0">
              <a:buNone/>
            </a:pPr>
            <a:r>
              <a:rPr lang="ru-RU" sz="2400" dirty="0" smtClean="0"/>
              <a:t>2.  3х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+4х-4=0, </a:t>
            </a:r>
          </a:p>
          <a:p>
            <a:pPr lvl="0">
              <a:buNone/>
            </a:pPr>
            <a:r>
              <a:rPr lang="ru-RU" sz="2400" dirty="0" smtClean="0"/>
              <a:t>     Д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=2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-3·(-4)=16,   16&gt;0, </a:t>
            </a:r>
          </a:p>
          <a:p>
            <a:pPr lvl="0">
              <a:buNone/>
            </a:pPr>
            <a:r>
              <a:rPr lang="ru-RU" sz="2400" dirty="0" smtClean="0"/>
              <a:t>     </a:t>
            </a:r>
            <a:r>
              <a:rPr lang="ru-RU" sz="2400" dirty="0" smtClean="0"/>
              <a:t>х=</a:t>
            </a:r>
            <a:r>
              <a:rPr lang="ru-RU" sz="2400" dirty="0" smtClean="0"/>
              <a:t>(-2±4)/3;  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=-2, х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=2/3.</a:t>
            </a:r>
          </a:p>
          <a:p>
            <a:pPr lvl="0">
              <a:buNone/>
            </a:pPr>
            <a:endParaRPr lang="ru-RU" sz="2400" dirty="0" smtClean="0"/>
          </a:p>
          <a:p>
            <a:pPr lvl="0">
              <a:buNone/>
            </a:pP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4. у&gt;0  при </a:t>
            </a:r>
            <a:r>
              <a:rPr lang="ru-RU" sz="2400" dirty="0" smtClean="0"/>
              <a:t>х</a:t>
            </a:r>
            <a:r>
              <a:rPr lang="ru-RU" sz="2400" dirty="0" smtClean="0">
                <a:latin typeface="Cambria"/>
              </a:rPr>
              <a:t>є</a:t>
            </a:r>
            <a:r>
              <a:rPr lang="ru-RU" sz="2400" dirty="0" smtClean="0"/>
              <a:t> (-∞;-2)</a:t>
            </a:r>
            <a:r>
              <a:rPr lang="ru-RU" sz="2400" dirty="0" smtClean="0"/>
              <a:t>υ</a:t>
            </a:r>
            <a:r>
              <a:rPr lang="ru-RU" sz="2400" dirty="0" smtClean="0"/>
              <a:t>(2/3;+∞).</a:t>
            </a:r>
          </a:p>
          <a:p>
            <a:pPr lvl="0">
              <a:buNone/>
            </a:pPr>
            <a:r>
              <a:rPr lang="ru-RU" sz="2400" dirty="0" smtClean="0"/>
              <a:t>5. Ответ: (-∞;-2)</a:t>
            </a:r>
            <a:r>
              <a:rPr lang="ru-RU" sz="2400" dirty="0" smtClean="0"/>
              <a:t>υ</a:t>
            </a:r>
            <a:r>
              <a:rPr lang="ru-RU" sz="2400" dirty="0" smtClean="0"/>
              <a:t>(2/3;+∞).</a:t>
            </a:r>
          </a:p>
          <a:p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500042"/>
            <a:ext cx="7643866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Решите неравенство: 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3х</a:t>
            </a:r>
            <a:r>
              <a:rPr lang="ru-RU" sz="28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+4х-4.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4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6929454" y="3143248"/>
          <a:ext cx="1785950" cy="264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4292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</a:rPr>
              <a:t>Пусть функция задана формулой  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f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(х)=(х-х</a:t>
            </a:r>
            <a:r>
              <a:rPr lang="ru-RU" sz="3200" baseline="-25000" dirty="0" smtClean="0">
                <a:solidFill>
                  <a:srgbClr val="002060"/>
                </a:solidFill>
                <a:effectLst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)(х-х</a:t>
            </a:r>
            <a:r>
              <a:rPr lang="ru-RU" sz="3200" baseline="-25000" dirty="0" smtClean="0">
                <a:solidFill>
                  <a:srgbClr val="002060"/>
                </a:solidFill>
                <a:effectLst/>
              </a:rPr>
              <a:t>2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)…(х-х</a:t>
            </a:r>
            <a:r>
              <a:rPr lang="en-US" sz="3200" baseline="-25000" dirty="0" smtClean="0">
                <a:solidFill>
                  <a:srgbClr val="002060"/>
                </a:solidFill>
                <a:effectLst/>
              </a:rPr>
              <a:t>n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), где х- переменная, а х</a:t>
            </a:r>
            <a:r>
              <a:rPr lang="ru-RU" sz="3200" baseline="-25000" dirty="0" smtClean="0">
                <a:solidFill>
                  <a:srgbClr val="002060"/>
                </a:solidFill>
                <a:effectLst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,х</a:t>
            </a:r>
            <a:r>
              <a:rPr lang="ru-RU" sz="3200" baseline="-25000" dirty="0" smtClean="0">
                <a:solidFill>
                  <a:srgbClr val="002060"/>
                </a:solidFill>
                <a:effectLst/>
              </a:rPr>
              <a:t>2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, …,х </a:t>
            </a:r>
            <a:r>
              <a:rPr lang="en-US" sz="3200" baseline="-25000" dirty="0" smtClean="0">
                <a:solidFill>
                  <a:srgbClr val="002060"/>
                </a:solidFill>
                <a:effectLst/>
              </a:rPr>
              <a:t>n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- нули функции. </a:t>
            </a:r>
            <a:r>
              <a:rPr lang="ru-RU" sz="3200" i="1" dirty="0" smtClean="0">
                <a:solidFill>
                  <a:srgbClr val="002060"/>
                </a:solidFill>
                <a:effectLst/>
              </a:rPr>
              <a:t>В каждом из промежутков, на которые область определения разбивается нулями функции, знак функции сохраняется, а при пере-ходе через нуль её знак изменяется.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Это свойство используется при решении неравенств.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357982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Метод интервалов.</a:t>
            </a:r>
            <a:endParaRPr lang="ru-RU" sz="32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Решение: </a:t>
            </a:r>
          </a:p>
          <a:p>
            <a:pPr lvl="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  Рассмотрим функцию 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у=х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(х+5)(2-х). </a:t>
            </a:r>
          </a:p>
          <a:p>
            <a:pPr marL="566928" lvl="0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  Нули:  х=0,  х=-5,  х=2. </a:t>
            </a:r>
          </a:p>
          <a:p>
            <a:pPr marL="566928" lvl="0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               </a:t>
            </a:r>
            <a:r>
              <a:rPr lang="ru-RU" sz="1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-5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°            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0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°          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2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°            </a:t>
            </a: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х</a:t>
            </a:r>
            <a:endParaRPr lang="ru-RU" sz="1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/>
            </a:endParaRPr>
          </a:p>
          <a:p>
            <a:pPr marL="566928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3)  Определим знак функции на каждом из промежутков. </a:t>
            </a:r>
          </a:p>
          <a:p>
            <a:pPr marL="566928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При  х=3 значение функции 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у=х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(х+5)(2-х)&lt;0. Далее используем свойство чередования знаков функции.    Получим:</a:t>
            </a:r>
          </a:p>
          <a:p>
            <a:pPr marL="566928" lvl="0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+       -        +      -</a:t>
            </a:r>
          </a:p>
          <a:p>
            <a:pPr marL="566928" lvl="0" indent="-457200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</a:t>
            </a:r>
            <a:r>
              <a:rPr lang="ru-RU" sz="1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-5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°            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0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°          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2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°            </a:t>
            </a: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х</a:t>
            </a: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</a:t>
            </a:r>
          </a:p>
          <a:p>
            <a:pPr marL="566928" indent="-457200">
              <a:buNone/>
            </a:pPr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 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4)  Ответ:  </a:t>
            </a:r>
            <a:r>
              <a:rPr lang="ru-RU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</a:rPr>
              <a:t>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(-∞; -5)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υ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( 0; 2).</a:t>
            </a:r>
          </a:p>
          <a:p>
            <a:pPr marL="566928" lvl="0" indent="-457200">
              <a:buNone/>
            </a:pPr>
            <a:endParaRPr lang="ru-RU" sz="1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Решите неравенство: 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(х+5)(2-х)&gt;0.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071538" y="2714620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142976" y="4714884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988</TotalTime>
  <Words>574</Words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Слайд 1</vt:lpstr>
      <vt:lpstr>План.</vt:lpstr>
      <vt:lpstr>Неравенства.</vt:lpstr>
      <vt:lpstr>Слайд 4</vt:lpstr>
      <vt:lpstr>Неравенства вида ах2+вх+с&gt;0 и ах2+вх+с&lt;0, где х - переменная,  а,в,с -  некоторые числа, причём а≠0, называют  неравенствами второй степени с одной переменной. </vt:lpstr>
      <vt:lpstr>Решите неравенство:  3х2+4х-4. </vt:lpstr>
      <vt:lpstr>Метод интервалов.</vt:lpstr>
      <vt:lpstr>Решите неравенство:  х(х+5)(2-х)&gt;0.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аша</dc:title>
  <cp:lastModifiedBy>FuckYouBill</cp:lastModifiedBy>
  <cp:revision>109</cp:revision>
  <dcterms:modified xsi:type="dcterms:W3CDTF">2009-11-21T17:22:44Z</dcterms:modified>
</cp:coreProperties>
</file>