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7" r:id="rId10"/>
    <p:sldId id="273" r:id="rId11"/>
    <p:sldId id="270" r:id="rId12"/>
    <p:sldId id="272" r:id="rId13"/>
    <p:sldId id="274" r:id="rId14"/>
    <p:sldId id="275" r:id="rId15"/>
    <p:sldId id="276" r:id="rId16"/>
    <p:sldId id="277" r:id="rId17"/>
    <p:sldId id="278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94" r:id="rId26"/>
    <p:sldId id="290" r:id="rId27"/>
    <p:sldId id="292" r:id="rId28"/>
    <p:sldId id="296" r:id="rId29"/>
    <p:sldId id="297" r:id="rId30"/>
    <p:sldId id="298" r:id="rId31"/>
    <p:sldId id="29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1C5BEF-8EFB-460E-88E4-F652F20E42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82D326-E281-4163-A5F1-1BB8C411509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388B20-77E5-4DFA-B77A-40CEAD73E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wikiznanie.ru/ru-wz/index.php/%D0%93%D1%80%D0%B5%D1%87%D0%B5%D1%81%D0%BA%D0%B8%D0%B9_%D1%8F%D0%B7%D1%8B%D0%BA" TargetMode="External"/><Relationship Id="rId7" Type="http://schemas.openxmlformats.org/officeDocument/2006/relationships/hyperlink" Target="http://www.wikiznanie.ru/ru-wz/index.php?title=%D0%93%D0%B5%D1%80%D0%BE%D0%BD_%D0%90%D0%BB%D0%B5%D0%BA%D1%81%D0%B0%D0%BD%D0%B4%D1%80%D0%B8%D0%B9%D1%81%D0%BA%D0%B8%D0%B9&amp;action=edi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ikiznanie.ru/ru-wz/index.php/%D0%A2%D1%83%D1%80%D0%B1%D0%B8%D0%BD%D0%B0" TargetMode="External"/><Relationship Id="rId5" Type="http://schemas.openxmlformats.org/officeDocument/2006/relationships/hyperlink" Target="http://www.wikiznanie.ru/ru-wz/index.php/%D0%9F%D0%B0%D1%80" TargetMode="External"/><Relationship Id="rId4" Type="http://schemas.openxmlformats.org/officeDocument/2006/relationships/hyperlink" Target="http://www.wikiznanie.ru/ru-wz/index.php/%D0%AD%D0%BE%D0%BB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www.shop-video.ru/cat1-137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ce-grupp.ru/type/multi_split/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shop-video.ru/cat1-240.html" TargetMode="External"/><Relationship Id="rId9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Documents%20and%20Settings\user\&#1056;&#1072;&#1073;&#1086;&#1095;&#1080;&#1081;%20&#1089;&#1090;&#1086;&#1083;\&#1052;&#1072;&#1084;&#1086;&#1095;&#1082;&#1072;\&#1088;&#1072;&#1073;&#1086;&#1090;&#1072;\&#1053;&#1086;&#1074;&#1072;&#1103;%20&#1087;&#1072;&#1087;&#1082;&#1072;\&#1040;&#1085;&#1080;&#1084;&#1072;&#1094;&#1080;&#1103;_&#1052;&#1086;&#1076;&#1077;&#1083;&#1100;%20&#1090;&#1077;&#1087;&#1083;&#1086;&#1074;&#1086;&#1075;&#1086;%20&#1076;&#1074;&#1080;&#1078;&#1077;&#1085;&#1080;&#1103;.m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ru.science.wikia.com/wiki/%D0%A4%D0%B0%D0%B9%D0%BB:BoltzmannLE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128588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Мир тепла и холода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714752"/>
            <a:ext cx="6400800" cy="1752600"/>
          </a:xfrm>
        </p:spPr>
        <p:txBody>
          <a:bodyPr/>
          <a:lstStyle/>
          <a:p>
            <a:r>
              <a:rPr lang="ru-RU" dirty="0" smtClean="0"/>
              <a:t>Торбина Татьяна Федоровна</a:t>
            </a:r>
          </a:p>
          <a:p>
            <a:r>
              <a:rPr lang="ru-RU" dirty="0" smtClean="0"/>
              <a:t>Учитель высшей категории</a:t>
            </a:r>
          </a:p>
          <a:p>
            <a:r>
              <a:rPr lang="ru-RU" dirty="0" smtClean="0"/>
              <a:t>Школы №1338, САО, г. Москва</a:t>
            </a:r>
            <a:endParaRPr lang="ru-RU" dirty="0"/>
          </a:p>
        </p:txBody>
      </p:sp>
      <p:pic>
        <p:nvPicPr>
          <p:cNvPr id="4" name="Picture 3" descr="Вот так и появился на свет привычный нам термометр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3286116" cy="31527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Теоретические труды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17859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071678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Немецкий врач и физик  Майер родился  в Хейльбронне. Сын аптекаря. Окончил медицинский факультет Тюбингенского университета (1838). В 1839 работал в парижских клиниках.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работе «Органическое движение в его связи с обменом веществ» (1845) Майер  четко сформулировал энергии сохранения закон и теоретически рассчитал численное значение механического эквивалента теплоты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00076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Правильную оценку работ М. впервые дал Г. Гельмгольц</a:t>
            </a:r>
            <a:endParaRPr lang="ru-RU" dirty="0"/>
          </a:p>
        </p:txBody>
      </p:sp>
      <p:pic>
        <p:nvPicPr>
          <p:cNvPr id="7" name="Рисунок 6" descr="Герман Людвиг Фердинанд Гельмгольц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14290"/>
            <a:ext cx="1476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4876" y="928670"/>
            <a:ext cx="2714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ГЕЛЬМГОЛЬЦ (Helmholtz), Герман Людвиг Фердинанд</a:t>
            </a:r>
            <a:endParaRPr lang="ru-RU" dirty="0" smtClean="0"/>
          </a:p>
          <a:p>
            <a:r>
              <a:rPr lang="ru-RU" dirty="0" smtClean="0"/>
              <a:t>31 августа 1821 г. – 8 сентября 1894 г.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282" y="2428868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Немецкий физик, математик, физиолог и психолог Герман Людвиг Фердинанд Гельмгольц родился в Потсдаме в семье учителя гимназии. В 1838 г. он окончил гимназию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714752"/>
            <a:ext cx="4357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Ввёл понятие потенциальной энергии , связал закон сохранения энергии с невозможностью построения вечного двигателя. Проанализировав большинство известных в то время физических явлений, Гельмгольц показал всеобщность этого закона, в частности то, что происходящие в живых организмах процессы также подчиняются закону сохранения энергии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857232"/>
            <a:ext cx="2643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Майер (Mayer) Юлиус Роберт (</a:t>
            </a:r>
            <a:r>
              <a:rPr lang="ru-RU" sz="2000" dirty="0" smtClean="0"/>
              <a:t>25.11.1814 г. - 20.03.1878 г.)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Внутренняя энергия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Это совокупность потенциальных и кинетических энергий всех молекул, составляющих тело.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95400" y="4114800"/>
            <a:ext cx="6629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>
                <a:solidFill>
                  <a:schemeClr val="tx2"/>
                </a:solidFill>
              </a:rPr>
              <a:t>U = </a:t>
            </a:r>
            <a:r>
              <a:rPr lang="en-US" sz="6600">
                <a:solidFill>
                  <a:schemeClr val="tx2"/>
                </a:solidFill>
                <a:latin typeface="Perpetua" pitchFamily="18" charset="0"/>
              </a:rPr>
              <a:t>∑E</a:t>
            </a:r>
            <a:r>
              <a:rPr lang="en-US" sz="6600" baseline="-25000">
                <a:solidFill>
                  <a:schemeClr val="tx2"/>
                </a:solidFill>
                <a:latin typeface="Perpetua" pitchFamily="18" charset="0"/>
              </a:rPr>
              <a:t>P</a:t>
            </a:r>
            <a:r>
              <a:rPr lang="en-US" sz="6600">
                <a:solidFill>
                  <a:schemeClr val="tx2"/>
                </a:solidFill>
                <a:latin typeface="Perpetua" pitchFamily="18" charset="0"/>
              </a:rPr>
              <a:t> + ∑E</a:t>
            </a:r>
            <a:r>
              <a:rPr lang="en-US" sz="6600" baseline="-25000">
                <a:solidFill>
                  <a:schemeClr val="tx2"/>
                </a:solidFill>
                <a:latin typeface="Perpetua" pitchFamily="18" charset="0"/>
              </a:rPr>
              <a:t>k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dirty="0" smtClean="0"/>
              <a:t>Количество теплоты – мера  энергии, полученной или отданной телом в процессе теплопередачи.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40719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/>
              <a:t>Изменение внутренней энергии тела, происходящее при теплообмене, называется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КОЛИЧЕСТВОМ ТЕПЛОТЫ.</a:t>
            </a:r>
          </a:p>
          <a:p>
            <a:pPr>
              <a:defRPr/>
            </a:pPr>
            <a:r>
              <a:rPr lang="en-US" sz="3600" dirty="0" smtClean="0"/>
              <a:t>Q - </a:t>
            </a:r>
            <a:r>
              <a:rPr lang="ru-RU" sz="3600" dirty="0" smtClean="0"/>
              <a:t> количество теплоты</a:t>
            </a:r>
          </a:p>
          <a:p>
            <a:pPr>
              <a:defRPr/>
            </a:pPr>
            <a:r>
              <a:rPr lang="en-US" sz="3600" dirty="0" smtClean="0"/>
              <a:t>[Q]</a:t>
            </a:r>
            <a:r>
              <a:rPr lang="ru-RU" sz="3600" dirty="0" smtClean="0"/>
              <a:t> = Дж (джоуль)</a:t>
            </a:r>
            <a:endParaRPr lang="ru-RU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температура и как она измеряется?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6"/>
            <a:ext cx="8572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ТЕМПЕРАТУРА— величина, которая характеризует тепловое состояние тела или иначе мера «нагретости» тела.</a:t>
            </a:r>
            <a:br>
              <a:rPr lang="ru-RU" sz="2800" dirty="0" smtClean="0"/>
            </a:br>
            <a:r>
              <a:rPr lang="ru-RU" sz="2800" dirty="0" smtClean="0"/>
              <a:t>Чем выше температура тела, тем большую в среднем энергию имеют его атомы и молекулы.</a:t>
            </a:r>
          </a:p>
          <a:p>
            <a:r>
              <a:rPr lang="ru-RU" sz="2800" dirty="0" smtClean="0"/>
              <a:t>Приборы, служащие для измерения температуры называются термометрами.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 измерения температуры.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83582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Температура непосредственно не измеряется! Измеряется величина, зависящая от температуры! </a:t>
            </a:r>
            <a:br>
              <a:rPr lang="ru-RU" sz="2000" dirty="0" smtClean="0"/>
            </a:br>
            <a:r>
              <a:rPr lang="ru-RU" sz="2000" dirty="0" smtClean="0"/>
              <a:t>В современных жидкостных термометрах - это объем спирта или ртути ( в термоскопе Галилея – объем газа). Термометр измеряет собственную температуру! А, если мы хотим измерить с помощью термометра температуру какого-либо другого тела, надо подождать некоторое время, пока температуры тела и термометра уравняются, т.е. наступит тепловое равновесие между термометром и телом.</a:t>
            </a:r>
            <a:br>
              <a:rPr lang="ru-RU" sz="2000" dirty="0" smtClean="0"/>
            </a:br>
            <a:r>
              <a:rPr lang="ru-RU" sz="2000" dirty="0" smtClean="0"/>
              <a:t>В этом состоит закон теплового равновесия: </a:t>
            </a:r>
            <a:r>
              <a:rPr lang="en-US" sz="2000" dirty="0" smtClean="0"/>
              <a:t> </a:t>
            </a:r>
            <a:r>
              <a:rPr lang="ru-RU" sz="2000" dirty="0" smtClean="0"/>
              <a:t>у любой группы изолированных тел через какое-то время температуры становятся одинаковыми, </a:t>
            </a:r>
            <a:r>
              <a:rPr lang="en-US" sz="2000" dirty="0" smtClean="0"/>
              <a:t> </a:t>
            </a:r>
            <a:r>
              <a:rPr lang="ru-RU" sz="2000" dirty="0" smtClean="0"/>
              <a:t>т.е. наступает состояние теплового равновесия.</a:t>
            </a:r>
            <a:endParaRPr lang="ru-RU" sz="2000" dirty="0"/>
          </a:p>
        </p:txBody>
      </p:sp>
      <p:pic>
        <p:nvPicPr>
          <p:cNvPr id="1026" name="Picture 2" descr="http://class-fizika.narod.ru/8_class/8_urok/8_1/8_1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857760"/>
            <a:ext cx="952500" cy="1762126"/>
          </a:xfrm>
          <a:prstGeom prst="rect">
            <a:avLst/>
          </a:prstGeom>
          <a:noFill/>
        </p:spPr>
      </p:pic>
      <p:pic>
        <p:nvPicPr>
          <p:cNvPr id="1027" name="Picture 3" descr="http://class-fizika.narod.ru/8_class/8_urok/8_1/8_1a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72074"/>
            <a:ext cx="1333500" cy="1323976"/>
          </a:xfrm>
          <a:prstGeom prst="rect">
            <a:avLst/>
          </a:prstGeom>
          <a:noFill/>
        </p:spPr>
      </p:pic>
      <p:pic>
        <p:nvPicPr>
          <p:cNvPr id="1028" name="Picture 4" descr="http://class-fizika.narod.ru/8_class/8_urok/8_1/8_1a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572008"/>
            <a:ext cx="762000" cy="19240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термометры.</a:t>
            </a:r>
            <a:endParaRPr lang="ru-RU" dirty="0"/>
          </a:p>
        </p:txBody>
      </p:sp>
      <p:pic>
        <p:nvPicPr>
          <p:cNvPr id="4" name="Рисунок 3" descr="http://elkin52.narod.ru/texnika/images/termo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714488"/>
            <a:ext cx="1905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Термомет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951630" cy="3286148"/>
          </a:xfrm>
          <a:prstGeom prst="rect">
            <a:avLst/>
          </a:prstGeom>
          <a:noFill/>
        </p:spPr>
      </p:pic>
      <p:pic>
        <p:nvPicPr>
          <p:cNvPr id="28680" name="Picture 8" descr="Термомет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643050"/>
            <a:ext cx="3267075" cy="46196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Рене Антуан Фершо де Реомю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2095500" cy="24765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643314"/>
            <a:ext cx="328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Рене Антуан Фершо де Реомюр</a:t>
            </a:r>
            <a:endParaRPr lang="ru-RU" dirty="0"/>
          </a:p>
        </p:txBody>
      </p:sp>
      <p:pic>
        <p:nvPicPr>
          <p:cNvPr id="29699" name="Picture 3" descr="Андерс Цельс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44" y="1142984"/>
            <a:ext cx="1943102" cy="2428876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184731" cy="242686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643314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Андерс Цельсий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572008"/>
            <a:ext cx="3643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1730 году французский физик Р. Реомюр предложил спиртовой термометр с постоянными точками таяния льда (0 °R) и кипения воды (80 °R).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43576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Примерно в это же время шведский астроном Андерс Цельсий использовал ртутный термометр Фаренгейта с собственной шкалой, где температура кипения воды была принята за 0 градусов, а таяния льда – за 100 градусов. 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kipstory.ru/fotos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74"/>
            <a:ext cx="1428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3357562"/>
            <a:ext cx="421484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1714 году Д. Г. Фаренгейт изготовил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ртутный термометр.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На шкале он обозначил три фиксированные точки: нижняя, 32 °F - температура замерзания солевого раствора, 96 ° - температура тела человека, верхняя 212 ° F - температура кипения воды. Термометром Фаренгейта пользовались в англоязычных странах вплоть до 70-х годов 20 века, а в США пользуются и до сих пор.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25" name="Picture 5" descr="уче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357298"/>
            <a:ext cx="1643075" cy="24074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39956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1848 году с произволом в выборе нуля отсчета температуры на шкалах термометров было покончено английским физиком Вильямом Томсоном (Лордом Кельвином), доказавшим существование абсолютного нуля температур. Произведенные лордом расчеты дали цифру –273,15°С, а обозначил он эту температуру, как и положено, за 0 </a:t>
            </a:r>
            <a:br>
              <a:rPr lang="ru-RU" dirty="0" smtClean="0"/>
            </a:br>
            <a:r>
              <a:rPr lang="ru-RU" dirty="0" smtClean="0"/>
              <a:t>градусов.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ФАРЕНГЕЙТ, ДАНИЭЛЬ ГАБРИЭЛЬ (</a:t>
            </a:r>
            <a:r>
              <a:rPr lang="en-US" dirty="0" smtClean="0"/>
              <a:t>Fahrenheit, Daniel Gabriel) (1686–1736), </a:t>
            </a:r>
            <a:r>
              <a:rPr lang="ru-RU" dirty="0" smtClean="0"/>
              <a:t>немецкий физик. Родился 24 мая 1686 в Данциге (ныне Гданьск, Польша)</a:t>
            </a:r>
            <a:endParaRPr lang="ru-RU" dirty="0"/>
          </a:p>
        </p:txBody>
      </p:sp>
      <p:pic>
        <p:nvPicPr>
          <p:cNvPr id="3074" name="Picture 2" descr="http://www.inventorman.ru/Inventor_files/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4"/>
            <a:ext cx="1643074" cy="16430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2066" y="285728"/>
            <a:ext cx="3786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ТОМСОН (Thomson) лорд КЕЛЬВИН, Уильям</a:t>
            </a:r>
            <a:endParaRPr lang="ru-RU" dirty="0" smtClean="0"/>
          </a:p>
          <a:p>
            <a:r>
              <a:rPr lang="ru-RU" dirty="0" smtClean="0"/>
              <a:t>26 июня 1824 г. – 17 декабря 1907 г. 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257940" cy="857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Абсолютная шкала температур.</a:t>
            </a:r>
            <a:endParaRPr lang="ru-RU" dirty="0"/>
          </a:p>
        </p:txBody>
      </p:sp>
      <p:pic>
        <p:nvPicPr>
          <p:cNvPr id="3" name="Picture 2" descr="http://www.afizika.ru/pic_interes_stati/kak_izobreli_termometr/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318728"/>
            <a:ext cx="4732507" cy="5396420"/>
          </a:xfrm>
          <a:prstGeom prst="rect">
            <a:avLst/>
          </a:prstGeom>
          <a:noFill/>
        </p:spPr>
      </p:pic>
      <p:pic>
        <p:nvPicPr>
          <p:cNvPr id="4" name="Picture 2" descr="http://www.inventorman.ru/Inventor_files/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1643074" cy="1643075"/>
          </a:xfrm>
          <a:prstGeom prst="rect">
            <a:avLst/>
          </a:prstGeom>
          <a:noFill/>
        </p:spPr>
      </p:pic>
      <p:pic>
        <p:nvPicPr>
          <p:cNvPr id="5" name="Picture 3" descr="Андерс Цельс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428868"/>
            <a:ext cx="1643074" cy="1976451"/>
          </a:xfrm>
          <a:prstGeom prst="rect">
            <a:avLst/>
          </a:prstGeom>
          <a:noFill/>
        </p:spPr>
      </p:pic>
      <p:pic>
        <p:nvPicPr>
          <p:cNvPr id="6" name="Рисунок 5" descr="Уильям Томсон лорд Кельвин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643446"/>
            <a:ext cx="1519239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Газовый термометр.</a:t>
            </a:r>
            <a:endParaRPr lang="ru-RU" dirty="0"/>
          </a:p>
        </p:txBody>
      </p:sp>
      <p:pic>
        <p:nvPicPr>
          <p:cNvPr id="3" name="Рисунок 2" descr="C:\Documents and Settings\Mam\Мои документы\Мои рисунки\2029188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29297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14744" y="1357298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Прибор для измерения температуры, действие которого основано на зависимости давления или объёма идеального газа от температуры. Чаще всего применяют  газовый термометр постоянного объёма (</a:t>
            </a:r>
            <a:r>
              <a:rPr lang="ru-RU" sz="2000" b="1" i="1" dirty="0" smtClean="0"/>
              <a:t>рис.</a:t>
            </a:r>
            <a:r>
              <a:rPr lang="ru-RU" sz="2000" dirty="0" smtClean="0"/>
              <a:t>), который представляет собой заполненный газом баллон </a:t>
            </a:r>
            <a:r>
              <a:rPr lang="ru-RU" sz="2000" i="1" dirty="0" smtClean="0"/>
              <a:t>1</a:t>
            </a:r>
            <a:r>
              <a:rPr lang="ru-RU" sz="2000" dirty="0" smtClean="0"/>
              <a:t> неизменного объёма, соединённый тонкой трубкой </a:t>
            </a:r>
            <a:r>
              <a:rPr lang="ru-RU" sz="2000" i="1" dirty="0" smtClean="0"/>
              <a:t>2</a:t>
            </a:r>
            <a:r>
              <a:rPr lang="ru-RU" sz="2000" dirty="0" smtClean="0"/>
              <a:t> с устройством </a:t>
            </a:r>
            <a:r>
              <a:rPr lang="ru-RU" sz="2000" i="1" dirty="0" smtClean="0"/>
              <a:t>3</a:t>
            </a:r>
            <a:r>
              <a:rPr lang="ru-RU" sz="2000" dirty="0" smtClean="0"/>
              <a:t> для измерения давления. В таком  термометре  изменение температуры газа в баллоне пропорционально изменению давления. Газовые термометры  измеряют температуры в интервале от ~2К до 1300 К. 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учения о теплоте.</a:t>
            </a:r>
            <a:endParaRPr lang="ru-RU" dirty="0"/>
          </a:p>
        </p:txBody>
      </p:sp>
      <p:pic>
        <p:nvPicPr>
          <p:cNvPr id="3" name="Рисунок 2" descr="Герон Александрийский (Heron of Alexandria 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785926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285860"/>
            <a:ext cx="5286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ГЕРОН Александрийский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Heronus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Alexandrinus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(вероятно, I — II вв. н. э.)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древнегреческий ученый и инженер. Преподавал в Александрии.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072074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Эолипил</a:t>
            </a:r>
            <a:r>
              <a:rPr lang="ru-RU" b="1" dirty="0" smtClean="0"/>
              <a:t> </a:t>
            </a:r>
            <a:r>
              <a:rPr lang="ru-RU" dirty="0" smtClean="0"/>
              <a:t>(от </a:t>
            </a:r>
            <a:r>
              <a:rPr lang="ru-RU" dirty="0">
                <a:hlinkClick r:id="rId3" tooltip="Греческий язык"/>
              </a:rPr>
              <a:t>греч.</a:t>
            </a:r>
            <a:r>
              <a:rPr lang="ru-RU" dirty="0"/>
              <a:t> шар </a:t>
            </a:r>
            <a:r>
              <a:rPr lang="ru-RU" dirty="0">
                <a:hlinkClick r:id="rId4" tooltip="Эол"/>
              </a:rPr>
              <a:t>Эола</a:t>
            </a:r>
            <a:r>
              <a:rPr lang="ru-RU" dirty="0"/>
              <a:t>, бога ветра) — </a:t>
            </a:r>
            <a:r>
              <a:rPr lang="ru-RU" dirty="0">
                <a:hlinkClick r:id="rId5" tooltip="Пар"/>
              </a:rPr>
              <a:t>паровая</a:t>
            </a:r>
            <a:r>
              <a:rPr lang="ru-RU" dirty="0"/>
              <a:t> </a:t>
            </a:r>
            <a:r>
              <a:rPr lang="ru-RU" dirty="0">
                <a:hlinkClick r:id="rId6" tooltip="Турбина"/>
              </a:rPr>
              <a:t>турбина</a:t>
            </a:r>
            <a:r>
              <a:rPr lang="ru-RU" dirty="0"/>
              <a:t>, изобретённая </a:t>
            </a:r>
            <a:r>
              <a:rPr lang="ru-RU" dirty="0">
                <a:hlinkClick r:id="rId7" tooltip="Герон Александрийский"/>
              </a:rPr>
              <a:t>Героном Александрийским</a:t>
            </a:r>
            <a:endParaRPr lang="ru-RU" dirty="0"/>
          </a:p>
        </p:txBody>
      </p:sp>
      <p:pic>
        <p:nvPicPr>
          <p:cNvPr id="8" name="Рисунок 7" descr="Пар машин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2285992"/>
            <a:ext cx="2978145" cy="380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8572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Пар вырывался из трубок, и машина вращалась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Термометры применяемые в современной  технике.</a:t>
            </a:r>
            <a:endParaRPr lang="ru-RU" dirty="0"/>
          </a:p>
        </p:txBody>
      </p:sp>
      <p:pic>
        <p:nvPicPr>
          <p:cNvPr id="3" name="Рисунок 2" descr="http://www.uralpribor.com/Files/dat/Alldat/S-tx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0384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929066"/>
            <a:ext cx="3573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Термоэлектрический термометр</a:t>
            </a:r>
            <a:endParaRPr lang="ru-RU" dirty="0"/>
          </a:p>
        </p:txBody>
      </p:sp>
      <p:pic>
        <p:nvPicPr>
          <p:cNvPr id="5" name="img_2" descr="http://moikompas.ru/img/compas/2008-05-06/pirometr/848061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857364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00826" y="4643446"/>
            <a:ext cx="2428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Инфракрасные термометры (пирометры)</a:t>
            </a:r>
            <a:r>
              <a:rPr lang="ru-RU" dirty="0" smtClean="0"/>
              <a:t> – это быстрый и простой метод определения температурных отклонений </a:t>
            </a:r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Рисунок 9" descr="биметалические термомет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643446"/>
            <a:ext cx="1428750" cy="14097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1538" y="6072206"/>
            <a:ext cx="2428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Биметаллический термометр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2" name="Рисунок 11" descr="Электронные термометр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714620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143372" y="4786322"/>
            <a:ext cx="2000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Электронные термометры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Холод на службе у человека.</a:t>
            </a:r>
            <a:endParaRPr lang="ru-RU" dirty="0"/>
          </a:p>
        </p:txBody>
      </p:sp>
      <p:pic>
        <p:nvPicPr>
          <p:cNvPr id="4" name="Рисунок 3" descr="http://www.shop-video.ru/catalog/prod_holod/137/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2500327" cy="314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hop-video.ru/catalog/prod_holod/240/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071546"/>
            <a:ext cx="2428889" cy="307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ice-grupp.ru/pub/conditioner/multi-split-system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071546"/>
            <a:ext cx="27860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ice-grupp.ru/pub/conditioner/collon-conditione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21444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fi-com.ru/technics/images/me0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4357694"/>
            <a:ext cx="3095625" cy="22955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тепловые двигатели.</a:t>
            </a:r>
            <a:endParaRPr lang="ru-RU" dirty="0"/>
          </a:p>
        </p:txBody>
      </p:sp>
      <p:pic>
        <p:nvPicPr>
          <p:cNvPr id="3" name="Picture 10" descr="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928802"/>
            <a:ext cx="3001963" cy="4191000"/>
          </a:xfrm>
          <a:prstGeom prst="rect">
            <a:avLst/>
          </a:prstGeom>
          <a:noFill/>
          <a:ln/>
        </p:spPr>
      </p:pic>
      <p:pic>
        <p:nvPicPr>
          <p:cNvPr id="4" name="Picture 8" descr="4tak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00174"/>
            <a:ext cx="5257800" cy="3697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5429264"/>
            <a:ext cx="4572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1876г. Немецкий изобретатель Отто создал двигатель внутреннего сгорания ДВС, который работал по четырехтактной системе</a:t>
            </a: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тепловые двигатели.</a:t>
            </a:r>
            <a:endParaRPr lang="ru-RU" dirty="0"/>
          </a:p>
        </p:txBody>
      </p:sp>
      <p:pic>
        <p:nvPicPr>
          <p:cNvPr id="3" name="Picture 5" descr="Поез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258443" cy="2571768"/>
          </a:xfrm>
          <a:prstGeom prst="rect">
            <a:avLst/>
          </a:prstGeom>
          <a:noFill/>
        </p:spPr>
      </p:pic>
      <p:pic>
        <p:nvPicPr>
          <p:cNvPr id="4" name="Picture 5" descr="Кораб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071942"/>
            <a:ext cx="5281061" cy="2500306"/>
          </a:xfrm>
          <a:prstGeom prst="rect">
            <a:avLst/>
          </a:prstGeom>
          <a:noFill/>
        </p:spPr>
      </p:pic>
      <p:pic>
        <p:nvPicPr>
          <p:cNvPr id="5" name="Picture 8" descr="Мотоцик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29132"/>
            <a:ext cx="2786050" cy="1660402"/>
          </a:xfrm>
          <a:prstGeom prst="rect">
            <a:avLst/>
          </a:prstGeom>
          <a:noFill/>
        </p:spPr>
      </p:pic>
      <p:pic>
        <p:nvPicPr>
          <p:cNvPr id="7" name="Picture 9" descr="ав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14422"/>
            <a:ext cx="4008909" cy="25685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Трак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14842" cy="3691547"/>
          </a:xfrm>
          <a:prstGeom prst="rect">
            <a:avLst/>
          </a:prstGeom>
          <a:noFill/>
        </p:spPr>
      </p:pic>
      <p:pic>
        <p:nvPicPr>
          <p:cNvPr id="3" name="Picture 8" descr="Самолет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4353133" cy="2643182"/>
          </a:xfrm>
          <a:prstGeom prst="rect">
            <a:avLst/>
          </a:prstGeom>
          <a:noFill/>
        </p:spPr>
      </p:pic>
      <p:pic>
        <p:nvPicPr>
          <p:cNvPr id="4" name="Picture 9" descr="Раке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642918"/>
            <a:ext cx="3551238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авто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6934200" cy="36687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8643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Электромобиль,  работающий на сжиженном газе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1910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5000" b="1" i="1" dirty="0"/>
              <a:t>Кроме положительного эффекта от использования тепловых двигателей проблема имеет и другую сторону – загрязнение окружающей среды</a:t>
            </a:r>
            <a:r>
              <a:rPr lang="ru-RU" sz="6000" dirty="0"/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1447800" y="2286000"/>
            <a:ext cx="609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4495800" y="22860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6781800" y="2286000"/>
            <a:ext cx="6096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67605" name="Group 21"/>
          <p:cNvGraphicFramePr>
            <a:graphicFrameLocks noGrp="1"/>
          </p:cNvGraphicFramePr>
          <p:nvPr/>
        </p:nvGraphicFramePr>
        <p:xfrm>
          <a:off x="76200" y="3429000"/>
          <a:ext cx="2514600" cy="320040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320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7EB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Воздух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Вредные вещества в отработанных газах, твердые частицы поднимаемые с пылью колесами автомашин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621" name="Group 37"/>
          <p:cNvGraphicFramePr>
            <a:graphicFrameLocks noGrp="1"/>
          </p:cNvGraphicFramePr>
          <p:nvPr/>
        </p:nvGraphicFramePr>
        <p:xfrm>
          <a:off x="2971800" y="3429000"/>
          <a:ext cx="3200400" cy="3276600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327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7EB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Почва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Отходы, загрязненные нефтепродуктами, сажевые частицы, образовавшиеся при стирании автошин на дорогах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619" name="Group 35"/>
          <p:cNvGraphicFramePr>
            <a:graphicFrameLocks noGrp="1"/>
          </p:cNvGraphicFramePr>
          <p:nvPr/>
        </p:nvGraphicFramePr>
        <p:xfrm>
          <a:off x="6324600" y="3429000"/>
          <a:ext cx="2743200" cy="3352800"/>
        </p:xfrm>
        <a:graphic>
          <a:graphicData uri="http://schemas.openxmlformats.org/drawingml/2006/table">
            <a:tbl>
              <a:tblPr/>
              <a:tblGrid>
                <a:gridCol w="2743200"/>
              </a:tblGrid>
              <a:tr h="335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EB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Вода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Стоки с автомоек, гаражей, стоянок, АЗС, автодорог. Хлориды, используемые для борьбы с гололедом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7622" name="Picture 38" descr="авто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001000" cy="22685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9144000" cy="4635500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Топки тепловых электростанций, двигатели внутреннего сгорания автомобилей, самолетов и других машин выбрасывают в атмосферу вредные для человека, животных и растений вещества, которые попадают в атмосферу, а из нее — в различные части ландшафта</a:t>
            </a:r>
            <a:endParaRPr lang="ru-RU" sz="2000" b="1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j0289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4321175" cy="3240088"/>
          </a:xfrm>
          <a:prstGeom prst="rect">
            <a:avLst/>
          </a:prstGeom>
          <a:noFill/>
        </p:spPr>
      </p:pic>
      <p:pic>
        <p:nvPicPr>
          <p:cNvPr id="118787" name="Picture 3" descr="j0289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4249738" cy="3240088"/>
          </a:xfrm>
          <a:prstGeom prst="rect">
            <a:avLst/>
          </a:prstGeom>
          <a:noFill/>
        </p:spPr>
      </p:pic>
      <p:pic>
        <p:nvPicPr>
          <p:cNvPr id="118788" name="Picture 4" descr="j01490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8913"/>
            <a:ext cx="2716212" cy="3095625"/>
          </a:xfrm>
          <a:prstGeom prst="rect">
            <a:avLst/>
          </a:prstGeom>
          <a:noFill/>
        </p:spPr>
      </p:pic>
      <p:sp>
        <p:nvSpPr>
          <p:cNvPr id="118789" name="WordArt 5"/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5867400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Особую опасность </a:t>
            </a: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в увеличении вредных </a:t>
            </a: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выбросов 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33"/>
              </a:solidFill>
              <a:latin typeface="Arial"/>
              <a:cs typeface="Arial"/>
            </a:endParaRP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в атмосферу представляют </a:t>
            </a: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двигатели внутреннего сгорания, </a:t>
            </a: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  установленные </a:t>
            </a: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на автомобилях, </a:t>
            </a: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Arial"/>
                <a:cs typeface="Arial"/>
              </a:rPr>
              <a:t>самолетах, ракетах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Температура и тепловое движение молекул</a:t>
            </a:r>
          </a:p>
        </p:txBody>
      </p:sp>
      <p:pic>
        <p:nvPicPr>
          <p:cNvPr id="4" name="Анимация_Модель теплового движения.mpg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1752600"/>
            <a:ext cx="3048000" cy="2286000"/>
          </a:xfrm>
        </p:spPr>
      </p:pic>
      <p:sp>
        <p:nvSpPr>
          <p:cNvPr id="5124" name="Содержимое 6"/>
          <p:cNvSpPr>
            <a:spLocks noGrp="1"/>
          </p:cNvSpPr>
          <p:nvPr>
            <p:ph sz="quarter" idx="4"/>
          </p:nvPr>
        </p:nvSpPr>
        <p:spPr>
          <a:xfrm>
            <a:off x="381000" y="4343400"/>
            <a:ext cx="8305800" cy="1782763"/>
          </a:xfrm>
        </p:spPr>
        <p:txBody>
          <a:bodyPr/>
          <a:lstStyle/>
          <a:p>
            <a:r>
              <a:rPr lang="ru-RU" sz="3200" smtClean="0"/>
              <a:t>При нагревании молекулы внутри тела начинают двигаться быстрее. Расстояния между ними увеличиваются.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11188" y="322263"/>
            <a:ext cx="82470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dirty="0">
                <a:latin typeface="Arial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Тепловые электростанции вносят свой «вклад» в увеличение концентрации углекислого газа в атмосфере</a:t>
            </a:r>
            <a:r>
              <a:rPr lang="ru-RU" sz="2400" b="1" dirty="0">
                <a:latin typeface="Algerian" pitchFamily="82" charset="0"/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4348" y="5157788"/>
            <a:ext cx="79613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dirty="0">
                <a:latin typeface="Arial" charset="0"/>
              </a:rPr>
              <a:t>Концентрация углекислого газа в атмосфере северного полушария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8424862" cy="33131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1" grpId="1"/>
      <p:bldP spid="7172" grpId="0"/>
      <p:bldP spid="717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               </a:t>
            </a:r>
            <a:r>
              <a:rPr lang="ru-RU" sz="3600" b="1" dirty="0"/>
              <a:t>Береги свою планету,</a:t>
            </a:r>
            <a:br>
              <a:rPr lang="ru-RU" sz="3600" b="1" dirty="0"/>
            </a:br>
            <a:r>
              <a:rPr lang="ru-RU" sz="3600" b="1" dirty="0"/>
              <a:t>               Ведь другой на </a:t>
            </a:r>
            <a:r>
              <a:rPr lang="ru-RU" sz="3600" b="1" dirty="0" smtClean="0"/>
              <a:t>свете  нету</a:t>
            </a:r>
            <a:r>
              <a:rPr lang="ru-RU" sz="3600" b="1" dirty="0"/>
              <a:t>!</a:t>
            </a:r>
          </a:p>
        </p:txBody>
      </p:sp>
      <p:pic>
        <p:nvPicPr>
          <p:cNvPr id="109571" name="Picture 3" descr="Dc7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00200"/>
            <a:ext cx="4032250" cy="2333625"/>
          </a:xfrm>
          <a:noFill/>
          <a:ln/>
        </p:spPr>
      </p:pic>
      <p:pic>
        <p:nvPicPr>
          <p:cNvPr id="109572" name="Picture 4" descr="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38326"/>
            <a:ext cx="4038600" cy="2112910"/>
          </a:xfrm>
          <a:noFill/>
          <a:ln/>
        </p:spPr>
      </p:pic>
      <p:pic>
        <p:nvPicPr>
          <p:cNvPr id="109573" name="Picture 5" descr="Dc8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4149725"/>
            <a:ext cx="4032250" cy="2546350"/>
          </a:xfrm>
          <a:noFill/>
          <a:ln/>
        </p:spPr>
      </p:pic>
      <p:pic>
        <p:nvPicPr>
          <p:cNvPr id="109574" name="Picture 6" descr="Dc8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19230" y="3941763"/>
            <a:ext cx="3896539" cy="2189162"/>
          </a:xfrm>
          <a:noFill/>
          <a:ln/>
        </p:spPr>
      </p:pic>
      <p:pic>
        <p:nvPicPr>
          <p:cNvPr id="109575" name="Picture 7" descr="j01740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068638"/>
            <a:ext cx="3240087" cy="28813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орг Вильгельм Рихман (1711–1753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0288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57166"/>
            <a:ext cx="32861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Георг Вильгельм Рихман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28596" y="4714884"/>
            <a:ext cx="250033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Во все века жила, Затаена,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Надежда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 вскрыть все таинства природы.</a:t>
            </a:r>
            <a:b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 charset="-52"/>
                <a:ea typeface="Times New Roman" pitchFamily="18" charset="0"/>
                <a:cs typeface="Times New Roman" pitchFamily="18" charset="0"/>
              </a:rPr>
              <a:t>В.Брюсов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85728"/>
            <a:ext cx="55721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— академик, физик; родился 11 июля 1711 года в </a:t>
            </a:r>
            <a:r>
              <a:rPr lang="ru-RU" sz="2000" dirty="0" err="1" smtClean="0"/>
              <a:t>Лифляндском</a:t>
            </a:r>
            <a:r>
              <a:rPr lang="ru-RU" sz="2000" dirty="0" smtClean="0"/>
              <a:t>  </a:t>
            </a:r>
            <a:r>
              <a:rPr lang="ru-RU" sz="2000" dirty="0"/>
              <a:t>городе </a:t>
            </a:r>
            <a:r>
              <a:rPr lang="ru-RU" sz="2000" dirty="0" err="1" smtClean="0"/>
              <a:t>Пернове</a:t>
            </a:r>
            <a:r>
              <a:rPr lang="ru-RU" sz="2000" dirty="0" smtClean="0"/>
              <a:t>, </a:t>
            </a:r>
            <a:r>
              <a:rPr lang="ru-RU" sz="2000" dirty="0"/>
              <a:t>который после поражения Карла XII под Полтавой вошел в состав </a:t>
            </a:r>
            <a:r>
              <a:rPr lang="ru-RU" sz="2000" dirty="0" err="1" smtClean="0"/>
              <a:t>Эстляндии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r>
              <a:rPr lang="ru-RU" sz="2000" dirty="0"/>
              <a:t>Отец еще до рождения сына умер от чумы. Мать вышла замуж вторично. Начальное и среднее образование юноша получил в Ревеле (ныне Таллинн), большом портовом городе на берегу Финского залива, где были гимназия и навигацкая школа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С 1744 г., после отъезда </a:t>
            </a:r>
            <a:r>
              <a:rPr lang="ru-RU" sz="2000" dirty="0" err="1"/>
              <a:t>Крафта</a:t>
            </a:r>
            <a:r>
              <a:rPr lang="ru-RU" sz="2000" dirty="0"/>
              <a:t> в Германию, Георг Рихман остается единственным руководителем кафедры физики и физического кабинета Академии наук, который благодаря его стараниям и энергии стал в середине XVIII в. центром научно-исследовательской и учебной деятельности в России</a:t>
            </a:r>
            <a:r>
              <a:rPr lang="ru-RU" sz="2000" dirty="0" smtClean="0"/>
              <a:t>.</a:t>
            </a:r>
            <a:r>
              <a:rPr lang="ru-RU" sz="2000" dirty="0"/>
              <a:t> В  </a:t>
            </a:r>
            <a:r>
              <a:rPr lang="ru-RU" sz="2000" dirty="0" smtClean="0"/>
              <a:t>этом году  </a:t>
            </a:r>
            <a:r>
              <a:rPr lang="ru-RU" sz="2000" dirty="0"/>
              <a:t>Рихман представляет в академию труд «Размышления о количестве теплоты, которое должно получаться при смешивании жидкостей, имеющих определенные градусы теплоты».</a:t>
            </a:r>
            <a:r>
              <a:rPr lang="ru-RU" sz="2000" dirty="0" smtClean="0"/>
              <a:t>  </a:t>
            </a:r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85861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(11 июля 1711 г. 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- 26 июля 1753 г.) российский физик.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714356"/>
            <a:ext cx="64294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 концу XVIII в. вещественная теория теплоты начала сталкиваться со все большими трудностями и к середине XIX в. потерпела полное и окончательное поражение. Большим числом разнообразных опытов было показано, что "тепловой жидкости" не существует. При трении можно получить любое количество теплоты: тем больше, чем более длительное время совершается операция трения. С другой стороны, при совершении работы паровыми машинами пар охлаждается и теплота исчезает.</a:t>
            </a:r>
          </a:p>
          <a:p>
            <a:pPr algn="just"/>
            <a:r>
              <a:rPr lang="ru-RU" dirty="0" smtClean="0"/>
              <a:t>В середине XIX в. была доказана связь между механической работой и количеством теплоты. Подобно работе количество теплоты оказалось мерой изменения энергии. Нагревание тела связано не с увеличением в нем количества особой невесомой "жидкости", а с увеличением его энергии. Принцип теплорода был заменен гораздо более глубоким законом сохранения энергии. Было установлено, что теплота представляет собой форму энергии.</a:t>
            </a:r>
          </a:p>
          <a:p>
            <a:pPr algn="just"/>
            <a:r>
              <a:rPr lang="ru-RU" dirty="0" smtClean="0"/>
              <a:t>Значительный вклад в развитие теорий тепловых явлений и свойств макросистем внесли немецкий физик Р. </a:t>
            </a:r>
            <a:r>
              <a:rPr lang="ru-RU" dirty="0" err="1" smtClean="0"/>
              <a:t>Клаузиус</a:t>
            </a:r>
            <a:r>
              <a:rPr lang="ru-RU" dirty="0" smtClean="0"/>
              <a:t> (1822—1888), английский физик-теоретик Дж. Максвелл, австрийский физик Л. Больцман (1844—1906) и другие ученые.</a:t>
            </a:r>
            <a:endParaRPr lang="ru-RU" dirty="0"/>
          </a:p>
        </p:txBody>
      </p:sp>
      <p:pic>
        <p:nvPicPr>
          <p:cNvPr id="1026" name="Picture 2" descr="фото Рудольф Клаузи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14290"/>
            <a:ext cx="1357322" cy="1576002"/>
          </a:xfrm>
          <a:prstGeom prst="rect">
            <a:avLst/>
          </a:prstGeom>
          <a:noFill/>
        </p:spPr>
      </p:pic>
      <p:pic>
        <p:nvPicPr>
          <p:cNvPr id="1028" name="Picture 4" descr="http://class-fizika.narod.ru/phys/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357430"/>
            <a:ext cx="1214446" cy="1665526"/>
          </a:xfrm>
          <a:prstGeom prst="rect">
            <a:avLst/>
          </a:prstGeom>
          <a:noFill/>
        </p:spPr>
      </p:pic>
      <p:pic>
        <p:nvPicPr>
          <p:cNvPr id="1030" name="Picture 6" descr="http://images4.wikia.nocookie.net/science/ru/images/thumb/0/00/BoltzmannLE.jpg/180px-BoltzmannLE.jpg">
            <a:hlinkClick r:id="rId4" tooltip="Людвиг Эдуард Больцман: «Величайшее счастье заключается в том, чтобы сделать добро другому человеку так, чтобы он не имел никакой возможности отплатить тем же»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572008"/>
            <a:ext cx="1214446" cy="1646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768" y="1857364"/>
            <a:ext cx="13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Р. </a:t>
            </a:r>
            <a:r>
              <a:rPr lang="ru-RU" dirty="0" err="1" smtClean="0"/>
              <a:t>Клаузиус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4071942"/>
            <a:ext cx="163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Дж. Максвелл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6286520"/>
            <a:ext cx="1417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Л. Больцман</a:t>
            </a:r>
            <a:endParaRPr lang="ru-RU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00100" y="214290"/>
            <a:ext cx="5143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43D55"/>
                </a:solidFill>
                <a:effectLst/>
                <a:ea typeface="Times New Roman" pitchFamily="18" charset="0"/>
                <a:cs typeface="Times New Roman" pitchFamily="18" charset="0"/>
              </a:rPr>
              <a:t>ТЕОРИЯ ТЕПЛОРОДА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ЛОМОНОСОВ Михаил Васильевич</a:t>
            </a:r>
            <a:br>
              <a:rPr lang="ru-RU" sz="3200" dirty="0" smtClean="0"/>
            </a:br>
            <a:r>
              <a:rPr lang="ru-RU" sz="3200" dirty="0" smtClean="0"/>
              <a:t>(19.XI.1711 - 15.IV.1765)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9460" name="Picture 4" descr="http://az.lib.ru/l/lomonosow_m_w/.ph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786058"/>
            <a:ext cx="2667000" cy="3019425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14348" y="1285860"/>
            <a:ext cx="75009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— ученый и писатель, действительный член Российской Академии Наук, профессор химии С. — Петербургского университета; родился в дер. Денисовке, Архангельской губ., 8 ноября 1711 г., скончался в С. — Петербурге 4 апреля 1765 года.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500306"/>
            <a:ext cx="5357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Одним из наиболее выдающихся естественнонаучных достижений Ломоносова является его молекулярно-кинетическая теория тепла.</a:t>
            </a:r>
            <a:br>
              <a:rPr lang="ru-RU" i="1" dirty="0" smtClean="0"/>
            </a:br>
            <a:r>
              <a:rPr lang="ru-RU" i="1" dirty="0" smtClean="0"/>
              <a:t>В середине XVIII века в европейской науке господствовала теория теплорода, впервые выдвинутая Робертом Бойлем. В основе этой теории лежало представление о некой огненной (или, как вариант, холодообразующей) материи, посредством которой распространяется и передается тепло, а также огонь.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643578"/>
            <a:ext cx="5286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Основной заслугой кинетической теории тепла Ломоносова является придание понятию движения более глубокой физической значимости.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РУМФОРД (ТОМПСОН) </a:t>
            </a:r>
            <a:r>
              <a:rPr lang="ru-RU" b="1" dirty="0" err="1" smtClean="0"/>
              <a:t>Бенджамин</a:t>
            </a:r>
            <a:r>
              <a:rPr lang="ru-RU" b="1" dirty="0" smtClean="0"/>
              <a:t> (</a:t>
            </a:r>
            <a:r>
              <a:rPr lang="ru-RU" b="1" dirty="0" err="1" smtClean="0"/>
              <a:t>Rumford</a:t>
            </a:r>
            <a:r>
              <a:rPr lang="ru-RU" b="1" dirty="0" smtClean="0"/>
              <a:t>, </a:t>
            </a:r>
            <a:r>
              <a:rPr lang="ru-RU" b="1" dirty="0" err="1" smtClean="0"/>
              <a:t>Thompson</a:t>
            </a:r>
            <a:r>
              <a:rPr lang="ru-RU" b="1" dirty="0" smtClean="0"/>
              <a:t> </a:t>
            </a:r>
            <a:r>
              <a:rPr lang="ru-RU" b="1" dirty="0" err="1" smtClean="0"/>
              <a:t>Benjamin</a:t>
            </a:r>
            <a:r>
              <a:rPr lang="ru-RU" b="1" dirty="0" smtClean="0"/>
              <a:t>) (26.III.1753 – 21.VIII.1814)</a:t>
            </a:r>
            <a:r>
              <a:rPr lang="ru-RU" dirty="0" smtClean="0"/>
              <a:t> - английский физик, член Лондонского королевского </a:t>
            </a:r>
            <a:r>
              <a:rPr lang="ru-RU" dirty="0" err="1" smtClean="0"/>
              <a:t>об-ва</a:t>
            </a:r>
            <a:r>
              <a:rPr lang="ru-RU" dirty="0" smtClean="0"/>
              <a:t> (1779). Р. в </a:t>
            </a:r>
            <a:r>
              <a:rPr lang="ru-RU" dirty="0" err="1" smtClean="0"/>
              <a:t>Уоберне</a:t>
            </a:r>
            <a:r>
              <a:rPr lang="ru-RU" dirty="0" smtClean="0"/>
              <a:t> (США). </a:t>
            </a:r>
            <a:endParaRPr lang="ru-RU" dirty="0"/>
          </a:p>
        </p:txBody>
      </p:sp>
      <p:pic>
        <p:nvPicPr>
          <p:cNvPr id="3" name="Рисунок 2" descr="http://www.edu.delfa.net/Interest/biography/pictur/rumfor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27146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50004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Работы посвящены теплоте, оптике, исследованию теплового излучения. Осуществил (1798) ряд опытов, устанавливающих зависимость между трением и теплотой, выделяемой при сверлении пушечных стволов. Исходя из проведенных экспериментов, сделал вывод, что теплота является особым видом движения — движением частиц вещества Это положило начало исследованиям, которые в середине XIX в привели к замене теории теплорода кинетической теорией теплоты Открыл конвекцию газов и жидкостей. Определял </a:t>
            </a:r>
            <a:r>
              <a:rPr lang="ru-RU" dirty="0" err="1" smtClean="0"/>
              <a:t>излучательную</a:t>
            </a:r>
            <a:r>
              <a:rPr lang="ru-RU" dirty="0" smtClean="0"/>
              <a:t> способность тел. Независимо от Дж. </a:t>
            </a:r>
            <a:r>
              <a:rPr lang="ru-RU" i="1" dirty="0" err="1" smtClean="0"/>
              <a:t>Лесли</a:t>
            </a:r>
            <a:r>
              <a:rPr lang="ru-RU" i="1" dirty="0" smtClean="0"/>
              <a:t> </a:t>
            </a:r>
            <a:r>
              <a:rPr lang="ru-RU" dirty="0" smtClean="0"/>
              <a:t>нашел, что чем лучше поверхность отражает тепловые лучи, тем меньше она излучает тепла. Изучал теплопроводность различных тел, в частности жидкостей, считал, что жидкости являются непроводниками тепла.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85728"/>
            <a:ext cx="27860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Гемфри ДЭВИ (Davy H.)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(17.XII.1778 - 29.V.1829)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Гемфри Дэв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228601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285728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Родился в маленьком городке Пензансе на юго-западе Англии. Об этой местности есть старинная поговорка: "Южный ветер приносит туда ливни, а северный - возвращает их". </a:t>
            </a: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868" y="3000372"/>
            <a:ext cx="51435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Научные исследования в области физики посвящены выяснению природы электричества и теплоты.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основании определения температуры воды, образующейся при трении кусков льда друг о друга, охарактеризовал (1812 г.) кинетическую природу теплоты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27860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57686" y="2071678"/>
            <a:ext cx="4357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Выдающийся английский ученый, родился вблизи Манчестера в Англии в семье богатого владельца пивоваренного завода. Он получил домашнее образование. В течение трех лет его наставником был выдающийся химик Джон Дальтон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2148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Джоуль внёс большой вклад в развитие термодинамики. В 1843 г. он занялся новой проблемой: доказательством существования количественного соотношения между «силами» разной природы, приводящими к выделению тепла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14290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Джоуль Джеймс Прескотт ( 24.12.1818 — 11.10.1889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1510</Words>
  <Application>Microsoft Office PowerPoint</Application>
  <PresentationFormat>Экран (4:3)</PresentationFormat>
  <Paragraphs>98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Мир тепла и холода</vt:lpstr>
      <vt:lpstr>Развитие учения о теплоте.</vt:lpstr>
      <vt:lpstr>Температура и тепловое движение молекул</vt:lpstr>
      <vt:lpstr>Слайд 4</vt:lpstr>
      <vt:lpstr>Слайд 5</vt:lpstr>
      <vt:lpstr>ЛОМОНОСОВ Михаил Васильевич (19.XI.1711 - 15.IV.1765) </vt:lpstr>
      <vt:lpstr>Слайд 7</vt:lpstr>
      <vt:lpstr>Слайд 8</vt:lpstr>
      <vt:lpstr>Слайд 9</vt:lpstr>
      <vt:lpstr>Теоретические труды</vt:lpstr>
      <vt:lpstr>Внутренняя энергия</vt:lpstr>
      <vt:lpstr>Количество теплоты – мера  энергии, полученной или отданной телом в процессе теплопередачи.</vt:lpstr>
      <vt:lpstr>Что такое температура и как она измеряется?</vt:lpstr>
      <vt:lpstr>Принцип измерения температуры. </vt:lpstr>
      <vt:lpstr>Первые термометры.</vt:lpstr>
      <vt:lpstr>Слайд 16</vt:lpstr>
      <vt:lpstr>Слайд 17</vt:lpstr>
      <vt:lpstr>Абсолютная шкала температур.</vt:lpstr>
      <vt:lpstr>Газовый термометр.</vt:lpstr>
      <vt:lpstr>Термометры применяемые в современной  технике.</vt:lpstr>
      <vt:lpstr>Холод на службе у человека.</vt:lpstr>
      <vt:lpstr>Современные тепловые двигатели.</vt:lpstr>
      <vt:lpstr>Современные тепловые двигатели.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             Береги свою планету,                Ведь другой на свете  нету!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85</cp:revision>
  <dcterms:created xsi:type="dcterms:W3CDTF">2009-11-07T16:42:32Z</dcterms:created>
  <dcterms:modified xsi:type="dcterms:W3CDTF">2009-11-26T14:05:35Z</dcterms:modified>
</cp:coreProperties>
</file>