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6" r:id="rId3"/>
    <p:sldId id="257" r:id="rId4"/>
    <p:sldId id="258" r:id="rId5"/>
    <p:sldId id="264" r:id="rId6"/>
    <p:sldId id="263" r:id="rId7"/>
    <p:sldId id="271" r:id="rId8"/>
    <p:sldId id="272" r:id="rId9"/>
    <p:sldId id="277" r:id="rId10"/>
    <p:sldId id="278" r:id="rId11"/>
    <p:sldId id="279" r:id="rId12"/>
    <p:sldId id="280" r:id="rId13"/>
    <p:sldId id="266" r:id="rId14"/>
    <p:sldId id="282" r:id="rId15"/>
    <p:sldId id="283" r:id="rId16"/>
    <p:sldId id="270" r:id="rId17"/>
    <p:sldId id="275" r:id="rId18"/>
    <p:sldId id="260" r:id="rId19"/>
    <p:sldId id="261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60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BD086A3-895B-4E32-B1D3-EB4C6B6BAB79}" type="datetimeFigureOut">
              <a:rPr lang="ru-RU" smtClean="0"/>
              <a:pPr/>
              <a:t>03.11.2009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57E3C71-6CCB-4A45-9F81-70146DD3C8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D086A3-895B-4E32-B1D3-EB4C6B6BAB79}" type="datetimeFigureOut">
              <a:rPr lang="ru-RU" smtClean="0"/>
              <a:pPr/>
              <a:t>03.11.2009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E3C71-6CCB-4A45-9F81-70146DD3C8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BD086A3-895B-4E32-B1D3-EB4C6B6BAB79}" type="datetimeFigureOut">
              <a:rPr lang="ru-RU" smtClean="0"/>
              <a:pPr/>
              <a:t>03.11.2009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7E3C71-6CCB-4A45-9F81-70146DD3C8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D086A3-895B-4E32-B1D3-EB4C6B6BAB79}" type="datetimeFigureOut">
              <a:rPr lang="ru-RU" smtClean="0"/>
              <a:pPr/>
              <a:t>03.11.2009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E3C71-6CCB-4A45-9F81-70146DD3C8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D086A3-895B-4E32-B1D3-EB4C6B6BAB79}" type="datetimeFigureOut">
              <a:rPr lang="ru-RU" smtClean="0"/>
              <a:pPr/>
              <a:t>03.11.2009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57E3C71-6CCB-4A45-9F81-70146DD3C8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D086A3-895B-4E32-B1D3-EB4C6B6BAB79}" type="datetimeFigureOut">
              <a:rPr lang="ru-RU" smtClean="0"/>
              <a:pPr/>
              <a:t>03.11.2009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E3C71-6CCB-4A45-9F81-70146DD3C8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D086A3-895B-4E32-B1D3-EB4C6B6BAB79}" type="datetimeFigureOut">
              <a:rPr lang="ru-RU" smtClean="0"/>
              <a:pPr/>
              <a:t>03.11.2009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E3C71-6CCB-4A45-9F81-70146DD3C8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D086A3-895B-4E32-B1D3-EB4C6B6BAB79}" type="datetimeFigureOut">
              <a:rPr lang="ru-RU" smtClean="0"/>
              <a:pPr/>
              <a:t>03.11.2009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E3C71-6CCB-4A45-9F81-70146DD3C8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D086A3-895B-4E32-B1D3-EB4C6B6BAB79}" type="datetimeFigureOut">
              <a:rPr lang="ru-RU" smtClean="0"/>
              <a:pPr/>
              <a:t>03.11.2009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E3C71-6CCB-4A45-9F81-70146DD3C8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D086A3-895B-4E32-B1D3-EB4C6B6BAB79}" type="datetimeFigureOut">
              <a:rPr lang="ru-RU" smtClean="0"/>
              <a:pPr/>
              <a:t>03.11.2009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E3C71-6CCB-4A45-9F81-70146DD3C8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D086A3-895B-4E32-B1D3-EB4C6B6BAB79}" type="datetimeFigureOut">
              <a:rPr lang="ru-RU" smtClean="0"/>
              <a:pPr/>
              <a:t>03.11.2009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E3C71-6CCB-4A45-9F81-70146DD3C87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BD086A3-895B-4E32-B1D3-EB4C6B6BAB79}" type="datetimeFigureOut">
              <a:rPr lang="ru-RU" smtClean="0"/>
              <a:pPr/>
              <a:t>03.11.2009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57E3C71-6CCB-4A45-9F81-70146DD3C8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89"/>
            <a:ext cx="7772400" cy="192882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Тема урока: Достижения и основные направления современной </a:t>
            </a:r>
            <a:r>
              <a:rPr lang="ru-RU" sz="4000" smtClean="0"/>
              <a:t>селекции</a:t>
            </a:r>
            <a:r>
              <a:rPr lang="ru-RU" sz="400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928802"/>
            <a:ext cx="6915176" cy="392909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Цель: выяснить насколько новейшие методы биологии  используются  в селекции.</a:t>
            </a:r>
          </a:p>
          <a:p>
            <a:pPr algn="l"/>
            <a:r>
              <a:rPr lang="ru-RU" sz="2400" dirty="0" smtClean="0"/>
              <a:t>Задачи:</a:t>
            </a:r>
          </a:p>
          <a:p>
            <a:pPr algn="l"/>
            <a:r>
              <a:rPr lang="ru-RU" sz="2400" dirty="0" smtClean="0"/>
              <a:t>-Рассмотреть современные методы биологии;</a:t>
            </a:r>
          </a:p>
          <a:p>
            <a:pPr algn="l">
              <a:buFontTx/>
              <a:buChar char="-"/>
            </a:pPr>
            <a:r>
              <a:rPr lang="ru-RU" sz="2400" dirty="0" smtClean="0"/>
              <a:t>Провести круглый стол по применению этих методов в селекции и перспективах развития современной селекции;</a:t>
            </a:r>
          </a:p>
          <a:p>
            <a:pPr algn="l">
              <a:buFontTx/>
              <a:buChar char="-"/>
            </a:pPr>
            <a:r>
              <a:rPr lang="ru-RU" sz="2400" dirty="0" smtClean="0"/>
              <a:t>Сделать лабораторную работу по теме.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ru-RU" dirty="0" smtClean="0"/>
              <a:t>Трансгенные организмы.</a:t>
            </a:r>
            <a:endParaRPr lang="ru-RU" dirty="0"/>
          </a:p>
        </p:txBody>
      </p:sp>
      <p:pic>
        <p:nvPicPr>
          <p:cNvPr id="1026" name="Picture 2" descr="C:\Users\User\Desktop\завуч\КАРТИНКИ С УЧЕБНИКА 10-11 КЛАСС БИОЛОГИЯ\e0003 (8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0" contrast="-10000"/>
          </a:blip>
          <a:srcRect/>
          <a:stretch>
            <a:fillRect/>
          </a:stretch>
        </p:blipFill>
        <p:spPr bwMode="auto">
          <a:xfrm>
            <a:off x="785786" y="1214422"/>
            <a:ext cx="6143667" cy="52419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Вверху – гибель личинок вредителя, питающихся листьями трансгенного растения; внизу – листья обычных растений съедены личинками полностью.</a:t>
            </a:r>
            <a:endParaRPr lang="ru-RU" sz="1600" dirty="0"/>
          </a:p>
        </p:txBody>
      </p:sp>
      <p:pic>
        <p:nvPicPr>
          <p:cNvPr id="5122" name="Picture 2" descr="C:\Users\User\Desktop\завуч\КАРТИНКИ С УЧЕБНИКА 10-11 КЛАСС БИОЛОГИЯ\e0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5857916" cy="43577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Направления биотехнологии.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Биотехнологические пути защиты растений.</a:t>
            </a:r>
          </a:p>
          <a:p>
            <a:r>
              <a:rPr lang="ru-RU" dirty="0" smtClean="0"/>
              <a:t>Создание 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биологического удобрения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b="1" dirty="0" smtClean="0"/>
          </a:p>
          <a:p>
            <a:r>
              <a:rPr lang="ru-RU" dirty="0" smtClean="0"/>
              <a:t>Использование 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биогумуса.</a:t>
            </a:r>
            <a:endParaRPr lang="ru-RU" i="1" dirty="0" smtClean="0"/>
          </a:p>
          <a:p>
            <a:r>
              <a:rPr lang="ru-RU" dirty="0" smtClean="0"/>
              <a:t>Метод вегетативного размножения с\х растений 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культурой тканей.</a:t>
            </a:r>
            <a:endParaRPr lang="ru-RU" b="1" i="1" dirty="0" smtClean="0"/>
          </a:p>
          <a:p>
            <a:r>
              <a:rPr lang="ru-RU" dirty="0" smtClean="0"/>
              <a:t>Получение 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экологически чистых видов топлива.</a:t>
            </a:r>
            <a:endParaRPr lang="ru-RU" b="1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Обратимость дифференцированного состояния клеток (клонирование);</a:t>
            </a:r>
            <a:endParaRPr lang="ru-RU" sz="2800" dirty="0"/>
          </a:p>
        </p:txBody>
      </p:sp>
      <p:pic>
        <p:nvPicPr>
          <p:cNvPr id="2050" name="Picture 2" descr="C:\Users\User\Desktop\завуч\КАРТИНКИ С УЧЕБНИКА 10-11 КЛАСС БИОЛОГИЯ\Image0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357158" y="1609725"/>
            <a:ext cx="7143800" cy="48466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algn="ctr"/>
            <a:r>
              <a:rPr lang="ru-RU" dirty="0" smtClean="0"/>
              <a:t>Химерные растения.</a:t>
            </a:r>
            <a:endParaRPr lang="ru-RU" dirty="0"/>
          </a:p>
        </p:txBody>
      </p:sp>
      <p:pic>
        <p:nvPicPr>
          <p:cNvPr id="4098" name="Picture 2" descr="C:\Users\User\Desktop\завуч\КАРТИНКИ С УЧЕБНИКА 10-11 КЛАСС БИОЛОГИЯ\Image0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571472" y="1285860"/>
            <a:ext cx="6715172" cy="46491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Химеры.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User\Desktop\завуч\КАРТИНКИ С УЧЕБНИКА 10-11 КЛАСС БИОЛОГИЯ\Image0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428596" y="1285860"/>
            <a:ext cx="7143800" cy="49722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8013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Схема получения трансгенного животного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C:\Users\User\Desktop\завуч\КАРТИНКИ С УЧЕБНИКА 10-11 КЛАСС БИОЛОГИЯ\Image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642910" y="1714488"/>
            <a:ext cx="6000792" cy="47418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pPr algn="ctr"/>
            <a:r>
              <a:rPr lang="ru-RU" dirty="0" smtClean="0"/>
              <a:t>Селекция животных.</a:t>
            </a:r>
            <a:endParaRPr lang="ru-RU" dirty="0"/>
          </a:p>
        </p:txBody>
      </p:sp>
      <p:pic>
        <p:nvPicPr>
          <p:cNvPr id="11266" name="Picture 2" descr="C:\Users\User\Desktop\завуч\КАРТИНКИ С УЧЕБНИКА 10-11 КЛАСС БИОЛОГИЯ\e0003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1571604" y="1857364"/>
            <a:ext cx="5357850" cy="41434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Выдающиеся селекционеры.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Н.И.Вавилов.</a:t>
            </a:r>
          </a:p>
          <a:p>
            <a:r>
              <a:rPr lang="ru-RU" dirty="0" smtClean="0"/>
              <a:t>Ж.Вильморен (</a:t>
            </a:r>
            <a:r>
              <a:rPr lang="ru-RU" dirty="0" err="1" smtClean="0"/>
              <a:t>фр</a:t>
            </a:r>
            <a:r>
              <a:rPr lang="ru-RU" dirty="0" smtClean="0"/>
              <a:t>) – индивидуальный отбор;</a:t>
            </a:r>
          </a:p>
          <a:p>
            <a:r>
              <a:rPr lang="ru-RU" dirty="0" err="1" smtClean="0"/>
              <a:t>И.Кельрейтер</a:t>
            </a:r>
            <a:r>
              <a:rPr lang="ru-RU" dirty="0" smtClean="0"/>
              <a:t> (Россия) – 18в. Гетерозис.</a:t>
            </a:r>
          </a:p>
          <a:p>
            <a:r>
              <a:rPr lang="ru-RU" dirty="0" smtClean="0"/>
              <a:t>Дж. Шелл и </a:t>
            </a:r>
            <a:r>
              <a:rPr lang="ru-RU" dirty="0" err="1" smtClean="0"/>
              <a:t>Е.Ист</a:t>
            </a:r>
            <a:r>
              <a:rPr lang="ru-RU" dirty="0" smtClean="0"/>
              <a:t> – 20в. Гипотеза сверхдоминирования;</a:t>
            </a:r>
          </a:p>
          <a:p>
            <a:r>
              <a:rPr lang="ru-RU" dirty="0" smtClean="0"/>
              <a:t>В.А.Струнников – гипотеза компенсационного комплекса генов;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Выдающиеся селекционеры.</a:t>
            </a:r>
            <a:endParaRPr lang="ru-RU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7572428" cy="4697427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err="1" smtClean="0"/>
              <a:t>М.И.Хаджинов</a:t>
            </a:r>
            <a:r>
              <a:rPr lang="ru-RU" dirty="0" smtClean="0"/>
              <a:t> (1899 – 1989) – отечеств. генетик, растениевод, селекционер;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Г.Д. </a:t>
            </a:r>
            <a:r>
              <a:rPr lang="ru-RU" dirty="0" err="1" smtClean="0"/>
              <a:t>Карпеченко</a:t>
            </a:r>
            <a:r>
              <a:rPr lang="en-US" dirty="0" smtClean="0"/>
              <a:t> - </a:t>
            </a:r>
            <a:r>
              <a:rPr lang="ru-RU" dirty="0" smtClean="0"/>
              <a:t> межродовая</a:t>
            </a:r>
            <a:r>
              <a:rPr lang="en-US" dirty="0" smtClean="0"/>
              <a:t> </a:t>
            </a:r>
            <a:r>
              <a:rPr lang="ru-RU" dirty="0" smtClean="0"/>
              <a:t>гибридизация;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А.П. </a:t>
            </a:r>
            <a:r>
              <a:rPr lang="ru-RU" dirty="0" err="1" smtClean="0"/>
              <a:t>Шехурдин</a:t>
            </a:r>
            <a:r>
              <a:rPr lang="ru-RU" dirty="0" smtClean="0"/>
              <a:t> (1886 – 1951) – селекция зерновых культур;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П.П.Лукьяненко (1901 – 1973) – селекция зерновых культур;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М.Ф.Иванов (1871 – 1935) – селекция и акклиматизация животных.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урока.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Обсуждение проблем и направлений современной селекции. Круглый стол.</a:t>
            </a:r>
          </a:p>
          <a:p>
            <a:r>
              <a:rPr lang="ru-RU" dirty="0" smtClean="0"/>
              <a:t>Лабораторная работа по теме.</a:t>
            </a:r>
          </a:p>
          <a:p>
            <a:r>
              <a:rPr lang="ru-RU" dirty="0" smtClean="0"/>
              <a:t>Викторина.</a:t>
            </a:r>
          </a:p>
          <a:p>
            <a:r>
              <a:rPr lang="ru-RU" dirty="0" smtClean="0"/>
              <a:t>Подведение итогов.</a:t>
            </a:r>
          </a:p>
          <a:p>
            <a:r>
              <a:rPr lang="ru-RU" dirty="0" smtClean="0"/>
              <a:t>Домашнее задание: подготовиться к контрольной работе по теме.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Выдающиеся селекционеры</a:t>
            </a:r>
            <a:endParaRPr lang="ru-RU" dirty="0"/>
          </a:p>
        </p:txBody>
      </p:sp>
      <p:pic>
        <p:nvPicPr>
          <p:cNvPr id="9218" name="Picture 2" descr="C:\Users\User\Desktop\завуч\КАРТИНКИ С УЧЕБНИКА 10-11 КЛАСС БИОЛОГИЯ\e0003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6357982" cy="42862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Выдающиеся селекционеры</a:t>
            </a:r>
            <a:endParaRPr lang="ru-RU" dirty="0"/>
          </a:p>
        </p:txBody>
      </p:sp>
      <p:pic>
        <p:nvPicPr>
          <p:cNvPr id="10242" name="Picture 2" descr="C:\Users\User\Desktop\завуч\КАРТИНКИ С УЧЕБНИКА 10-11 КЛАСС БИОЛОГИЯ\e0003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00174"/>
            <a:ext cx="4643470" cy="43577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Классические методы селекции.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Явление гетерозиса, его использование в селекции;</a:t>
            </a:r>
          </a:p>
          <a:p>
            <a:r>
              <a:rPr lang="ru-RU" dirty="0" smtClean="0"/>
              <a:t>Полиплоидия и отдаленная гибридизация в селекции растений;</a:t>
            </a:r>
          </a:p>
          <a:p>
            <a:r>
              <a:rPr lang="ru-RU" dirty="0" smtClean="0"/>
              <a:t>Экспериментальный мутагенез.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Гетерозис.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Внутривидовая гибридизация;</a:t>
            </a:r>
          </a:p>
          <a:p>
            <a:r>
              <a:rPr lang="ru-RU" dirty="0" smtClean="0"/>
              <a:t>Межвидовая гибридизация;</a:t>
            </a:r>
          </a:p>
          <a:p>
            <a:r>
              <a:rPr lang="ru-RU" dirty="0" smtClean="0"/>
              <a:t>Гипотеза доминирования;</a:t>
            </a:r>
          </a:p>
          <a:p>
            <a:r>
              <a:rPr lang="ru-RU" dirty="0" smtClean="0"/>
              <a:t>Гипотеза сверхдоминирования;</a:t>
            </a:r>
          </a:p>
          <a:p>
            <a:r>
              <a:rPr lang="ru-RU" dirty="0" smtClean="0"/>
              <a:t>Гипотеза компенсационного комплекса генов.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5715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Внутривидовая гибридизация;</a:t>
            </a:r>
            <a:endParaRPr lang="ru-RU" sz="2800" dirty="0"/>
          </a:p>
        </p:txBody>
      </p:sp>
      <p:pic>
        <p:nvPicPr>
          <p:cNvPr id="1026" name="Picture 2" descr="C:\Users\User\Desktop\завуч\КАРТИНКИ С УЧЕБНИКА 10-11 КЛАСС БИОЛОГИЯ\e0003 (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714348" y="1214422"/>
            <a:ext cx="6429420" cy="53133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Межвидовая гибридизация</a:t>
            </a:r>
            <a:endParaRPr lang="ru-RU" dirty="0"/>
          </a:p>
        </p:txBody>
      </p:sp>
      <p:pic>
        <p:nvPicPr>
          <p:cNvPr id="2050" name="Picture 2" descr="C:\Users\User\Desktop\завуч\КАРТИНКИ С УЧЕБНИКА 10-11 КЛАСС БИОЛОГИЯ\e0003 (5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928662" y="1571612"/>
            <a:ext cx="6215106" cy="49292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Искусственный мутагенез.</a:t>
            </a:r>
            <a:endParaRPr lang="ru-RU" dirty="0"/>
          </a:p>
        </p:txBody>
      </p:sp>
      <p:pic>
        <p:nvPicPr>
          <p:cNvPr id="7170" name="Picture 2" descr="C:\Users\User\Desktop\завуч\КАРТИНКИ С УЧЕБНИКА 10-11 КЛАСС БИОЛОГИЯ\e0003 (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71678"/>
            <a:ext cx="4357718" cy="38576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Искусственный мутагенез.</a:t>
            </a:r>
            <a:endParaRPr lang="ru-RU" dirty="0"/>
          </a:p>
        </p:txBody>
      </p:sp>
      <p:pic>
        <p:nvPicPr>
          <p:cNvPr id="8194" name="Picture 2" descr="C:\Users\User\Desktop\завуч\КАРТИНКИ С УЧЕБНИКА 10-11 КЛАСС БИОЛОГИЯ\e0003 (7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609725"/>
            <a:ext cx="4286280" cy="48466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Новейшие методы биологии в селекции.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Клеточная инженерия и клеточная селекция;</a:t>
            </a:r>
          </a:p>
          <a:p>
            <a:r>
              <a:rPr lang="ru-RU" dirty="0" smtClean="0"/>
              <a:t>Хромосомная инженерия;</a:t>
            </a:r>
          </a:p>
          <a:p>
            <a:r>
              <a:rPr lang="ru-RU" dirty="0" smtClean="0"/>
              <a:t>Генная инженерия;</a:t>
            </a:r>
          </a:p>
          <a:p>
            <a:r>
              <a:rPr lang="ru-RU" dirty="0" smtClean="0"/>
              <a:t>Биотехнология;</a:t>
            </a:r>
          </a:p>
          <a:p>
            <a:r>
              <a:rPr lang="ru-RU" dirty="0" smtClean="0"/>
              <a:t>Микробиологическое производство;</a:t>
            </a:r>
            <a:endParaRPr lang="en-US" dirty="0" smtClean="0"/>
          </a:p>
          <a:p>
            <a:r>
              <a:rPr lang="ru-RU" dirty="0" smtClean="0"/>
              <a:t>Обратимость дифференцированного состояния клеток (клонирование);</a:t>
            </a:r>
          </a:p>
          <a:p>
            <a:r>
              <a:rPr lang="ru-RU" dirty="0" smtClean="0"/>
              <a:t>Химеры;</a:t>
            </a:r>
          </a:p>
          <a:p>
            <a:r>
              <a:rPr lang="ru-RU" dirty="0" smtClean="0"/>
              <a:t>Трансгенные организмы.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148</TotalTime>
  <Words>348</Words>
  <Application>Microsoft Office PowerPoint</Application>
  <PresentationFormat>Экран (4:3)</PresentationFormat>
  <Paragraphs>62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Тема урока: Достижения и основные направления современной селекции.</vt:lpstr>
      <vt:lpstr>План урока.</vt:lpstr>
      <vt:lpstr>Классические методы селекции.</vt:lpstr>
      <vt:lpstr>Гетерозис.</vt:lpstr>
      <vt:lpstr>Внутривидовая гибридизация;</vt:lpstr>
      <vt:lpstr>Межвидовая гибридизация</vt:lpstr>
      <vt:lpstr>Искусственный мутагенез.</vt:lpstr>
      <vt:lpstr>Искусственный мутагенез.</vt:lpstr>
      <vt:lpstr>Новейшие методы биологии в селекции.</vt:lpstr>
      <vt:lpstr>Трансгенные организмы.</vt:lpstr>
      <vt:lpstr>Вверху – гибель личинок вредителя, питающихся листьями трансгенного растения; внизу – листья обычных растений съедены личинками полностью.</vt:lpstr>
      <vt:lpstr>Направления биотехнологии.</vt:lpstr>
      <vt:lpstr>Обратимость дифференцированного состояния клеток (клонирование);</vt:lpstr>
      <vt:lpstr>Химерные растения.</vt:lpstr>
      <vt:lpstr>Химеры. </vt:lpstr>
      <vt:lpstr>Схема получения трансгенного животного.</vt:lpstr>
      <vt:lpstr>Селекция животных.</vt:lpstr>
      <vt:lpstr>Выдающиеся селекционеры.</vt:lpstr>
      <vt:lpstr>Выдающиеся селекционеры.</vt:lpstr>
      <vt:lpstr>Выдающиеся селекционеры</vt:lpstr>
      <vt:lpstr>Выдающиеся селекционеры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Использование новейших методов биологии в селекции.</dc:title>
  <dc:creator>User</dc:creator>
  <cp:lastModifiedBy>Фролова</cp:lastModifiedBy>
  <cp:revision>42</cp:revision>
  <dcterms:created xsi:type="dcterms:W3CDTF">2008-04-19T04:57:09Z</dcterms:created>
  <dcterms:modified xsi:type="dcterms:W3CDTF">2009-11-03T07:33:42Z</dcterms:modified>
</cp:coreProperties>
</file>