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82" r:id="rId3"/>
    <p:sldId id="283" r:id="rId4"/>
    <p:sldId id="284" r:id="rId5"/>
    <p:sldId id="285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7" r:id="rId16"/>
    <p:sldId id="266" r:id="rId17"/>
    <p:sldId id="270" r:id="rId18"/>
    <p:sldId id="268" r:id="rId19"/>
    <p:sldId id="272" r:id="rId20"/>
    <p:sldId id="271" r:id="rId21"/>
    <p:sldId id="274" r:id="rId22"/>
    <p:sldId id="276" r:id="rId23"/>
    <p:sldId id="273" r:id="rId24"/>
    <p:sldId id="275" r:id="rId25"/>
    <p:sldId id="280" r:id="rId26"/>
    <p:sldId id="277" r:id="rId27"/>
    <p:sldId id="279" r:id="rId28"/>
    <p:sldId id="278" r:id="rId29"/>
    <p:sldId id="281" r:id="rId30"/>
    <p:sldId id="286" r:id="rId3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45" d="100"/>
          <a:sy n="45" d="100"/>
        </p:scale>
        <p:origin x="-672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657B2-AE2E-4424-8620-15A15B029363}" type="datetimeFigureOut">
              <a:rPr lang="ru-RU" smtClean="0"/>
              <a:pPr/>
              <a:t>23.11.2009</a:t>
            </a:fld>
            <a:endParaRPr lang="ru-RU" dirty="0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27A11-EA3A-4EE3-8EAF-BD11BBF4FE3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657B2-AE2E-4424-8620-15A15B029363}" type="datetimeFigureOut">
              <a:rPr lang="ru-RU" smtClean="0"/>
              <a:pPr/>
              <a:t>23.11.2009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27A11-EA3A-4EE3-8EAF-BD11BBF4FE3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657B2-AE2E-4424-8620-15A15B029363}" type="datetimeFigureOut">
              <a:rPr lang="ru-RU" smtClean="0"/>
              <a:pPr/>
              <a:t>23.11.2009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27A11-EA3A-4EE3-8EAF-BD11BBF4FE3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657B2-AE2E-4424-8620-15A15B029363}" type="datetimeFigureOut">
              <a:rPr lang="ru-RU" smtClean="0"/>
              <a:pPr/>
              <a:t>23.11.2009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27A11-EA3A-4EE3-8EAF-BD11BBF4FE3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657B2-AE2E-4424-8620-15A15B029363}" type="datetimeFigureOut">
              <a:rPr lang="ru-RU" smtClean="0"/>
              <a:pPr/>
              <a:t>23.11.2009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27A11-EA3A-4EE3-8EAF-BD11BBF4FE3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657B2-AE2E-4424-8620-15A15B029363}" type="datetimeFigureOut">
              <a:rPr lang="ru-RU" smtClean="0"/>
              <a:pPr/>
              <a:t>23.11.2009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27A11-EA3A-4EE3-8EAF-BD11BBF4FE3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657B2-AE2E-4424-8620-15A15B029363}" type="datetimeFigureOut">
              <a:rPr lang="ru-RU" smtClean="0"/>
              <a:pPr/>
              <a:t>23.11.2009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27A11-EA3A-4EE3-8EAF-BD11BBF4FE3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657B2-AE2E-4424-8620-15A15B029363}" type="datetimeFigureOut">
              <a:rPr lang="ru-RU" smtClean="0"/>
              <a:pPr/>
              <a:t>23.11.2009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27A11-EA3A-4EE3-8EAF-BD11BBF4FE3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657B2-AE2E-4424-8620-15A15B029363}" type="datetimeFigureOut">
              <a:rPr lang="ru-RU" smtClean="0"/>
              <a:pPr/>
              <a:t>23.11.2009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27A11-EA3A-4EE3-8EAF-BD11BBF4FE3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657B2-AE2E-4424-8620-15A15B029363}" type="datetimeFigureOut">
              <a:rPr lang="ru-RU" smtClean="0"/>
              <a:pPr/>
              <a:t>23.11.2009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27A11-EA3A-4EE3-8EAF-BD11BBF4FE3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657B2-AE2E-4424-8620-15A15B029363}" type="datetimeFigureOut">
              <a:rPr lang="ru-RU" smtClean="0"/>
              <a:pPr/>
              <a:t>23.11.2009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89927A11-EA3A-4EE3-8EAF-BD11BBF4FE3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85657B2-AE2E-4424-8620-15A15B029363}" type="datetimeFigureOut">
              <a:rPr lang="ru-RU" smtClean="0"/>
              <a:pPr/>
              <a:t>23.11.2009</a:t>
            </a:fld>
            <a:endParaRPr lang="ru-RU" dirty="0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9927A11-EA3A-4EE3-8EAF-BD11BBF4FE38}" type="slidenum">
              <a:rPr lang="ru-RU" smtClean="0"/>
              <a:pPr/>
              <a:t>‹#›</a:t>
            </a:fld>
            <a:endParaRPr lang="ru-RU" dirty="0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Гидролиз-урок практикум.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Руководитель: Нафигуллина Мадиня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инвалеевна.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11288"/>
          </a:xfrm>
        </p:spPr>
        <p:txBody>
          <a:bodyPr>
            <a:norm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Если реакции протекают в растворе, то уравнения следует записывать в ионном виде, даже если в них участвуют </a:t>
            </a:r>
            <a:r>
              <a:rPr lang="ru-RU" sz="2800" u="sng" dirty="0" smtClean="0">
                <a:latin typeface="Times New Roman" pitchFamily="18" charset="0"/>
                <a:cs typeface="Times New Roman" pitchFamily="18" charset="0"/>
              </a:rPr>
              <a:t>неэлектролиты.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28802"/>
            <a:ext cx="8686800" cy="4125923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1.Оксиды с кислотами: СаО+2НС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→СаС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₂+Н₂О</a:t>
            </a:r>
          </a:p>
          <a:p>
            <a:pPr marL="514350" indent="-51435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                           СаО+2Н⁺→Са²⁺+Н₂О</a:t>
            </a:r>
          </a:p>
          <a:p>
            <a:pPr marL="514350" indent="-51435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tt-RU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Оксиды с щелочами: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SO₃+2NaOH→Na₂SO₄+H₂O</a:t>
            </a:r>
            <a:endParaRPr lang="tt-RU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r>
              <a:rPr lang="tt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t-RU" dirty="0" smtClean="0">
                <a:latin typeface="Times New Roman" pitchFamily="18" charset="0"/>
                <a:cs typeface="Times New Roman" pitchFamily="18" charset="0"/>
              </a:rPr>
              <a:t>                                         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SO₃+2OH⁻→SO₄²⁻+H₂O</a:t>
            </a:r>
          </a:p>
          <a:p>
            <a:pPr marL="514350" indent="-51435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.Металлы с кислотами: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Zn⁰+2HI→Zn²⁺CI₂+H₂⁰↑</a:t>
            </a:r>
          </a:p>
          <a:p>
            <a:pPr marL="514350" indent="-514350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                                    Zn⁰+2H⁺→Zn²⁺+H₂⁰↑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endParaRPr lang="ru-RU" dirty="0" smtClean="0"/>
          </a:p>
          <a:p>
            <a:pPr marL="514350" indent="-514350">
              <a:buAutoNum type="arabicPeriod"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071602" y="285728"/>
            <a:ext cx="185710" cy="868346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357166"/>
            <a:ext cx="9144000" cy="650083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Гидролиз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 катиону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Среда кислая Н⁺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РН&lt;7                                                        По аниону</a:t>
            </a:r>
          </a:p>
          <a:p>
            <a:pPr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Zn²⁺+HOH↔ZnOH⁺+H⁺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             Ср. щелочная ОН⁻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РН&gt;7            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Zn</a:t>
            </a:r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Ι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CI₂</a:t>
            </a: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Zn(OH)₂</a:t>
            </a:r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Ι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HCI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                              СО₃²⁻+НОН↔НСО₃⁻+ОН⁻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Сл.осн</a:t>
            </a:r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силь.кис                      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Na₂</a:t>
            </a:r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Ι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CO₃         H₂CO₃↔H⁺+HCO⁻₃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ОН⁻&lt;</a:t>
            </a:r>
            <a:r>
              <a:rPr lang="ru-RU" sz="2400" u="sng" dirty="0" smtClean="0">
                <a:latin typeface="Times New Roman" pitchFamily="18" charset="0"/>
                <a:cs typeface="Times New Roman" pitchFamily="18" charset="0"/>
              </a:rPr>
              <a:t>Н⁺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       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NaOH</a:t>
            </a:r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Ι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H₂CO₃     HCO⁻₃↔H⁺+CO₃²⁻</a:t>
            </a:r>
            <a:endParaRPr lang="ru-RU" sz="2400" u="sng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РН&lt;7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                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            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OH⁻&gt;H⁺</a:t>
            </a:r>
          </a:p>
          <a:p>
            <a:pPr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                               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              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PH&gt;7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" name="Прямая со стрелкой 4"/>
          <p:cNvCxnSpPr/>
          <p:nvPr/>
        </p:nvCxnSpPr>
        <p:spPr>
          <a:xfrm rot="10800000" flipV="1">
            <a:off x="1500166" y="571480"/>
            <a:ext cx="2357454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4714876" y="857232"/>
            <a:ext cx="1214446" cy="10001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rot="5400000">
            <a:off x="965175" y="1320785"/>
            <a:ext cx="21431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rot="5400000">
            <a:off x="679423" y="2320917"/>
            <a:ext cx="50006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 rot="5400000">
            <a:off x="6037273" y="2249479"/>
            <a:ext cx="50006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 rot="5400000">
            <a:off x="5787240" y="3642520"/>
            <a:ext cx="71438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Стрелка вправо 23"/>
          <p:cNvSpPr/>
          <p:nvPr/>
        </p:nvSpPr>
        <p:spPr>
          <a:xfrm>
            <a:off x="7286644" y="6286520"/>
            <a:ext cx="1143008" cy="2857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143040" y="285728"/>
            <a:ext cx="257148" cy="868346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 катиону, по аниону                    Не подвергается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Ср.нейтр.       Ср.слабощел.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NaCI+H₂O↔NaOH+HCI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СН₃СОО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NH₄+H₂O↔          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                         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(NH₄)₂CO₃+H₂O↔          </a:t>
            </a:r>
          </a:p>
          <a:p>
            <a:pPr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CH₃COOH+NH₄OH               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NH₄OH+NH₄HCO₃                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Ср. 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нейтраль.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CH₃COO⁻+NH₄⁺+HOH↔    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NH₄⁺+CO₃²⁻+HOH↔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              Н⁺=ОН⁻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CH₃COOH+NH₄OH             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NH₄⁺+OH⁻+NH₄⁺+HCO₃⁻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         РН=7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H⁺=OH⁻                        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тепень дисс.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NH₄OH&gt;</a:t>
            </a:r>
          </a:p>
          <a:p>
            <a:pPr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PH=7 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             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степени дисс. иона НСО₃⁻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800" dirty="0"/>
          </a:p>
        </p:txBody>
      </p:sp>
      <p:sp>
        <p:nvSpPr>
          <p:cNvPr id="4" name="Стрелка вправо 3"/>
          <p:cNvSpPr/>
          <p:nvPr/>
        </p:nvSpPr>
        <p:spPr>
          <a:xfrm>
            <a:off x="500034" y="428604"/>
            <a:ext cx="857256" cy="3571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6" name="Прямая со стрелкой 5"/>
          <p:cNvCxnSpPr/>
          <p:nvPr/>
        </p:nvCxnSpPr>
        <p:spPr>
          <a:xfrm rot="10800000" flipV="1">
            <a:off x="2285984" y="214290"/>
            <a:ext cx="1643074" cy="78584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>
            <a:off x="5000628" y="214290"/>
            <a:ext cx="1643074" cy="8572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 rot="10800000" flipV="1">
            <a:off x="928662" y="1357298"/>
            <a:ext cx="357190" cy="2143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2571736" y="1357298"/>
            <a:ext cx="357190" cy="2143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rot="5400000">
            <a:off x="643704" y="2142322"/>
            <a:ext cx="57150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rot="5400000">
            <a:off x="6465901" y="2249479"/>
            <a:ext cx="21431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 rot="5400000">
            <a:off x="6287306" y="1713694"/>
            <a:ext cx="57150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 rot="5400000">
            <a:off x="4715670" y="3142454"/>
            <a:ext cx="28575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43889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ЕГЭ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071546"/>
            <a:ext cx="8229600" cy="5786454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Задачи по катиону:</a:t>
            </a:r>
          </a:p>
          <a:p>
            <a:pPr>
              <a:buNone/>
            </a:pPr>
            <a:r>
              <a:rPr lang="ru-RU" sz="2200" u="sng" dirty="0" smtClean="0">
                <a:latin typeface="Times New Roman" pitchFamily="18" charset="0"/>
                <a:cs typeface="Times New Roman" pitchFamily="18" charset="0"/>
              </a:rPr>
              <a:t>232.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Укажите вещество, которое гидролизуется </a:t>
            </a:r>
            <a:r>
              <a:rPr lang="ru-RU" sz="2200" u="sng" dirty="0" smtClean="0">
                <a:latin typeface="Times New Roman" pitchFamily="18" charset="0"/>
                <a:cs typeface="Times New Roman" pitchFamily="18" charset="0"/>
              </a:rPr>
              <a:t> по катиону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514350" indent="-514350">
              <a:buNone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1.Ва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(NO₃)₂     2.KCI     3.Na₂S       4.FeCI₃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marL="514350" indent="-514350">
              <a:buNone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FeCI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₃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+H₂O↔Fe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OHCI₂+HCI</a:t>
            </a:r>
          </a:p>
          <a:p>
            <a:pPr marL="514350" indent="-514350">
              <a:buNone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Fe³⁺+3CI⁻+HOH↔FeOH²⁺+2CI⁻+H⁺+CI⁻</a:t>
            </a:r>
          </a:p>
          <a:p>
            <a:pPr marL="514350" indent="-514350">
              <a:buNone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Fe³⁺+HOH↔FeOH²⁺+H⁺                                        (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Ответ:4)                     </a:t>
            </a:r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r>
              <a:rPr lang="en-US" sz="2200" u="sng" dirty="0" smtClean="0">
                <a:latin typeface="Times New Roman" pitchFamily="18" charset="0"/>
                <a:cs typeface="Times New Roman" pitchFamily="18" charset="0"/>
              </a:rPr>
              <a:t>242.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Укажите, в водном растворе какой соли концентрация ионов водорода больше концентрации гидроксид-ионов:</a:t>
            </a:r>
            <a:endParaRPr lang="en-US" sz="2200" u="sng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1.К₂СО₃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2.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Na₂SO₄     3.NH₄CI     4.NaCI</a:t>
            </a:r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Концентрация Н⁺ больше концентрации ионов ОН⁻ в кислой среде. Кислую среду в результате гидролиза имеют соли, образованные слабым основанием и сильной кислотой. В задании это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NH₄CI,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потому что–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NH₄CI=NH₄⁺+CI</a:t>
            </a:r>
          </a:p>
          <a:p>
            <a:pPr marL="514350" indent="-514350">
              <a:buNone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NH₄⁺+HOH=NH₄OH+H⁺</a:t>
            </a:r>
          </a:p>
          <a:p>
            <a:pPr marL="514350" indent="-514350">
              <a:buNone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NH₄CI+H₂O=NH₄OH+HCI</a:t>
            </a:r>
          </a:p>
          <a:p>
            <a:pPr marL="514350" indent="-514350">
              <a:buNone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(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Ответ:3)</a:t>
            </a:r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</a:t>
            </a:r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6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7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Синквейн №2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Гидролиз.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Кислый, положительный.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Образует, гидролизует, протекает.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Между слабым основанием и сильной кислотой.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 катиону.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ЕГЭ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928802"/>
            <a:ext cx="8229600" cy="4389120"/>
          </a:xfrm>
        </p:spPr>
        <p:txBody>
          <a:bodyPr anchor="ctr">
            <a:normAutofit lnSpcReduction="10000"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       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Задачи по аниону:</a:t>
            </a:r>
          </a:p>
          <a:p>
            <a:pPr marL="457200" indent="-457200">
              <a:buNone/>
            </a:pPr>
            <a:r>
              <a:rPr lang="ru-RU" sz="2400" u="sng" dirty="0" smtClean="0">
                <a:latin typeface="Times New Roman" pitchFamily="18" charset="0"/>
                <a:cs typeface="Times New Roman" pitchFamily="18" charset="0"/>
              </a:rPr>
              <a:t>233.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Укажите вещество, которое гидролизует </a:t>
            </a:r>
            <a:r>
              <a:rPr lang="ru-RU" sz="2400" u="sng" dirty="0" smtClean="0">
                <a:latin typeface="Times New Roman" pitchFamily="18" charset="0"/>
                <a:cs typeface="Times New Roman" pitchFamily="18" charset="0"/>
              </a:rPr>
              <a:t>по аниону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KCN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NaN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₃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Cr₂(SO₄)₃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CaCI₂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N+H₂O↔KOH+HCN</a:t>
            </a:r>
          </a:p>
          <a:p>
            <a:pPr marL="457200" indent="-457200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CN⁻+HOH↔OH⁻+HCN</a:t>
            </a:r>
          </a:p>
          <a:p>
            <a:pPr marL="457200" indent="-457200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CN⁻+HOH↔OH⁻+HCN</a:t>
            </a:r>
          </a:p>
          <a:p>
            <a:pPr marL="457200" indent="-457200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(Ответ:1)</a:t>
            </a:r>
          </a:p>
          <a:p>
            <a:pPr marL="457200" indent="-457200">
              <a:buNone/>
            </a:pPr>
            <a:endParaRPr lang="ru-RU" sz="2400" u="sng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6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7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0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3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5" dur="1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6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8" dur="1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9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1" dur="1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Синквейн №3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1.Гидролиз.</a:t>
            </a:r>
          </a:p>
          <a:p>
            <a:pPr marL="514350" indent="-51435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2.Щелочной, отрицательный.</a:t>
            </a:r>
          </a:p>
          <a:p>
            <a:pPr marL="514350" indent="-51435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3.Образует, гидролизует, протекает.</a:t>
            </a:r>
          </a:p>
          <a:p>
            <a:pPr marL="514350" indent="-51435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4.Между сильным основанием и слабой кислотой.</a:t>
            </a:r>
          </a:p>
          <a:p>
            <a:pPr marL="514350" indent="-51435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5.По аниону.</a:t>
            </a:r>
          </a:p>
          <a:p>
            <a:pPr marL="514350" indent="-514350">
              <a:buFont typeface="+mj-lt"/>
              <a:buAutoNum type="arabicPeriod"/>
            </a:pP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1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4291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ЕГЭ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628652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Не подвергается:</a:t>
            </a:r>
          </a:p>
          <a:p>
            <a:pPr marL="457200" indent="-457200">
              <a:buNone/>
            </a:pPr>
            <a:r>
              <a:rPr lang="ru-RU" sz="2400" u="sng" dirty="0" smtClean="0">
                <a:latin typeface="Times New Roman" pitchFamily="18" charset="0"/>
                <a:cs typeface="Times New Roman" pitchFamily="18" charset="0"/>
              </a:rPr>
              <a:t>234.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Укажите, какая соль </a:t>
            </a:r>
            <a:r>
              <a:rPr lang="ru-RU" sz="2400" u="sng" dirty="0" smtClean="0">
                <a:latin typeface="Times New Roman" pitchFamily="18" charset="0"/>
                <a:cs typeface="Times New Roman" pitchFamily="18" charset="0"/>
              </a:rPr>
              <a:t>не подвергается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гидролизу в водных растворах: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FeCI₃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2.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KCIO₄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3.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K₂CO₃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4.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Ca(NO₂)₂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KCIO₄+H₂O↔KOH+HCIO₄</a:t>
            </a:r>
          </a:p>
          <a:p>
            <a:pPr marL="457200" indent="-457200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K⁺+CIO₄⁻+HOH↔KOH+HCIO₄</a:t>
            </a:r>
          </a:p>
          <a:p>
            <a:pPr marL="457200" indent="-457200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(Ответ:2)</a:t>
            </a:r>
          </a:p>
          <a:p>
            <a:pPr marL="457200" indent="-457200">
              <a:buNone/>
            </a:pPr>
            <a:r>
              <a:rPr lang="ru-RU" sz="2400" u="sng" dirty="0" smtClean="0">
                <a:latin typeface="Times New Roman" pitchFamily="18" charset="0"/>
                <a:cs typeface="Times New Roman" pitchFamily="18" charset="0"/>
              </a:rPr>
              <a:t>*А25(8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)Укажите, какая соль </a:t>
            </a:r>
            <a:r>
              <a:rPr lang="ru-RU" sz="2400" u="sng" dirty="0" smtClean="0">
                <a:latin typeface="Times New Roman" pitchFamily="18" charset="0"/>
                <a:cs typeface="Times New Roman" pitchFamily="18" charset="0"/>
              </a:rPr>
              <a:t>не подвергается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гидролизу: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I₂S₃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2.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Na₃PO₄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3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FeCI₃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4.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KJ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None/>
            </a:pPr>
            <a:endParaRPr lang="ru-RU" sz="2400" dirty="0" smtClean="0"/>
          </a:p>
          <a:p>
            <a:pPr marL="457200" indent="-457200">
              <a:buFont typeface="+mj-lt"/>
              <a:buAutoNum type="arabicPeriod"/>
            </a:pPr>
            <a:endParaRPr lang="ru-RU" sz="2400" u="sng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6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7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4" dur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5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Синквейн №4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Гидролиз.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Нейтральный, также(как у воды).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Не образует, не участвует, не нарушается.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Между сильным основанием и сильной кислотой.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Не подвергается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8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ЕГЭ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Задачи по катиону и по аниону:</a:t>
            </a:r>
          </a:p>
          <a:p>
            <a:pPr>
              <a:buNone/>
            </a:pPr>
            <a:r>
              <a:rPr lang="ru-RU" sz="2400" u="sng" dirty="0" smtClean="0">
                <a:latin typeface="Times New Roman" pitchFamily="18" charset="0"/>
                <a:cs typeface="Times New Roman" pitchFamily="18" charset="0"/>
              </a:rPr>
              <a:t>7-Г. И по катиону и по аниону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гидролизуется: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Бромид калия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Ацетат натрия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Хлорид аммония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Сульфид аммония</a:t>
            </a:r>
          </a:p>
          <a:p>
            <a:pPr marL="457200" indent="-457200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1.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KBr –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не подвергается         2.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CH₃COONa </a:t>
            </a:r>
            <a:r>
              <a:rPr lang="tt-RU" sz="2400" dirty="0" smtClean="0">
                <a:latin typeface="Times New Roman" pitchFamily="18" charset="0"/>
                <a:cs typeface="Times New Roman" pitchFamily="18" charset="0"/>
              </a:rPr>
              <a:t>–по аниону </a:t>
            </a:r>
          </a:p>
          <a:p>
            <a:pPr marL="457200" indent="-457200">
              <a:buNone/>
            </a:pPr>
            <a:r>
              <a:rPr lang="tt-RU" sz="2400" dirty="0" smtClean="0">
                <a:latin typeface="Times New Roman" pitchFamily="18" charset="0"/>
                <a:cs typeface="Times New Roman" pitchFamily="18" charset="0"/>
              </a:rPr>
              <a:t>3.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NH₄CI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–по катиону            4.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(NH₄)₂S–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 катиону</a:t>
            </a:r>
          </a:p>
          <a:p>
            <a:pPr marL="457200" indent="-457200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по аниону(Ответ:4)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6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7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0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3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5" dur="1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6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8" dur="1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857288" y="1285860"/>
            <a:ext cx="185710" cy="51033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895996"/>
          </a:xfrm>
        </p:spPr>
        <p:txBody>
          <a:bodyPr anchor="t"/>
          <a:lstStyle/>
          <a:p>
            <a:pPr>
              <a:buNone/>
            </a:pPr>
            <a:r>
              <a:rPr lang="ru-RU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40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Химия.                               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Урок разработан ведущим учителем химии и биологии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МОУ «Староибрайкинской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средней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школы»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Аксубаевского района РТ Нафигуллиной М.М.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2800" u="sng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Тема: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Методика изучения трудноусваимовых учащимся тем из курса химии.»Гидролиз»</a:t>
            </a:r>
          </a:p>
          <a:p>
            <a:pPr>
              <a:buNone/>
            </a:pPr>
            <a:r>
              <a:rPr lang="ru-RU" sz="28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2800" u="sng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Тип </a:t>
            </a:r>
            <a:r>
              <a:rPr lang="ru-RU" sz="2800" u="sng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урока:</a:t>
            </a:r>
            <a:r>
              <a:rPr lang="ru-RU" sz="28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Урок совершенствование знаний, умений и навыков.</a:t>
            </a:r>
            <a:endParaRPr lang="ru-RU" sz="2800" u="sng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5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Синквейн №5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Гидролиз.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Нейтральная, слабощелочная.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Связывают, смешивают, образуют(слабощелочную).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Между слабым основанием и слабой кислотой.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 катиону и по аниону.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1435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ЕГЭ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571480"/>
            <a:ext cx="9144000" cy="628652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 среде:</a:t>
            </a:r>
          </a:p>
          <a:p>
            <a:pPr>
              <a:buNone/>
            </a:pPr>
            <a:r>
              <a:rPr lang="ru-RU" sz="2400" u="sng" dirty="0" smtClean="0">
                <a:latin typeface="Times New Roman" pitchFamily="18" charset="0"/>
                <a:cs typeface="Times New Roman" pitchFamily="18" charset="0"/>
              </a:rPr>
              <a:t>235.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Укажите раствор, который имеет </a:t>
            </a:r>
            <a:r>
              <a:rPr lang="ru-RU" sz="2400" u="sng" dirty="0" smtClean="0">
                <a:latin typeface="Times New Roman" pitchFamily="18" charset="0"/>
                <a:cs typeface="Times New Roman" pitchFamily="18" charset="0"/>
              </a:rPr>
              <a:t>кислую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среду: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Нитрата бария           3.карбоната натрия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Сульфата калия          4.хлорида аммония</a:t>
            </a:r>
          </a:p>
          <a:p>
            <a:pPr marL="457200" indent="-457200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1.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Ba(NO₃)₂-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нейтр.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2.K₂SO₄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-нейтр.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3.Na₂CO₃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-щел.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     4.AICI₃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-кислая                               (Ответ:4)</a:t>
            </a:r>
          </a:p>
          <a:p>
            <a:pPr marL="457200" indent="-457200">
              <a:buNone/>
            </a:pPr>
            <a:r>
              <a:rPr lang="ru-RU" sz="2400" u="sng" dirty="0" smtClean="0">
                <a:latin typeface="Times New Roman" pitchFamily="18" charset="0"/>
                <a:cs typeface="Times New Roman" pitchFamily="18" charset="0"/>
              </a:rPr>
              <a:t>236.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Укажите раствор, который имеет </a:t>
            </a:r>
            <a:r>
              <a:rPr lang="ru-RU" sz="2400" u="sng" dirty="0" smtClean="0">
                <a:latin typeface="Times New Roman" pitchFamily="18" charset="0"/>
                <a:cs typeface="Times New Roman" pitchFamily="18" charset="0"/>
              </a:rPr>
              <a:t>щелочную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среду: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Хлорида калия          3.сульфида натрия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Сульфата цинка         4.сульфата меди(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II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457200" indent="-457200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1.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KCI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-нейтр.     2.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ZnSO₄-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кисл.        3.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Na₂S-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щел.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4.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CuSO₄-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кисл.  </a:t>
            </a:r>
          </a:p>
          <a:p>
            <a:pPr marL="457200" indent="-457200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Na₂S+H₂O↔NaOH+NaHS</a:t>
            </a:r>
          </a:p>
          <a:p>
            <a:pPr marL="457200" indent="-457200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S²⁻+HOH↔OH⁻+HS⁻</a:t>
            </a:r>
          </a:p>
          <a:p>
            <a:pPr marL="457200" indent="-457200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S²⁻+HOH↔OH⁻+HS⁻                    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(Ответ:3)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</a:t>
            </a:r>
          </a:p>
          <a:p>
            <a:pPr marL="457200" indent="-457200">
              <a:buNone/>
            </a:pPr>
            <a:endParaRPr lang="ru-RU" sz="2400" dirty="0" smtClean="0"/>
          </a:p>
          <a:p>
            <a:pPr marL="457200" indent="-457200">
              <a:buNone/>
            </a:pPr>
            <a:endParaRPr lang="ru-RU" sz="2400" dirty="0"/>
          </a:p>
        </p:txBody>
      </p:sp>
      <p:sp>
        <p:nvSpPr>
          <p:cNvPr id="4" name="Стрелка вправо 3"/>
          <p:cNvSpPr/>
          <p:nvPr/>
        </p:nvSpPr>
        <p:spPr>
          <a:xfrm>
            <a:off x="7072330" y="6143644"/>
            <a:ext cx="1000132" cy="285752"/>
          </a:xfrm>
          <a:prstGeom prst="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500098" y="357166"/>
            <a:ext cx="114272" cy="43971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5911873"/>
          </a:xfrm>
        </p:spPr>
        <p:txBody>
          <a:bodyPr anchor="ctr">
            <a:normAutofit/>
          </a:bodyPr>
          <a:lstStyle/>
          <a:p>
            <a:pPr marL="457200" indent="-457200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ru-RU" sz="2400" u="sng" dirty="0" smtClean="0">
                <a:latin typeface="Times New Roman" pitchFamily="18" charset="0"/>
                <a:cs typeface="Times New Roman" pitchFamily="18" charset="0"/>
              </a:rPr>
              <a:t>В3(4)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Название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соли                             Среда раствора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Метилат натрия                              А)Кислая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Хлорид бария                                  Б)Нейтральная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Нитрит калия                                  В)Щелочная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Нитрат ртути(</a:t>
            </a:r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ΙΙ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457200" indent="-457200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1.HCOONa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-щел.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2.BaCI₂-</a:t>
            </a:r>
            <a:r>
              <a:rPr lang="tt-RU" sz="2400" dirty="0" smtClean="0">
                <a:latin typeface="Times New Roman" pitchFamily="18" charset="0"/>
                <a:cs typeface="Times New Roman" pitchFamily="18" charset="0"/>
              </a:rPr>
              <a:t>нейтр.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3.KNO₂-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щел.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4.Hg(NO₃)₂-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кисл</a:t>
            </a:r>
            <a:r>
              <a:rPr lang="ru-RU" sz="24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            1    2    3   4</a:t>
            </a:r>
          </a:p>
          <a:p>
            <a:pPr>
              <a:buNone/>
            </a:pPr>
            <a:r>
              <a:rPr lang="ru-RU" sz="24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В    Б   В  А</a:t>
            </a:r>
            <a:endParaRPr lang="en-US" sz="2400" dirty="0" smtClean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u="sng" dirty="0" smtClean="0">
                <a:latin typeface="Times New Roman" pitchFamily="18" charset="0"/>
                <a:cs typeface="Times New Roman" pitchFamily="18" charset="0"/>
              </a:rPr>
              <a:t>*В</a:t>
            </a:r>
            <a:r>
              <a:rPr lang="en-US" sz="2400" u="sng" dirty="0" smtClean="0">
                <a:latin typeface="Times New Roman" pitchFamily="18" charset="0"/>
                <a:cs typeface="Times New Roman" pitchFamily="18" charset="0"/>
              </a:rPr>
              <a:t>3(1)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Название соли                 Среда раствора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Ацетат калия                        А)Кислая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Сульфит натрия                   Б)Нейтральная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Нитрат лития                       В)Щелочная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Хлорид цинка</a:t>
            </a:r>
          </a:p>
          <a:p>
            <a:pPr marL="457200" indent="-457200">
              <a:buFont typeface="+mj-lt"/>
              <a:buAutoNum type="arabicPeriod"/>
            </a:pPr>
            <a:endParaRPr lang="en-US" sz="2400" u="sng" dirty="0"/>
          </a:p>
        </p:txBody>
      </p:sp>
      <p:sp>
        <p:nvSpPr>
          <p:cNvPr id="4" name="Стрелка вправо 3"/>
          <p:cNvSpPr/>
          <p:nvPr/>
        </p:nvSpPr>
        <p:spPr>
          <a:xfrm>
            <a:off x="285720" y="0"/>
            <a:ext cx="1071570" cy="642918"/>
          </a:xfrm>
          <a:prstGeom prst="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3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6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8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9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1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2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4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5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8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0" dur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1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3" dur="1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8" dur="1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9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1" dur="1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2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4" dur="1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5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7" dur="1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8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0" dur="1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928670"/>
            <a:ext cx="8229600" cy="1143000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Синквейн №6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Гидролиз.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Кислая, щелочная.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Сообщает, распределяет, приобретает.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Между основанием и кислотой.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Среда.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0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4291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ЕГЭ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500042"/>
            <a:ext cx="9144000" cy="635795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Индикатор:</a:t>
            </a:r>
          </a:p>
          <a:p>
            <a:pPr>
              <a:buNone/>
            </a:pPr>
            <a:r>
              <a:rPr lang="ru-RU" sz="2400" u="sng" dirty="0" smtClean="0">
                <a:latin typeface="Times New Roman" pitchFamily="18" charset="0"/>
                <a:cs typeface="Times New Roman" pitchFamily="18" charset="0"/>
              </a:rPr>
              <a:t>А25(3)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Лакмус окрасится в синий цвет в растворе: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С₂Н₅ОН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-неэлектролит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3.Na₃PO₄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-кислая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ZnCI₂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-щелочная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       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4.Na₂SO₄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-нейтральная</a:t>
            </a:r>
          </a:p>
          <a:p>
            <a:pPr marL="457200" indent="-457200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(Ответ:3 Так как лакмус окрасится в синий цвет в щелочной среде)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None/>
            </a:pPr>
            <a:r>
              <a:rPr lang="ru-RU" sz="2400" u="sng" dirty="0" smtClean="0">
                <a:latin typeface="Times New Roman" pitchFamily="18" charset="0"/>
                <a:cs typeface="Times New Roman" pitchFamily="18" charset="0"/>
              </a:rPr>
              <a:t>А25(4)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Метилоранж примет красную окраску: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NaOH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-неэл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.Na₂CO₃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-щел</a:t>
            </a:r>
            <a:r>
              <a:rPr lang="tt-RU" sz="2400" dirty="0" smtClean="0">
                <a:latin typeface="Times New Roman" pitchFamily="18" charset="0"/>
                <a:cs typeface="Times New Roman" pitchFamily="18" charset="0"/>
              </a:rPr>
              <a:t>    3.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NaF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-щел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4.AI₂(SO₄)₃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-к</a:t>
            </a:r>
          </a:p>
          <a:p>
            <a:pPr marL="457200" indent="-457200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(Ответ:4 Так как метилоранж примет красную окраску в кислой среде)</a:t>
            </a:r>
          </a:p>
          <a:p>
            <a:pPr marL="457200" indent="-457200">
              <a:buNone/>
            </a:pPr>
            <a:r>
              <a:rPr lang="ru-RU" sz="2400" u="sng" dirty="0" smtClean="0">
                <a:latin typeface="Times New Roman" pitchFamily="18" charset="0"/>
                <a:cs typeface="Times New Roman" pitchFamily="18" charset="0"/>
              </a:rPr>
              <a:t>241.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Укажите, в каком растворе фенофталин приобретает </a:t>
            </a:r>
            <a:r>
              <a:rPr lang="ru-RU" sz="2400" u="sng" dirty="0" smtClean="0">
                <a:latin typeface="Times New Roman" pitchFamily="18" charset="0"/>
                <a:cs typeface="Times New Roman" pitchFamily="18" charset="0"/>
              </a:rPr>
              <a:t>малиновую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окраску: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Zn(NO₃)₂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-к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2.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(NH₄)₂SO₄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3.Na₂CO₃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-щ  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4.BaCI₂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-нейт</a:t>
            </a:r>
          </a:p>
          <a:p>
            <a:pPr marL="457200" indent="-457200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(Ответ:3 так как фенофталин приобретает малиновую окраску в щелочной среде)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None/>
            </a:pPr>
            <a:endParaRPr lang="tt-RU" sz="2400" dirty="0" smtClean="0"/>
          </a:p>
          <a:p>
            <a:pPr marL="457200" indent="-457200">
              <a:buNone/>
            </a:pP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6" dur="1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7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9" dur="1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0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2984"/>
          </a:xfrm>
        </p:spPr>
        <p:txBody>
          <a:bodyPr/>
          <a:lstStyle/>
          <a:p>
            <a:r>
              <a:rPr lang="ru-RU" dirty="0" smtClean="0"/>
              <a:t>  ЕГЭ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253054"/>
          </a:xfrm>
        </p:spPr>
        <p:txBody>
          <a:bodyPr anchor="t"/>
          <a:lstStyle/>
          <a:p>
            <a:pPr marL="457200" indent="-457200">
              <a:buNone/>
            </a:pPr>
            <a:r>
              <a:rPr lang="tt-RU" sz="2400" u="sng" dirty="0" smtClean="0">
                <a:latin typeface="Times New Roman" pitchFamily="18" charset="0"/>
                <a:cs typeface="Times New Roman" pitchFamily="18" charset="0"/>
              </a:rPr>
              <a:t>А(37).</a:t>
            </a:r>
            <a:r>
              <a:rPr lang="tt-RU" sz="2400" dirty="0" smtClean="0">
                <a:latin typeface="Times New Roman" pitchFamily="18" charset="0"/>
                <a:cs typeface="Times New Roman" pitchFamily="18" charset="0"/>
              </a:rPr>
              <a:t>Лакмус  изменяет окраску на</a:t>
            </a:r>
            <a:r>
              <a:rPr lang="tt-RU" sz="2400" u="sng" dirty="0" smtClean="0">
                <a:latin typeface="Times New Roman" pitchFamily="18" charset="0"/>
                <a:cs typeface="Times New Roman" pitchFamily="18" charset="0"/>
              </a:rPr>
              <a:t> красную </a:t>
            </a:r>
            <a:r>
              <a:rPr lang="tt-RU" sz="2400" dirty="0" smtClean="0">
                <a:latin typeface="Times New Roman" pitchFamily="18" charset="0"/>
                <a:cs typeface="Times New Roman" pitchFamily="18" charset="0"/>
              </a:rPr>
              <a:t>в растворах:</a:t>
            </a:r>
          </a:p>
          <a:p>
            <a:pPr marL="457200" indent="-457200">
              <a:buNone/>
            </a:pPr>
            <a:r>
              <a:rPr lang="tt-RU" sz="2400" dirty="0" smtClean="0">
                <a:latin typeface="Times New Roman" pitchFamily="18" charset="0"/>
                <a:cs typeface="Times New Roman" pitchFamily="18" charset="0"/>
              </a:rPr>
              <a:t>А)Хлорида натрия                        Г)Сул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ь</a:t>
            </a:r>
            <a:r>
              <a:rPr lang="tt-RU" sz="2400" dirty="0" smtClean="0">
                <a:latin typeface="Times New Roman" pitchFamily="18" charset="0"/>
                <a:cs typeface="Times New Roman" pitchFamily="18" charset="0"/>
              </a:rPr>
              <a:t>фата аммония</a:t>
            </a:r>
          </a:p>
          <a:p>
            <a:pPr marL="457200" indent="-457200">
              <a:buNone/>
            </a:pPr>
            <a:r>
              <a:rPr lang="tt-RU" sz="2400" dirty="0" smtClean="0">
                <a:latin typeface="Times New Roman" pitchFamily="18" charset="0"/>
                <a:cs typeface="Times New Roman" pitchFamily="18" charset="0"/>
              </a:rPr>
              <a:t>Б)Хлороводородная  кислота   Д)Гидроксида натрия   </a:t>
            </a:r>
          </a:p>
          <a:p>
            <a:pPr marL="457200" indent="-457200">
              <a:buNone/>
            </a:pPr>
            <a:r>
              <a:rPr lang="tt-RU" sz="2400" dirty="0" smtClean="0">
                <a:latin typeface="Times New Roman" pitchFamily="18" charset="0"/>
                <a:cs typeface="Times New Roman" pitchFamily="18" charset="0"/>
              </a:rPr>
              <a:t>В)Карбоната натрия                     Е)Хлорида цинка</a:t>
            </a:r>
          </a:p>
          <a:p>
            <a:pPr marL="457200" indent="-457200">
              <a:buNone/>
            </a:pPr>
            <a:r>
              <a:rPr lang="tt-RU" sz="2400" dirty="0" smtClean="0">
                <a:latin typeface="Times New Roman" pitchFamily="18" charset="0"/>
                <a:cs typeface="Times New Roman" pitchFamily="18" charset="0"/>
              </a:rPr>
              <a:t>А.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NaCI-</a:t>
            </a:r>
            <a:r>
              <a:rPr lang="tt-RU" sz="2400" dirty="0" smtClean="0">
                <a:latin typeface="Times New Roman" pitchFamily="18" charset="0"/>
                <a:cs typeface="Times New Roman" pitchFamily="18" charset="0"/>
              </a:rPr>
              <a:t>нейтр.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Б.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HCI-</a:t>
            </a:r>
            <a:r>
              <a:rPr lang="tt-RU" sz="2400" dirty="0" smtClean="0">
                <a:latin typeface="Times New Roman" pitchFamily="18" charset="0"/>
                <a:cs typeface="Times New Roman" pitchFamily="18" charset="0"/>
              </a:rPr>
              <a:t>кис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tt-RU" sz="2400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B.Na₂CO₃</a:t>
            </a:r>
            <a:r>
              <a:rPr lang="tt-RU" sz="24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щел  </a:t>
            </a:r>
          </a:p>
          <a:p>
            <a:pPr marL="457200" indent="-457200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Г.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AI₂(SO₄)₃</a:t>
            </a:r>
            <a:r>
              <a:rPr lang="tt-RU" sz="2400" dirty="0" smtClean="0">
                <a:latin typeface="Times New Roman" pitchFamily="18" charset="0"/>
                <a:cs typeface="Times New Roman" pitchFamily="18" charset="0"/>
              </a:rPr>
              <a:t>-кис   Д.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NaOH-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щел    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E.ZnCI₂-</a:t>
            </a:r>
            <a:r>
              <a:rPr lang="tt-RU" sz="2400" dirty="0" smtClean="0">
                <a:latin typeface="Times New Roman" pitchFamily="18" charset="0"/>
                <a:cs typeface="Times New Roman" pitchFamily="18" charset="0"/>
              </a:rPr>
              <a:t>кис</a:t>
            </a:r>
          </a:p>
          <a:p>
            <a:pPr marL="457200" indent="-457200">
              <a:buNone/>
            </a:pPr>
            <a:r>
              <a:rPr lang="tt-RU" sz="2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Ответ:Б.Г.Е. так как лакмус изменяет окраску на красный в кислой среде)</a:t>
            </a:r>
            <a:endParaRPr lang="tt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u="sng" dirty="0" smtClean="0">
                <a:latin typeface="Times New Roman" pitchFamily="18" charset="0"/>
                <a:cs typeface="Times New Roman" pitchFamily="18" charset="0"/>
              </a:rPr>
              <a:t>*А25( 4)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Метилоранж примет красную окраску в растворе: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1.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NaOH    2.NaF   3.Na₂CO₃     4.AI₂(SO₄)₃   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8579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ЕГЭ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642918"/>
            <a:ext cx="9144000" cy="6215082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Способность к гидролизу:</a:t>
            </a:r>
          </a:p>
          <a:p>
            <a:pPr>
              <a:buNone/>
            </a:pPr>
            <a:r>
              <a:rPr lang="ru-RU" sz="2400" u="sng" dirty="0" smtClean="0">
                <a:latin typeface="Times New Roman" pitchFamily="18" charset="0"/>
                <a:cs typeface="Times New Roman" pitchFamily="18" charset="0"/>
              </a:rPr>
              <a:t>238.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Какой ион способен участвовать в реакции гидролиза солей?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Na⁺    2.SO₄²¯    3.Cu²⁺   4.CI⁻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(Ответ:3 так как здесь только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Cu⁺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является ионом слабого электролита. Он способен образовывать с ионами воды слабые(малодиссоцирированные) электролиты.)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None/>
            </a:pPr>
            <a:r>
              <a:rPr lang="ru-RU" sz="2400" u="sng" dirty="0" smtClean="0">
                <a:latin typeface="Times New Roman" pitchFamily="18" charset="0"/>
                <a:cs typeface="Times New Roman" pitchFamily="18" charset="0"/>
              </a:rPr>
              <a:t>В3(9)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Формула соли                                   Способность к гидролизу</a:t>
            </a:r>
          </a:p>
          <a:p>
            <a:pPr marL="457200" indent="-457200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1.Ва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SO₄                                                                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А)По катиону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2.Na₂CO₃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Б )По аниону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3.CuSO₄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В)По катиону по аниону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4.Cr(NO₃)₃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Г)Не подвергается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5.(NH₄)₂CO₃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30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1-Б. 2- Ж. 3-Е. 4-Г.</a:t>
            </a:r>
            <a:endParaRPr lang="en-US" sz="3000" dirty="0" smtClean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None/>
            </a:pPr>
            <a:r>
              <a:rPr lang="ru-RU" sz="2400" u="sng" dirty="0" smtClean="0">
                <a:latin typeface="Times New Roman" pitchFamily="18" charset="0"/>
                <a:cs typeface="Times New Roman" pitchFamily="18" charset="0"/>
              </a:rPr>
              <a:t>*В3(6)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Формула соли                                     Способность к гидролизу</a:t>
            </a:r>
          </a:p>
          <a:p>
            <a:pPr marL="457200" indent="-457200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1.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NH₄NO₂                                                        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А)По катиону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2.Na₃PO₄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Б)По аниону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3.FeCI₃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В)По катиону по аниону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4.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Ba(NO₃)₂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Г)Гидролизу не</a:t>
            </a:r>
            <a:r>
              <a:rPr lang="tt-RU" sz="2400" dirty="0" smtClean="0">
                <a:latin typeface="Times New Roman" pitchFamily="18" charset="0"/>
                <a:cs typeface="Times New Roman" pitchFamily="18" charset="0"/>
              </a:rPr>
              <a:t>по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двергается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4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6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7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9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0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3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5" dur="1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6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8" dur="1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3" dur="1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4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6" dur="1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7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9" dur="1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0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2" dur="1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3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5" dur="1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143040" y="428604"/>
            <a:ext cx="614338" cy="64291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428604"/>
            <a:ext cx="8229600" cy="5840435"/>
          </a:xfrm>
        </p:spPr>
        <p:txBody>
          <a:bodyPr>
            <a:normAutofit/>
          </a:bodyPr>
          <a:lstStyle/>
          <a:p>
            <a:pPr>
              <a:buNone/>
            </a:pPr>
            <a:endParaRPr lang="tt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tt-RU" sz="2400" u="sng" dirty="0" smtClean="0">
                <a:latin typeface="Times New Roman" pitchFamily="18" charset="0"/>
                <a:cs typeface="Times New Roman" pitchFamily="18" charset="0"/>
              </a:rPr>
              <a:t>*В4(10)</a:t>
            </a:r>
            <a:r>
              <a:rPr lang="tt-RU" sz="2400" dirty="0" smtClean="0">
                <a:latin typeface="Times New Roman" pitchFamily="18" charset="0"/>
                <a:cs typeface="Times New Roman" pitchFamily="18" charset="0"/>
              </a:rPr>
              <a:t>Формула соли:                     Способность к гидролизу:</a:t>
            </a:r>
          </a:p>
          <a:p>
            <a:pPr>
              <a:buNone/>
            </a:pPr>
            <a:r>
              <a:rPr lang="tt-RU" sz="2400" dirty="0" smtClean="0">
                <a:latin typeface="Times New Roman" pitchFamily="18" charset="0"/>
                <a:cs typeface="Times New Roman" pitchFamily="18" charset="0"/>
              </a:rPr>
              <a:t>  А)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FeCI₃                                             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1.По катиону</a:t>
            </a:r>
            <a:endParaRPr lang="tt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Б)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AI₂S₃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2.По аниону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B)(CH₃COO)₂Cu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                       3.По катиону по аниону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Г)(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CH₃COO)₂Ba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                        4.Не подвергается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tt-RU" sz="2400" dirty="0" smtClean="0">
                <a:latin typeface="Times New Roman" pitchFamily="18" charset="0"/>
                <a:cs typeface="Times New Roman" pitchFamily="18" charset="0"/>
              </a:rPr>
              <a:t>Д)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KJ</a:t>
            </a:r>
          </a:p>
          <a:p>
            <a:pPr>
              <a:buNone/>
            </a:pPr>
            <a:r>
              <a:rPr lang="ru-RU" sz="2400" u="sng" dirty="0" smtClean="0">
                <a:latin typeface="Times New Roman" pitchFamily="18" charset="0"/>
                <a:cs typeface="Times New Roman" pitchFamily="18" charset="0"/>
              </a:rPr>
              <a:t>*В3(3)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Формула соли:                       Способность к гидролизу: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1.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Cr₂(SO₄)₃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                        А)По катиону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2.Na₂SO₃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                           Б)По аниону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3.BaCI₂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                              В)По катиону по аниону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4.AI₂S₃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                               Г)Гидролизу неподвергается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трелка вправо 3"/>
          <p:cNvSpPr/>
          <p:nvPr/>
        </p:nvSpPr>
        <p:spPr>
          <a:xfrm>
            <a:off x="571472" y="285728"/>
            <a:ext cx="857256" cy="2857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6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7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0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3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5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6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8" dur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3" dur="1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4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6" dur="1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7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9" dur="1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0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3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5" dur="1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8579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ЕГЭ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714356"/>
            <a:ext cx="9144000" cy="6143644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2400" u="sng" dirty="0" smtClean="0">
                <a:latin typeface="Times New Roman" pitchFamily="18" charset="0"/>
                <a:cs typeface="Times New Roman" pitchFamily="18" charset="0"/>
              </a:rPr>
              <a:t>239.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Укажите формулу </a:t>
            </a:r>
            <a:r>
              <a:rPr lang="ru-RU" sz="2400" u="sng" dirty="0" smtClean="0">
                <a:latin typeface="Times New Roman" pitchFamily="18" charset="0"/>
                <a:cs typeface="Times New Roman" pitchFamily="18" charset="0"/>
              </a:rPr>
              <a:t>пропущенного вещества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уравнениях реакции гидролиза: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Na₂CO₃+H₂O↔… +NaOH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Пропущенным веществом является: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NaHCO₃)</a:t>
            </a:r>
          </a:p>
          <a:p>
            <a:pPr>
              <a:buNone/>
            </a:pPr>
            <a:r>
              <a:rPr lang="en-US" sz="2400" u="sng" dirty="0" smtClean="0">
                <a:latin typeface="Times New Roman" pitchFamily="18" charset="0"/>
                <a:cs typeface="Times New Roman" pitchFamily="18" charset="0"/>
              </a:rPr>
              <a:t>240.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Укажите формулу </a:t>
            </a:r>
            <a:r>
              <a:rPr lang="ru-RU" sz="2400" u="sng" dirty="0" smtClean="0">
                <a:latin typeface="Times New Roman" pitchFamily="18" charset="0"/>
                <a:cs typeface="Times New Roman" pitchFamily="18" charset="0"/>
              </a:rPr>
              <a:t>пропущенного вещества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уравнениях реакции гидролиза: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FeCI₃+H₂O↔…+HCI  (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Пропущенным веществом является: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FeOHCI₂.)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u="sng" dirty="0" smtClean="0">
                <a:latin typeface="Times New Roman" pitchFamily="18" charset="0"/>
                <a:cs typeface="Times New Roman" pitchFamily="18" charset="0"/>
              </a:rPr>
              <a:t>В3(2)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Формула соли:                      Уравнение гидролиза: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1.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Na₂SiO₃                               A)Na⁺+H₂O↔NaOH+H⁺</a:t>
            </a: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2.AI(NO₃)₃                             </a:t>
            </a:r>
            <a:r>
              <a:rPr lang="tt-RU" sz="2400" dirty="0" smtClean="0">
                <a:latin typeface="Times New Roman" pitchFamily="18" charset="0"/>
                <a:cs typeface="Times New Roman" pitchFamily="18" charset="0"/>
              </a:rPr>
              <a:t>Б)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AI³⁺+H₂O↔AIOH²⁺+H⁺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3.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CH₃COONa                        B)NH₄⁺+H₂O↔NH₃+H₃O⁺</a:t>
            </a: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4.NH₄NO₃                             </a:t>
            </a:r>
            <a:r>
              <a:rPr lang="tt-RU" sz="2400" dirty="0" smtClean="0">
                <a:latin typeface="Times New Roman" pitchFamily="18" charset="0"/>
                <a:cs typeface="Times New Roman" pitchFamily="18" charset="0"/>
              </a:rPr>
              <a:t>Г)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CH₃COO⁻+H₂O↔CH₃COOH+H⁺↑</a:t>
            </a: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</a:t>
            </a:r>
            <a:r>
              <a:rPr lang="tt-RU" sz="2400" dirty="0" smtClean="0">
                <a:latin typeface="Times New Roman" pitchFamily="18" charset="0"/>
                <a:cs typeface="Times New Roman" pitchFamily="18" charset="0"/>
              </a:rPr>
              <a:t>Д)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CH₃COO⁻+H₂O↔CH₃COOH+OH⁻</a:t>
            </a: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tt-RU" sz="2400" dirty="0" smtClean="0">
                <a:latin typeface="Times New Roman" pitchFamily="18" charset="0"/>
                <a:cs typeface="Times New Roman" pitchFamily="18" charset="0"/>
              </a:rPr>
              <a:t>1 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t-RU" sz="2400" dirty="0" smtClean="0">
                <a:latin typeface="Times New Roman" pitchFamily="18" charset="0"/>
                <a:cs typeface="Times New Roman" pitchFamily="18" charset="0"/>
              </a:rPr>
              <a:t> 2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tt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t-RU" sz="24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tt-RU" sz="24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               E)CH₃COONa+H₂O↔CH₃COOH+Na⁺+OH⁻</a:t>
            </a: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tt-RU" sz="2400" dirty="0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tt-RU" sz="2400" dirty="0" smtClean="0">
                <a:latin typeface="Times New Roman" pitchFamily="18" charset="0"/>
                <a:cs typeface="Times New Roman" pitchFamily="18" charset="0"/>
              </a:rPr>
              <a:t>Б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tt-RU" sz="2400" dirty="0" smtClean="0"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tt-RU" sz="2400" dirty="0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              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Ж)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NO₃⁻+H₂O↔HNO₃+OH⁻</a:t>
            </a: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</a:t>
            </a:r>
            <a:r>
              <a:rPr lang="tt-RU" sz="2400" dirty="0" smtClean="0">
                <a:latin typeface="Times New Roman" pitchFamily="18" charset="0"/>
                <a:cs typeface="Times New Roman" pitchFamily="18" charset="0"/>
              </a:rPr>
              <a:t>З)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SiO₃²⁻+H₂O↔HSiO₃⁻+OH⁻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8" presetClass="entr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8" presetClass="entr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48" presetClass="entr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48" presetClass="entr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48" presetClass="entr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48" presetClass="entr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48" presetClass="entr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48" presetClass="entr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57232"/>
          </a:xfrm>
        </p:spPr>
        <p:txBody>
          <a:bodyPr/>
          <a:lstStyle/>
          <a:p>
            <a:r>
              <a:rPr lang="tt-RU" dirty="0" smtClean="0"/>
              <a:t>ЕГЭ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785794"/>
            <a:ext cx="9144000" cy="6072206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2400" u="sng" dirty="0" smtClean="0">
                <a:latin typeface="Times New Roman" pitchFamily="18" charset="0"/>
                <a:cs typeface="Times New Roman" pitchFamily="18" charset="0"/>
              </a:rPr>
              <a:t>*В52</a:t>
            </a:r>
            <a:r>
              <a:rPr lang="en-US" sz="2400" u="sng" dirty="0" smtClean="0">
                <a:latin typeface="Times New Roman" pitchFamily="18" charset="0"/>
                <a:cs typeface="Times New Roman" pitchFamily="18" charset="0"/>
              </a:rPr>
              <a:t>           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u="sng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ZnSO₄                           A)CH₃COO⁻+H₂O↔CH₃COOH+OH⁻</a:t>
            </a: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2.K₂SO₃                           </a:t>
            </a:r>
            <a:r>
              <a:rPr lang="tt-RU" sz="2400" dirty="0" smtClean="0">
                <a:latin typeface="Times New Roman" pitchFamily="18" charset="0"/>
                <a:cs typeface="Times New Roman" pitchFamily="18" charset="0"/>
              </a:rPr>
              <a:t>Б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)NH₄⁺+H₂O↔NH₃×H₂O+H⁺</a:t>
            </a: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3.CH₃COOK                   </a:t>
            </a:r>
            <a:r>
              <a:rPr lang="tt-RU" sz="2400" dirty="0" smtClean="0">
                <a:latin typeface="Times New Roman" pitchFamily="18" charset="0"/>
                <a:cs typeface="Times New Roman" pitchFamily="18" charset="0"/>
              </a:rPr>
              <a:t>В)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Zn²⁺+H₂O↔ZnOH⁺+H⁺</a:t>
            </a: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4.NH₄CI                          </a:t>
            </a:r>
            <a:r>
              <a:rPr lang="tt-RU" sz="2400" dirty="0" smtClean="0">
                <a:latin typeface="Times New Roman" pitchFamily="18" charset="0"/>
                <a:cs typeface="Times New Roman" pitchFamily="18" charset="0"/>
              </a:rPr>
              <a:t>Г)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SO₃²⁻+H₂O↔HSO₃⁻+OH⁻</a:t>
            </a: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                                     </a:t>
            </a:r>
            <a:r>
              <a:rPr lang="tt-RU" sz="2400" dirty="0" smtClean="0">
                <a:latin typeface="Times New Roman" pitchFamily="18" charset="0"/>
                <a:cs typeface="Times New Roman" pitchFamily="18" charset="0"/>
              </a:rPr>
              <a:t>Д)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Zn²⁺+2H₂O↔Zn(OH)₂+2H⁺</a:t>
            </a:r>
          </a:p>
          <a:p>
            <a:pPr>
              <a:buNone/>
            </a:pPr>
            <a:r>
              <a:rPr lang="en-US" sz="2400" u="sng" dirty="0" smtClean="0">
                <a:latin typeface="Times New Roman" pitchFamily="18" charset="0"/>
                <a:cs typeface="Times New Roman" pitchFamily="18" charset="0"/>
              </a:rPr>
              <a:t>243</a:t>
            </a:r>
            <a:r>
              <a:rPr lang="ru-RU" sz="2400" u="sng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Отметьте соли, которые </a:t>
            </a:r>
            <a:r>
              <a:rPr lang="ru-RU" sz="2400" u="sng" dirty="0" smtClean="0">
                <a:latin typeface="Times New Roman" pitchFamily="18" charset="0"/>
                <a:cs typeface="Times New Roman" pitchFamily="18" charset="0"/>
              </a:rPr>
              <a:t>необратимо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гидролизуются: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1.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ZnCI₂ </a:t>
            </a:r>
            <a:r>
              <a:rPr lang="tt-RU" sz="2400" dirty="0" smtClean="0">
                <a:latin typeface="Times New Roman" pitchFamily="18" charset="0"/>
                <a:cs typeface="Times New Roman" pitchFamily="18" charset="0"/>
              </a:rPr>
              <a:t> и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KNO₃</a:t>
            </a: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2.Cr₂(CO₃)₃ </a:t>
            </a:r>
            <a:r>
              <a:rPr lang="tt-RU" sz="2400" dirty="0" smtClean="0"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NaH</a:t>
            </a: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3.CaCO₃ </a:t>
            </a:r>
            <a:r>
              <a:rPr lang="tt-RU" sz="2400" dirty="0" smtClean="0"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MgCO₃</a:t>
            </a: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4.Na₂CO₃ </a:t>
            </a:r>
            <a:r>
              <a:rPr lang="tt-RU" sz="2400" dirty="0" smtClean="0"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NaCI </a:t>
            </a:r>
            <a:r>
              <a:rPr lang="tt-RU" sz="24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Из предложенных солей только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Cr₂(CO₃)₃ </a:t>
            </a:r>
            <a:r>
              <a:rPr lang="tt-RU" sz="2400" dirty="0" smtClean="0"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NaH </a:t>
            </a:r>
            <a:r>
              <a:rPr lang="tt-RU" sz="2400" dirty="0" smtClean="0">
                <a:latin typeface="Times New Roman" pitchFamily="18" charset="0"/>
                <a:cs typeface="Times New Roman" pitchFamily="18" charset="0"/>
              </a:rPr>
              <a:t>гидролизуется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необратимо.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Соль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Cr₂(CO₃)₃</a:t>
            </a:r>
            <a:r>
              <a:rPr lang="tt-RU" sz="2400" dirty="0" smtClean="0">
                <a:latin typeface="Times New Roman" pitchFamily="18" charset="0"/>
                <a:cs typeface="Times New Roman" pitchFamily="18" charset="0"/>
              </a:rPr>
              <a:t> образована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слабым основанием и слабой кислотой. Гидролиз идет </a:t>
            </a:r>
            <a:r>
              <a:rPr lang="ru-RU" sz="2400" u="sng" dirty="0" smtClean="0">
                <a:latin typeface="Times New Roman" pitchFamily="18" charset="0"/>
                <a:cs typeface="Times New Roman" pitchFamily="18" charset="0"/>
              </a:rPr>
              <a:t>по катиону по аниону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сопроваждается выделением осадка и газа. Вывод из зоны реакции продуктов приводит к полному гидролизу соли. Ответ:2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трелка вправо 3"/>
          <p:cNvSpPr/>
          <p:nvPr/>
        </p:nvSpPr>
        <p:spPr>
          <a:xfrm>
            <a:off x="714348" y="0"/>
            <a:ext cx="1143008" cy="42860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7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3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9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5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6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714412" y="785794"/>
            <a:ext cx="257148" cy="10104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467368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ru-RU" u="sng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Цель урока: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Развивать у школьников логическое мышление, глубже изучать учебный материал по данной теме, углублять и закреплять знания, полученные при изучении других разделов школьного курса химии, а также из вузовской программы, основываясь на реальных примерах из области гидролиза солей, проанализировать общие принципы решения и оформления гидролитических задач, готовить учащихся к вступительным экзаменам в вузы (к ЕГЭ).</a:t>
            </a:r>
            <a:endParaRPr lang="ru-RU" u="sng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5796746"/>
          </a:xfrm>
        </p:spPr>
        <p:txBody>
          <a:bodyPr anchor="ctr">
            <a:normAutofit/>
          </a:bodyPr>
          <a:lstStyle/>
          <a:p>
            <a:pPr algn="ctr"/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Подводим итоги урока</a:t>
            </a:r>
            <a:endParaRPr lang="ru-RU" sz="9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500098" y="642918"/>
            <a:ext cx="257148" cy="1010400"/>
          </a:xfrm>
        </p:spPr>
        <p:txBody>
          <a:bodyPr/>
          <a:lstStyle/>
          <a:p>
            <a:pPr algn="ctr"/>
            <a:endParaRPr lang="ru-RU" u="sng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621508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u="sng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Методы урока: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Фронтальный опрос, работа у доски (письменно), работа у мультимидейного экрана (устно), самостоятельная работа при составлении синквейна, групповая  работа, работа в парах.</a:t>
            </a:r>
          </a:p>
          <a:p>
            <a:pPr>
              <a:buNone/>
            </a:pPr>
            <a:r>
              <a:rPr lang="ru-RU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u="sng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Средства обучения: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Таблицы элементов Д.И.Менделеева, таблицы растворимости солей, кислот, оснований в воде, таблица по среде (индикаторов),таблица электролитов и неэлектролитов, карточки с дифференцированными заданиями из ЕГЭ в компьютере, индикаторы и соли для практической работы, презентация на тему «Гидролиз» составленная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самостоятельно учениками.</a:t>
            </a:r>
            <a:endParaRPr lang="ru-RU" dirty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42918"/>
          </a:xfrm>
        </p:spPr>
        <p:txBody>
          <a:bodyPr>
            <a:normAutofit fontScale="90000"/>
          </a:bodyPr>
          <a:lstStyle/>
          <a:p>
            <a:pPr algn="ctr"/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Ход урока:</a:t>
            </a:r>
            <a:endParaRPr lang="ru-RU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467368"/>
          </a:xfrm>
        </p:spPr>
        <p:txBody>
          <a:bodyPr>
            <a:normAutofit lnSpcReduction="10000"/>
          </a:bodyPr>
          <a:lstStyle/>
          <a:p>
            <a:pPr marL="571500" indent="-571500">
              <a:buFont typeface="+mj-lt"/>
              <a:buAutoNum type="romanU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начале урока перед решением задач надо вспомнить законы и закономерности гидролиза.   </a:t>
            </a:r>
          </a:p>
          <a:p>
            <a:pPr marL="571500" indent="-571500">
              <a:buFont typeface="+mj-lt"/>
              <a:buAutoNum type="arabicPeriod"/>
            </a:pPr>
            <a:r>
              <a:rPr lang="ru-RU" u="sng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Сильные электролиты: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а)Почти все соли б)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H₂SO₄, HNO₃, HCI, HBr, HJ, HMnO₄, HCIO₃,HCIO₄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в)Основания щелочных и щелочноземельных металлов.</a:t>
            </a:r>
          </a:p>
          <a:p>
            <a:pPr marL="571500" indent="-571500">
              <a:buFont typeface="+mj-lt"/>
              <a:buAutoNum type="arabicPeriod"/>
            </a:pPr>
            <a:r>
              <a:rPr lang="ru-RU" u="sng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Слабые электролиты: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а)Все органические кислоты(НСООН,СН₃СООН) б)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H₃PO₄,H₂CO₃,H₂SO₃, H₂S, HNO₂,HCIO,H₂SiO₃.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в)Основания металлов: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Mg(OH)₂,Be(OH)₂,NH₄OH.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г)Н₂О.</a:t>
            </a:r>
          </a:p>
          <a:p>
            <a:pPr marL="571500" indent="-571500">
              <a:buFont typeface="+mj-lt"/>
              <a:buAutoNum type="arabicPeriod"/>
            </a:pPr>
            <a:r>
              <a:rPr lang="ru-RU" u="sng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Неэлектролиты: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Оксиды, гидроксиды, сахар, спирты.</a:t>
            </a:r>
            <a:endParaRPr lang="ru-RU" u="sng" dirty="0" smtClean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8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8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Синквейн</a:t>
            </a:r>
            <a:endParaRPr lang="ru-RU" dirty="0"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Это стихотворение, которое требует изложение большого объема информации в кратких выражениях, что позволяет описывать и рефлексировать по определенному поводу.</a:t>
            </a:r>
          </a:p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Слово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синквейн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происходит от французского, означающего пять. Значит синквейн стихотворение, состоящее из пяти строк.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6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500098" y="0"/>
            <a:ext cx="45719" cy="115409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5911873"/>
          </a:xfrm>
        </p:spPr>
        <p:txBody>
          <a:bodyPr/>
          <a:lstStyle/>
          <a:p>
            <a:pPr algn="ctr"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         1-я строка – название синквейна.</a:t>
            </a:r>
          </a:p>
          <a:p>
            <a:pPr algn="ctr">
              <a:buNone/>
            </a:pP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2-я строка – два прилагательных.</a:t>
            </a:r>
          </a:p>
          <a:p>
            <a:pPr algn="ctr">
              <a:buNone/>
            </a:pP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3-я строка – три глагола.</a:t>
            </a:r>
          </a:p>
          <a:p>
            <a:pPr algn="ctr">
              <a:buNone/>
            </a:pP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        4-я строка – фраза на тему синквейна.</a:t>
            </a:r>
          </a:p>
          <a:p>
            <a:pPr algn="ctr">
              <a:buNone/>
            </a:pP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        5-я строка – существительное.</a:t>
            </a:r>
            <a:endParaRPr lang="ru-RU" sz="3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Синквейн №1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Гидролиз.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Ионная, обратимая.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Гидролизуется, протекает, сообщает.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Идет между солью и водой.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Обмен.</a:t>
            </a:r>
          </a:p>
          <a:p>
            <a:pPr marL="514350" indent="-514350">
              <a:buFont typeface="+mj-lt"/>
              <a:buAutoNum type="arabicPeriod"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500230" y="500042"/>
            <a:ext cx="185710" cy="51115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/>
          <a:lstStyle/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Гидролиз – относится к реакциям ионного обмена.</a:t>
            </a:r>
          </a:p>
          <a:p>
            <a:pPr algn="ctr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Ва²⁺+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SO₄²⁻→BaSO₄↓               S²⁻+2H⁺→H₂S↑</a:t>
            </a:r>
          </a:p>
          <a:p>
            <a:pPr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                          </a:t>
            </a:r>
          </a:p>
          <a:p>
            <a:pPr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                       OH⁻+H⁺→H₂O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" name="Прямая со стрелкой 4"/>
          <p:cNvCxnSpPr/>
          <p:nvPr/>
        </p:nvCxnSpPr>
        <p:spPr>
          <a:xfrm rot="10800000" flipV="1">
            <a:off x="1643042" y="857232"/>
            <a:ext cx="2428892" cy="10001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 rot="5400000">
            <a:off x="3429389" y="1785529"/>
            <a:ext cx="1857388" cy="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4714876" y="785794"/>
            <a:ext cx="1214446" cy="107157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760</TotalTime>
  <Words>2278</Words>
  <Application>Microsoft Office PowerPoint</Application>
  <PresentationFormat>Экран (4:3)</PresentationFormat>
  <Paragraphs>242</Paragraphs>
  <Slides>30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30</vt:i4>
      </vt:variant>
    </vt:vector>
  </HeadingPairs>
  <TitlesOfParts>
    <vt:vector size="31" baseType="lpstr">
      <vt:lpstr>Поток</vt:lpstr>
      <vt:lpstr>Гидролиз-урок практикум.</vt:lpstr>
      <vt:lpstr>Слайд 2</vt:lpstr>
      <vt:lpstr>Слайд 3</vt:lpstr>
      <vt:lpstr>Слайд 4</vt:lpstr>
      <vt:lpstr>Ход урока:</vt:lpstr>
      <vt:lpstr>Синквейн</vt:lpstr>
      <vt:lpstr>Слайд 7</vt:lpstr>
      <vt:lpstr>Синквейн №1</vt:lpstr>
      <vt:lpstr>Слайд 9</vt:lpstr>
      <vt:lpstr>Если реакции протекают в растворе, то уравнения следует записывать в ионном виде, даже если в них участвуют неэлектролиты.</vt:lpstr>
      <vt:lpstr>Слайд 11</vt:lpstr>
      <vt:lpstr>Слайд 12</vt:lpstr>
      <vt:lpstr>ЕГЭ</vt:lpstr>
      <vt:lpstr>Синквейн №2</vt:lpstr>
      <vt:lpstr>ЕГЭ</vt:lpstr>
      <vt:lpstr>Синквейн №3</vt:lpstr>
      <vt:lpstr>ЕГЭ</vt:lpstr>
      <vt:lpstr>Синквейн №4</vt:lpstr>
      <vt:lpstr>ЕГЭ</vt:lpstr>
      <vt:lpstr>Синквейн №5</vt:lpstr>
      <vt:lpstr>ЕГЭ</vt:lpstr>
      <vt:lpstr>Слайд 22</vt:lpstr>
      <vt:lpstr>Синквейн №6</vt:lpstr>
      <vt:lpstr>ЕГЭ</vt:lpstr>
      <vt:lpstr>  ЕГЭ</vt:lpstr>
      <vt:lpstr>ЕГЭ</vt:lpstr>
      <vt:lpstr>Слайд 27</vt:lpstr>
      <vt:lpstr>ЕГЭ</vt:lpstr>
      <vt:lpstr>ЕГЭ</vt:lpstr>
      <vt:lpstr>Подводим итоги урока</vt:lpstr>
    </vt:vector>
  </TitlesOfParts>
  <Company>МОУ "Староибрайкинская средняя школа"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Гидролиз-урок практикум.</dc:title>
  <dc:creator>U7</dc:creator>
  <cp:lastModifiedBy>U7</cp:lastModifiedBy>
  <cp:revision>80</cp:revision>
  <dcterms:created xsi:type="dcterms:W3CDTF">2009-03-07T06:37:00Z</dcterms:created>
  <dcterms:modified xsi:type="dcterms:W3CDTF">2009-11-23T10:14:57Z</dcterms:modified>
</cp:coreProperties>
</file>