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58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EE67D-A26A-430F-99C5-18B64D40878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6C66AD-F3A1-4A9B-A6EE-669F1088CB79}">
      <dgm:prSet phldrT="[Текст]"/>
      <dgm:spPr/>
      <dgm:t>
        <a:bodyPr/>
        <a:lstStyle/>
        <a:p>
          <a:r>
            <a:rPr lang="ru-RU" dirty="0" smtClean="0"/>
            <a:t>Прямоугольная</a:t>
          </a:r>
          <a:endParaRPr lang="ru-RU" dirty="0"/>
        </a:p>
      </dgm:t>
    </dgm:pt>
    <dgm:pt modelId="{920FFA7C-9C5E-4BD0-AF7F-71EE84C9C443}" type="parTrans" cxnId="{76CEC899-DE73-4ED2-B82F-643D70FD8203}">
      <dgm:prSet/>
      <dgm:spPr/>
      <dgm:t>
        <a:bodyPr/>
        <a:lstStyle/>
        <a:p>
          <a:endParaRPr lang="ru-RU"/>
        </a:p>
      </dgm:t>
    </dgm:pt>
    <dgm:pt modelId="{69830807-0A9F-4553-A680-8F990DEFDA22}" type="sibTrans" cxnId="{76CEC899-DE73-4ED2-B82F-643D70FD8203}">
      <dgm:prSet/>
      <dgm:spPr/>
      <dgm:t>
        <a:bodyPr/>
        <a:lstStyle/>
        <a:p>
          <a:endParaRPr lang="ru-RU"/>
        </a:p>
      </dgm:t>
    </dgm:pt>
    <dgm:pt modelId="{A0A5140C-0018-4A94-BA06-A8E7AB096FA3}">
      <dgm:prSet phldrT="[Текст]"/>
      <dgm:spPr/>
      <dgm:t>
        <a:bodyPr/>
        <a:lstStyle/>
        <a:p>
          <a:r>
            <a:rPr lang="ru-RU" dirty="0" smtClean="0"/>
            <a:t>Трапеция, один из углов которой прямой, называется </a:t>
          </a:r>
          <a:r>
            <a:rPr lang="ru-RU" i="1" dirty="0" smtClean="0"/>
            <a:t>прямоугольной.</a:t>
          </a:r>
          <a:endParaRPr lang="ru-RU" dirty="0"/>
        </a:p>
      </dgm:t>
    </dgm:pt>
    <dgm:pt modelId="{95D5E411-602F-49E1-AB84-DBF26FCB917F}" type="parTrans" cxnId="{53D3A3F6-6158-49F2-AEBF-B34574B389A6}">
      <dgm:prSet/>
      <dgm:spPr/>
      <dgm:t>
        <a:bodyPr/>
        <a:lstStyle/>
        <a:p>
          <a:endParaRPr lang="ru-RU"/>
        </a:p>
      </dgm:t>
    </dgm:pt>
    <dgm:pt modelId="{58304051-7FAF-4956-9CF7-B9FE40E84B2C}" type="sibTrans" cxnId="{53D3A3F6-6158-49F2-AEBF-B34574B389A6}">
      <dgm:prSet/>
      <dgm:spPr/>
      <dgm:t>
        <a:bodyPr/>
        <a:lstStyle/>
        <a:p>
          <a:endParaRPr lang="ru-RU"/>
        </a:p>
      </dgm:t>
    </dgm:pt>
    <dgm:pt modelId="{ABD97888-813D-4DCE-8E8C-2B61576AEB62}">
      <dgm:prSet phldrT="[Текст]"/>
      <dgm:spPr/>
      <dgm:t>
        <a:bodyPr/>
        <a:lstStyle/>
        <a:p>
          <a:r>
            <a:rPr lang="ru-RU" dirty="0" smtClean="0"/>
            <a:t>Разносторонняя</a:t>
          </a:r>
          <a:endParaRPr lang="ru-RU" dirty="0"/>
        </a:p>
      </dgm:t>
    </dgm:pt>
    <dgm:pt modelId="{ECA1D898-BA89-4760-83A8-59D7D2F278C8}" type="parTrans" cxnId="{B2803C24-6511-4728-B461-F7668F128787}">
      <dgm:prSet/>
      <dgm:spPr/>
      <dgm:t>
        <a:bodyPr/>
        <a:lstStyle/>
        <a:p>
          <a:endParaRPr lang="ru-RU"/>
        </a:p>
      </dgm:t>
    </dgm:pt>
    <dgm:pt modelId="{B0C25709-0CE9-411C-A222-A7292C7F712A}" type="sibTrans" cxnId="{B2803C24-6511-4728-B461-F7668F128787}">
      <dgm:prSet/>
      <dgm:spPr/>
      <dgm:t>
        <a:bodyPr/>
        <a:lstStyle/>
        <a:p>
          <a:endParaRPr lang="ru-RU"/>
        </a:p>
      </dgm:t>
    </dgm:pt>
    <dgm:pt modelId="{E2E67662-5AED-4208-8333-7B77338D5D41}">
      <dgm:prSet phldrT="[Текст]"/>
      <dgm:spPr/>
      <dgm:t>
        <a:bodyPr/>
        <a:lstStyle/>
        <a:p>
          <a:r>
            <a:rPr lang="ru-RU" dirty="0" smtClean="0"/>
            <a:t>Все стороны трапеции имеют разную длину.</a:t>
          </a:r>
          <a:endParaRPr lang="ru-RU" dirty="0"/>
        </a:p>
      </dgm:t>
    </dgm:pt>
    <dgm:pt modelId="{86847368-8910-41BC-BD07-974172078C8B}" type="parTrans" cxnId="{03054FA3-CA37-46B7-8FC3-FF2514A40442}">
      <dgm:prSet/>
      <dgm:spPr/>
      <dgm:t>
        <a:bodyPr/>
        <a:lstStyle/>
        <a:p>
          <a:endParaRPr lang="ru-RU"/>
        </a:p>
      </dgm:t>
    </dgm:pt>
    <dgm:pt modelId="{204C9FDC-6937-4120-BBD7-672738740204}" type="sibTrans" cxnId="{03054FA3-CA37-46B7-8FC3-FF2514A40442}">
      <dgm:prSet/>
      <dgm:spPr/>
      <dgm:t>
        <a:bodyPr/>
        <a:lstStyle/>
        <a:p>
          <a:endParaRPr lang="ru-RU"/>
        </a:p>
      </dgm:t>
    </dgm:pt>
    <dgm:pt modelId="{5A174701-A736-4080-AD43-37601DB62332}">
      <dgm:prSet phldrT="[Текст]"/>
      <dgm:spPr/>
      <dgm:t>
        <a:bodyPr/>
        <a:lstStyle/>
        <a:p>
          <a:r>
            <a:rPr lang="ru-RU" dirty="0" smtClean="0"/>
            <a:t>Равнобедренная</a:t>
          </a:r>
          <a:endParaRPr lang="ru-RU" dirty="0"/>
        </a:p>
      </dgm:t>
    </dgm:pt>
    <dgm:pt modelId="{EFF5D03B-5915-49D9-A968-29DF693E77A4}" type="sibTrans" cxnId="{6832F2D1-D05C-46B3-9BF6-09699826E2A3}">
      <dgm:prSet/>
      <dgm:spPr/>
      <dgm:t>
        <a:bodyPr/>
        <a:lstStyle/>
        <a:p>
          <a:endParaRPr lang="ru-RU"/>
        </a:p>
      </dgm:t>
    </dgm:pt>
    <dgm:pt modelId="{53D32FC1-9B33-4A88-A26A-76CF312CDC2A}" type="parTrans" cxnId="{6832F2D1-D05C-46B3-9BF6-09699826E2A3}">
      <dgm:prSet/>
      <dgm:spPr/>
      <dgm:t>
        <a:bodyPr/>
        <a:lstStyle/>
        <a:p>
          <a:endParaRPr lang="ru-RU"/>
        </a:p>
      </dgm:t>
    </dgm:pt>
    <dgm:pt modelId="{F2A85A0F-33B0-42F2-89D3-4DAD255B475E}">
      <dgm:prSet phldrT="[Текст]"/>
      <dgm:spPr/>
      <dgm:t>
        <a:bodyPr/>
        <a:lstStyle/>
        <a:p>
          <a:r>
            <a:rPr lang="ru-RU" dirty="0" smtClean="0"/>
            <a:t>Трапеция называется </a:t>
          </a:r>
          <a:r>
            <a:rPr lang="ru-RU" i="1" dirty="0" smtClean="0"/>
            <a:t>равнобедренной </a:t>
          </a:r>
          <a:r>
            <a:rPr lang="ru-RU" dirty="0" smtClean="0"/>
            <a:t>(или </a:t>
          </a:r>
          <a:r>
            <a:rPr lang="ru-RU" i="1" dirty="0" smtClean="0"/>
            <a:t>равнобокой</a:t>
          </a:r>
          <a:r>
            <a:rPr lang="ru-RU" dirty="0" smtClean="0"/>
            <a:t>), если ее боковые стороны равны.</a:t>
          </a:r>
          <a:endParaRPr lang="ru-RU" dirty="0"/>
        </a:p>
      </dgm:t>
    </dgm:pt>
    <dgm:pt modelId="{90552167-654F-48DB-BE6D-A1FA62E4B779}" type="sibTrans" cxnId="{01956088-DEA2-4EFE-B8B5-6670D3F02CF1}">
      <dgm:prSet/>
      <dgm:spPr/>
      <dgm:t>
        <a:bodyPr/>
        <a:lstStyle/>
        <a:p>
          <a:endParaRPr lang="ru-RU"/>
        </a:p>
      </dgm:t>
    </dgm:pt>
    <dgm:pt modelId="{D1ABBB63-A3A5-4A05-B0C1-51459648C927}" type="parTrans" cxnId="{01956088-DEA2-4EFE-B8B5-6670D3F02CF1}">
      <dgm:prSet/>
      <dgm:spPr/>
      <dgm:t>
        <a:bodyPr/>
        <a:lstStyle/>
        <a:p>
          <a:endParaRPr lang="ru-RU"/>
        </a:p>
      </dgm:t>
    </dgm:pt>
    <dgm:pt modelId="{8F0BBD85-02F6-4725-8E88-7BC87877D2B0}" type="pres">
      <dgm:prSet presAssocID="{99BEE67D-A26A-430F-99C5-18B64D4087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78455F-7F55-449D-A4FB-CEDBC3D7CA73}" type="pres">
      <dgm:prSet presAssocID="{5A174701-A736-4080-AD43-37601DB62332}" presName="composite" presStyleCnt="0"/>
      <dgm:spPr/>
    </dgm:pt>
    <dgm:pt modelId="{18157E68-2DF8-4219-B75B-C20A736EC5D2}" type="pres">
      <dgm:prSet presAssocID="{5A174701-A736-4080-AD43-37601DB62332}" presName="parTx" presStyleLbl="alignNode1" presStyleIdx="0" presStyleCnt="3" custAng="0" custLinFactNeighborX="-103" custLinFactNeighborY="-160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7FFE1-14C6-4E93-8B46-2EE09870B6C4}" type="pres">
      <dgm:prSet presAssocID="{5A174701-A736-4080-AD43-37601DB62332}" presName="desTx" presStyleLbl="alignAccFollowNode1" presStyleIdx="0" presStyleCnt="3" custScaleY="101905" custLinFactNeighborX="-2952" custLinFactNeighborY="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76334-E825-4BC8-B0E1-710EECA737D9}" type="pres">
      <dgm:prSet presAssocID="{EFF5D03B-5915-49D9-A968-29DF693E77A4}" presName="space" presStyleCnt="0"/>
      <dgm:spPr/>
    </dgm:pt>
    <dgm:pt modelId="{27F78010-7560-48A2-848B-68A06273ADB1}" type="pres">
      <dgm:prSet presAssocID="{3F6C66AD-F3A1-4A9B-A6EE-669F1088CB79}" presName="composite" presStyleCnt="0"/>
      <dgm:spPr/>
    </dgm:pt>
    <dgm:pt modelId="{4005AC7D-F909-4098-8F04-0E7C6D7E2BD8}" type="pres">
      <dgm:prSet presAssocID="{3F6C66AD-F3A1-4A9B-A6EE-669F1088CB79}" presName="parTx" presStyleLbl="alignNode1" presStyleIdx="1" presStyleCnt="3" custLinFactNeighborX="-2991" custLinFactNeighborY="-135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BF991-5986-4B8C-9369-636BF441FE57}" type="pres">
      <dgm:prSet presAssocID="{3F6C66AD-F3A1-4A9B-A6EE-669F1088CB79}" presName="desTx" presStyleLbl="alignAccFollowNode1" presStyleIdx="1" presStyleCnt="3" custLinFactNeighborX="-2991" custLinFactNeighborY="-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5D08D-4C02-4FAE-8D66-599254BD59D4}" type="pres">
      <dgm:prSet presAssocID="{69830807-0A9F-4553-A680-8F990DEFDA22}" presName="space" presStyleCnt="0"/>
      <dgm:spPr/>
    </dgm:pt>
    <dgm:pt modelId="{C40865CE-9D0A-42C3-8D32-5B1D92BFD18B}" type="pres">
      <dgm:prSet presAssocID="{ABD97888-813D-4DCE-8E8C-2B61576AEB62}" presName="composite" presStyleCnt="0"/>
      <dgm:spPr/>
    </dgm:pt>
    <dgm:pt modelId="{51E97622-CA91-4C32-8160-1A3EE7EFE1E2}" type="pres">
      <dgm:prSet presAssocID="{ABD97888-813D-4DCE-8E8C-2B61576AEB62}" presName="parTx" presStyleLbl="alignNode1" presStyleIdx="2" presStyleCnt="3" custLinFactNeighborX="-181" custLinFactNeighborY="-135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53051-763F-460C-8D65-D703D1D50E74}" type="pres">
      <dgm:prSet presAssocID="{ABD97888-813D-4DCE-8E8C-2B61576AEB62}" presName="desTx" presStyleLbl="alignAccFollowNode1" presStyleIdx="2" presStyleCnt="3" custLinFactNeighborX="-181" custLinFactNeighborY="-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B1D5A-A759-41A7-91F9-5DEC9D0BC1D0}" type="presOf" srcId="{E2E67662-5AED-4208-8333-7B77338D5D41}" destId="{8A053051-763F-460C-8D65-D703D1D50E74}" srcOrd="0" destOrd="0" presId="urn:microsoft.com/office/officeart/2005/8/layout/hList1"/>
    <dgm:cxn modelId="{011CAEAB-6EEA-487B-A54D-85AA3540BC00}" type="presOf" srcId="{3F6C66AD-F3A1-4A9B-A6EE-669F1088CB79}" destId="{4005AC7D-F909-4098-8F04-0E7C6D7E2BD8}" srcOrd="0" destOrd="0" presId="urn:microsoft.com/office/officeart/2005/8/layout/hList1"/>
    <dgm:cxn modelId="{BD996381-D915-4CC9-9B13-75F4A2F5C0A0}" type="presOf" srcId="{99BEE67D-A26A-430F-99C5-18B64D408787}" destId="{8F0BBD85-02F6-4725-8E88-7BC87877D2B0}" srcOrd="0" destOrd="0" presId="urn:microsoft.com/office/officeart/2005/8/layout/hList1"/>
    <dgm:cxn modelId="{6832F2D1-D05C-46B3-9BF6-09699826E2A3}" srcId="{99BEE67D-A26A-430F-99C5-18B64D408787}" destId="{5A174701-A736-4080-AD43-37601DB62332}" srcOrd="0" destOrd="0" parTransId="{53D32FC1-9B33-4A88-A26A-76CF312CDC2A}" sibTransId="{EFF5D03B-5915-49D9-A968-29DF693E77A4}"/>
    <dgm:cxn modelId="{8AE0FF09-52EB-4CF8-A857-390B18C2B5A5}" type="presOf" srcId="{5A174701-A736-4080-AD43-37601DB62332}" destId="{18157E68-2DF8-4219-B75B-C20A736EC5D2}" srcOrd="0" destOrd="0" presId="urn:microsoft.com/office/officeart/2005/8/layout/hList1"/>
    <dgm:cxn modelId="{B2803C24-6511-4728-B461-F7668F128787}" srcId="{99BEE67D-A26A-430F-99C5-18B64D408787}" destId="{ABD97888-813D-4DCE-8E8C-2B61576AEB62}" srcOrd="2" destOrd="0" parTransId="{ECA1D898-BA89-4760-83A8-59D7D2F278C8}" sibTransId="{B0C25709-0CE9-411C-A222-A7292C7F712A}"/>
    <dgm:cxn modelId="{AD59612D-DD24-4F2A-BE61-7CD2B6E92EFA}" type="presOf" srcId="{A0A5140C-0018-4A94-BA06-A8E7AB096FA3}" destId="{E6BBF991-5986-4B8C-9369-636BF441FE57}" srcOrd="0" destOrd="0" presId="urn:microsoft.com/office/officeart/2005/8/layout/hList1"/>
    <dgm:cxn modelId="{03054FA3-CA37-46B7-8FC3-FF2514A40442}" srcId="{ABD97888-813D-4DCE-8E8C-2B61576AEB62}" destId="{E2E67662-5AED-4208-8333-7B77338D5D41}" srcOrd="0" destOrd="0" parTransId="{86847368-8910-41BC-BD07-974172078C8B}" sibTransId="{204C9FDC-6937-4120-BBD7-672738740204}"/>
    <dgm:cxn modelId="{76CEC899-DE73-4ED2-B82F-643D70FD8203}" srcId="{99BEE67D-A26A-430F-99C5-18B64D408787}" destId="{3F6C66AD-F3A1-4A9B-A6EE-669F1088CB79}" srcOrd="1" destOrd="0" parTransId="{920FFA7C-9C5E-4BD0-AF7F-71EE84C9C443}" sibTransId="{69830807-0A9F-4553-A680-8F990DEFDA22}"/>
    <dgm:cxn modelId="{1A808E6D-E2A5-46B3-8DD6-6724F69E5E61}" type="presOf" srcId="{F2A85A0F-33B0-42F2-89D3-4DAD255B475E}" destId="{D5E7FFE1-14C6-4E93-8B46-2EE09870B6C4}" srcOrd="0" destOrd="0" presId="urn:microsoft.com/office/officeart/2005/8/layout/hList1"/>
    <dgm:cxn modelId="{25C66C14-5E5C-44D5-A1FE-75B3BAB5D26F}" type="presOf" srcId="{ABD97888-813D-4DCE-8E8C-2B61576AEB62}" destId="{51E97622-CA91-4C32-8160-1A3EE7EFE1E2}" srcOrd="0" destOrd="0" presId="urn:microsoft.com/office/officeart/2005/8/layout/hList1"/>
    <dgm:cxn modelId="{01956088-DEA2-4EFE-B8B5-6670D3F02CF1}" srcId="{5A174701-A736-4080-AD43-37601DB62332}" destId="{F2A85A0F-33B0-42F2-89D3-4DAD255B475E}" srcOrd="0" destOrd="0" parTransId="{D1ABBB63-A3A5-4A05-B0C1-51459648C927}" sibTransId="{90552167-654F-48DB-BE6D-A1FA62E4B779}"/>
    <dgm:cxn modelId="{53D3A3F6-6158-49F2-AEBF-B34574B389A6}" srcId="{3F6C66AD-F3A1-4A9B-A6EE-669F1088CB79}" destId="{A0A5140C-0018-4A94-BA06-A8E7AB096FA3}" srcOrd="0" destOrd="0" parTransId="{95D5E411-602F-49E1-AB84-DBF26FCB917F}" sibTransId="{58304051-7FAF-4956-9CF7-B9FE40E84B2C}"/>
    <dgm:cxn modelId="{0C1BBBF5-B231-412A-91E7-B5C51B274CF7}" type="presParOf" srcId="{8F0BBD85-02F6-4725-8E88-7BC87877D2B0}" destId="{0278455F-7F55-449D-A4FB-CEDBC3D7CA73}" srcOrd="0" destOrd="0" presId="urn:microsoft.com/office/officeart/2005/8/layout/hList1"/>
    <dgm:cxn modelId="{528228CA-0C9D-488B-9AF8-E1A5C43851E9}" type="presParOf" srcId="{0278455F-7F55-449D-A4FB-CEDBC3D7CA73}" destId="{18157E68-2DF8-4219-B75B-C20A736EC5D2}" srcOrd="0" destOrd="0" presId="urn:microsoft.com/office/officeart/2005/8/layout/hList1"/>
    <dgm:cxn modelId="{1391664F-B494-4B9F-BD1E-E5E06C4BA4C5}" type="presParOf" srcId="{0278455F-7F55-449D-A4FB-CEDBC3D7CA73}" destId="{D5E7FFE1-14C6-4E93-8B46-2EE09870B6C4}" srcOrd="1" destOrd="0" presId="urn:microsoft.com/office/officeart/2005/8/layout/hList1"/>
    <dgm:cxn modelId="{EA5BE343-FB07-46FA-86E9-2520202C4991}" type="presParOf" srcId="{8F0BBD85-02F6-4725-8E88-7BC87877D2B0}" destId="{0C576334-E825-4BC8-B0E1-710EECA737D9}" srcOrd="1" destOrd="0" presId="urn:microsoft.com/office/officeart/2005/8/layout/hList1"/>
    <dgm:cxn modelId="{45A778AB-DD93-4724-A143-082AD62BB74C}" type="presParOf" srcId="{8F0BBD85-02F6-4725-8E88-7BC87877D2B0}" destId="{27F78010-7560-48A2-848B-68A06273ADB1}" srcOrd="2" destOrd="0" presId="urn:microsoft.com/office/officeart/2005/8/layout/hList1"/>
    <dgm:cxn modelId="{A140068D-2B32-4185-A6EC-3FE572F1189D}" type="presParOf" srcId="{27F78010-7560-48A2-848B-68A06273ADB1}" destId="{4005AC7D-F909-4098-8F04-0E7C6D7E2BD8}" srcOrd="0" destOrd="0" presId="urn:microsoft.com/office/officeart/2005/8/layout/hList1"/>
    <dgm:cxn modelId="{87539FBF-BBF4-43DD-864C-DC0D0B9BBF5B}" type="presParOf" srcId="{27F78010-7560-48A2-848B-68A06273ADB1}" destId="{E6BBF991-5986-4B8C-9369-636BF441FE57}" srcOrd="1" destOrd="0" presId="urn:microsoft.com/office/officeart/2005/8/layout/hList1"/>
    <dgm:cxn modelId="{67F9B8D6-7168-4F3C-A40D-3D413952D646}" type="presParOf" srcId="{8F0BBD85-02F6-4725-8E88-7BC87877D2B0}" destId="{B485D08D-4C02-4FAE-8D66-599254BD59D4}" srcOrd="3" destOrd="0" presId="urn:microsoft.com/office/officeart/2005/8/layout/hList1"/>
    <dgm:cxn modelId="{4C0A71C8-064E-4DEC-B10B-ABA90177EC1A}" type="presParOf" srcId="{8F0BBD85-02F6-4725-8E88-7BC87877D2B0}" destId="{C40865CE-9D0A-42C3-8D32-5B1D92BFD18B}" srcOrd="4" destOrd="0" presId="urn:microsoft.com/office/officeart/2005/8/layout/hList1"/>
    <dgm:cxn modelId="{DE3D7E90-DBAC-4EDA-8369-DCE6F3857832}" type="presParOf" srcId="{C40865CE-9D0A-42C3-8D32-5B1D92BFD18B}" destId="{51E97622-CA91-4C32-8160-1A3EE7EFE1E2}" srcOrd="0" destOrd="0" presId="urn:microsoft.com/office/officeart/2005/8/layout/hList1"/>
    <dgm:cxn modelId="{872AE376-AA05-4103-AE77-D763C181B1F2}" type="presParOf" srcId="{C40865CE-9D0A-42C3-8D32-5B1D92BFD18B}" destId="{8A053051-763F-460C-8D65-D703D1D50E74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F9C32-8F0E-4729-A44C-1222C0B52D1E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F70D1-FCA8-4D31-A677-BE2D42909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F70D1-FCA8-4D31-A677-BE2D42909F3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4490B3-7267-4947-9BBC-45E8416351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647B7-6D2A-4ED0-8AB3-817B2C50E681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DB17-AAF4-4E88-8D39-598FAE374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estival.1september.ru/articles/514898/img16.JP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Thales-sov.jpg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hyperlink" Target="http://www.univer.omsk.su/omsk/Edu/Rusanova/triangls.htm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2.jpe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27860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Трапеция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Обобщенная тема </a:t>
            </a:r>
            <a:r>
              <a:rPr lang="ru-RU" sz="4000" smtClean="0"/>
              <a:t>для </a:t>
            </a:r>
            <a:r>
              <a:rPr lang="ru-RU" sz="4000" smtClean="0"/>
              <a:t>учащихся</a:t>
            </a:r>
            <a:br>
              <a:rPr lang="ru-RU" sz="4000" smtClean="0"/>
            </a:br>
            <a:r>
              <a:rPr lang="ru-RU" sz="4000" smtClean="0"/>
              <a:t> 9 класса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42876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Презентация учителя СОШ № 28 г. Мытищи </a:t>
            </a:r>
          </a:p>
          <a:p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Овсянкиной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Оксаны Алексеевны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4" descr="CRTN0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3457575" cy="312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r>
              <a:rPr lang="ru-RU" sz="4000" dirty="0">
                <a:solidFill>
                  <a:srgbClr val="009900"/>
                </a:solidFill>
              </a:rPr>
              <a:t>Устные упражнения</a:t>
            </a:r>
          </a:p>
        </p:txBody>
      </p:sp>
      <p:grpSp>
        <p:nvGrpSpPr>
          <p:cNvPr id="2" name="Group 130"/>
          <p:cNvGrpSpPr>
            <a:grpSpLocks/>
          </p:cNvGrpSpPr>
          <p:nvPr/>
        </p:nvGrpSpPr>
        <p:grpSpPr bwMode="auto">
          <a:xfrm>
            <a:off x="142844" y="785794"/>
            <a:ext cx="1704975" cy="2239963"/>
            <a:chOff x="113" y="572"/>
            <a:chExt cx="1074" cy="1411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04" y="799"/>
              <a:ext cx="816" cy="952"/>
              <a:chOff x="385" y="799"/>
              <a:chExt cx="635" cy="817"/>
            </a:xfrm>
          </p:grpSpPr>
          <p:sp>
            <p:nvSpPr>
              <p:cNvPr id="81924" name="AutoShape 4"/>
              <p:cNvSpPr>
                <a:spLocks noChangeArrowheads="1"/>
              </p:cNvSpPr>
              <p:nvPr/>
            </p:nvSpPr>
            <p:spPr bwMode="auto">
              <a:xfrm>
                <a:off x="385" y="799"/>
                <a:ext cx="635" cy="816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926" name="Rectangle 6"/>
              <p:cNvSpPr>
                <a:spLocks noChangeArrowheads="1"/>
              </p:cNvSpPr>
              <p:nvPr/>
            </p:nvSpPr>
            <p:spPr bwMode="auto">
              <a:xfrm>
                <a:off x="385" y="1525"/>
                <a:ext cx="136" cy="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009" name="Text Box 89"/>
            <p:cNvSpPr txBox="1">
              <a:spLocks noChangeArrowheads="1"/>
            </p:cNvSpPr>
            <p:nvPr/>
          </p:nvSpPr>
          <p:spPr bwMode="auto">
            <a:xfrm>
              <a:off x="113" y="175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82012" name="Text Box 92"/>
            <p:cNvSpPr txBox="1">
              <a:spLocks noChangeArrowheads="1"/>
            </p:cNvSpPr>
            <p:nvPr/>
          </p:nvSpPr>
          <p:spPr bwMode="auto">
            <a:xfrm>
              <a:off x="113" y="572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82026" name="Text Box 106"/>
            <p:cNvSpPr txBox="1">
              <a:spLocks noChangeArrowheads="1"/>
            </p:cNvSpPr>
            <p:nvPr/>
          </p:nvSpPr>
          <p:spPr bwMode="auto">
            <a:xfrm>
              <a:off x="975" y="170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</p:grpSp>
      <p:sp>
        <p:nvSpPr>
          <p:cNvPr id="82046" name="Text Box 126"/>
          <p:cNvSpPr txBox="1">
            <a:spLocks noChangeArrowheads="1"/>
          </p:cNvSpPr>
          <p:nvPr/>
        </p:nvSpPr>
        <p:spPr bwMode="auto">
          <a:xfrm>
            <a:off x="7812088" y="1125538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COS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D = ?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2047" name="Text Box 127"/>
          <p:cNvSpPr txBox="1">
            <a:spLocks noChangeArrowheads="1"/>
          </p:cNvSpPr>
          <p:nvPr/>
        </p:nvSpPr>
        <p:spPr bwMode="auto">
          <a:xfrm>
            <a:off x="7812088" y="76517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COS C = ?</a:t>
            </a:r>
            <a:endParaRPr lang="ru-RU" dirty="0">
              <a:solidFill>
                <a:srgbClr val="0000FF"/>
              </a:solidFill>
            </a:endParaRPr>
          </a:p>
        </p:txBody>
      </p:sp>
      <p:grpSp>
        <p:nvGrpSpPr>
          <p:cNvPr id="133" name="Группа 132"/>
          <p:cNvGrpSpPr/>
          <p:nvPr/>
        </p:nvGrpSpPr>
        <p:grpSpPr>
          <a:xfrm>
            <a:off x="0" y="836613"/>
            <a:ext cx="8929718" cy="6021387"/>
            <a:chOff x="0" y="836613"/>
            <a:chExt cx="8907463" cy="6021387"/>
          </a:xfrm>
        </p:grpSpPr>
        <p:grpSp>
          <p:nvGrpSpPr>
            <p:cNvPr id="4" name="Group 129"/>
            <p:cNvGrpSpPr>
              <a:grpSpLocks/>
            </p:cNvGrpSpPr>
            <p:nvPr/>
          </p:nvGrpSpPr>
          <p:grpSpPr bwMode="auto">
            <a:xfrm>
              <a:off x="2339975" y="836613"/>
              <a:ext cx="2497138" cy="1876425"/>
              <a:chOff x="1338" y="572"/>
              <a:chExt cx="1573" cy="1182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 rot="14091378">
                <a:off x="1768" y="868"/>
                <a:ext cx="728" cy="1043"/>
                <a:chOff x="1745" y="1027"/>
                <a:chExt cx="500" cy="952"/>
              </a:xfrm>
            </p:grpSpPr>
            <p:sp>
              <p:nvSpPr>
                <p:cNvPr id="81925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1519" y="1253"/>
                  <a:ext cx="952" cy="499"/>
                </a:xfrm>
                <a:prstGeom prst="rtTriangl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929" name="Rectangle 9"/>
                <p:cNvSpPr>
                  <a:spLocks noChangeArrowheads="1"/>
                </p:cNvSpPr>
                <p:nvPr/>
              </p:nvSpPr>
              <p:spPr bwMode="auto">
                <a:xfrm>
                  <a:off x="2109" y="1888"/>
                  <a:ext cx="136" cy="9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pPr algn="ctr"/>
                  <a:endParaRPr lang="ru-RU">
                    <a:solidFill>
                      <a:srgbClr val="FF66FF"/>
                    </a:solidFill>
                  </a:endParaRPr>
                </a:p>
              </p:txBody>
            </p:sp>
          </p:grpSp>
          <p:sp>
            <p:nvSpPr>
              <p:cNvPr id="82010" name="Text Box 90"/>
              <p:cNvSpPr txBox="1">
                <a:spLocks noChangeArrowheads="1"/>
              </p:cNvSpPr>
              <p:nvPr/>
            </p:nvSpPr>
            <p:spPr bwMode="auto">
              <a:xfrm>
                <a:off x="2154" y="572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  <a:endParaRPr lang="ru-RU"/>
              </a:p>
            </p:txBody>
          </p:sp>
          <p:sp>
            <p:nvSpPr>
              <p:cNvPr id="82013" name="Text Box 93"/>
              <p:cNvSpPr txBox="1">
                <a:spLocks noChangeArrowheads="1"/>
              </p:cNvSpPr>
              <p:nvPr/>
            </p:nvSpPr>
            <p:spPr bwMode="auto">
              <a:xfrm>
                <a:off x="1338" y="1298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82027" name="Text Box 107"/>
              <p:cNvSpPr txBox="1">
                <a:spLocks noChangeArrowheads="1"/>
              </p:cNvSpPr>
              <p:nvPr/>
            </p:nvSpPr>
            <p:spPr bwMode="auto">
              <a:xfrm>
                <a:off x="2699" y="134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  <a:endParaRPr lang="ru-RU"/>
              </a:p>
            </p:txBody>
          </p:sp>
        </p:grpSp>
        <p:grpSp>
          <p:nvGrpSpPr>
            <p:cNvPr id="6" name="Group 134"/>
            <p:cNvGrpSpPr>
              <a:grpSpLocks/>
            </p:cNvGrpSpPr>
            <p:nvPr/>
          </p:nvGrpSpPr>
          <p:grpSpPr bwMode="auto">
            <a:xfrm>
              <a:off x="0" y="3284538"/>
              <a:ext cx="1681163" cy="1590675"/>
              <a:chOff x="0" y="2069"/>
              <a:chExt cx="1059" cy="1002"/>
            </a:xfrm>
          </p:grpSpPr>
          <p:sp>
            <p:nvSpPr>
              <p:cNvPr id="82014" name="Text Box 94"/>
              <p:cNvSpPr txBox="1">
                <a:spLocks noChangeArrowheads="1"/>
              </p:cNvSpPr>
              <p:nvPr/>
            </p:nvSpPr>
            <p:spPr bwMode="auto">
              <a:xfrm>
                <a:off x="113" y="2115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82019" name="AutoShape 99"/>
              <p:cNvSpPr>
                <a:spLocks noChangeArrowheads="1"/>
              </p:cNvSpPr>
              <p:nvPr/>
            </p:nvSpPr>
            <p:spPr bwMode="auto">
              <a:xfrm rot="10800000">
                <a:off x="113" y="2251"/>
                <a:ext cx="765" cy="57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20" name="Text Box 100"/>
              <p:cNvSpPr txBox="1">
                <a:spLocks noChangeArrowheads="1"/>
              </p:cNvSpPr>
              <p:nvPr/>
            </p:nvSpPr>
            <p:spPr bwMode="auto">
              <a:xfrm>
                <a:off x="612" y="2069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  <a:endParaRPr lang="ru-RU"/>
              </a:p>
            </p:txBody>
          </p:sp>
          <p:sp>
            <p:nvSpPr>
              <p:cNvPr id="82033" name="Text Box 113"/>
              <p:cNvSpPr txBox="1">
                <a:spLocks noChangeArrowheads="1"/>
              </p:cNvSpPr>
              <p:nvPr/>
            </p:nvSpPr>
            <p:spPr bwMode="auto">
              <a:xfrm>
                <a:off x="0" y="2840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  <a:endParaRPr lang="ru-RU"/>
              </a:p>
            </p:txBody>
          </p:sp>
          <p:sp>
            <p:nvSpPr>
              <p:cNvPr id="82034" name="Text Box 114"/>
              <p:cNvSpPr txBox="1">
                <a:spLocks noChangeArrowheads="1"/>
              </p:cNvSpPr>
              <p:nvPr/>
            </p:nvSpPr>
            <p:spPr bwMode="auto">
              <a:xfrm>
                <a:off x="839" y="2795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D</a:t>
                </a:r>
                <a:endParaRPr lang="ru-RU"/>
              </a:p>
            </p:txBody>
          </p:sp>
        </p:grpSp>
        <p:grpSp>
          <p:nvGrpSpPr>
            <p:cNvPr id="7" name="Group 131"/>
            <p:cNvGrpSpPr>
              <a:grpSpLocks/>
            </p:cNvGrpSpPr>
            <p:nvPr/>
          </p:nvGrpSpPr>
          <p:grpSpPr bwMode="auto">
            <a:xfrm>
              <a:off x="6659563" y="2781300"/>
              <a:ext cx="2078037" cy="1806575"/>
              <a:chOff x="4150" y="2024"/>
              <a:chExt cx="1309" cy="1138"/>
            </a:xfrm>
          </p:grpSpPr>
          <p:grpSp>
            <p:nvGrpSpPr>
              <p:cNvPr id="8" name="Group 88"/>
              <p:cNvGrpSpPr>
                <a:grpSpLocks/>
              </p:cNvGrpSpPr>
              <p:nvPr/>
            </p:nvGrpSpPr>
            <p:grpSpPr bwMode="auto">
              <a:xfrm>
                <a:off x="4286" y="2251"/>
                <a:ext cx="1065" cy="725"/>
                <a:chOff x="4513" y="2205"/>
                <a:chExt cx="907" cy="635"/>
              </a:xfrm>
            </p:grpSpPr>
            <p:grpSp>
              <p:nvGrpSpPr>
                <p:cNvPr id="9" name="Group 63"/>
                <p:cNvGrpSpPr>
                  <a:grpSpLocks/>
                </p:cNvGrpSpPr>
                <p:nvPr/>
              </p:nvGrpSpPr>
              <p:grpSpPr bwMode="auto">
                <a:xfrm rot="10800000">
                  <a:off x="4513" y="2205"/>
                  <a:ext cx="907" cy="635"/>
                  <a:chOff x="4513" y="2205"/>
                  <a:chExt cx="907" cy="635"/>
                </a:xfrm>
              </p:grpSpPr>
              <p:sp>
                <p:nvSpPr>
                  <p:cNvPr id="81981" name="AutoShape 61"/>
                  <p:cNvSpPr>
                    <a:spLocks noChangeArrowheads="1"/>
                  </p:cNvSpPr>
                  <p:nvPr/>
                </p:nvSpPr>
                <p:spPr bwMode="auto">
                  <a:xfrm>
                    <a:off x="4513" y="2205"/>
                    <a:ext cx="907" cy="6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197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649" y="2205"/>
                    <a:ext cx="635" cy="63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1984" name="Line 64"/>
                <p:cNvSpPr>
                  <a:spLocks noChangeShapeType="1"/>
                </p:cNvSpPr>
                <p:nvPr/>
              </p:nvSpPr>
              <p:spPr bwMode="auto">
                <a:xfrm>
                  <a:off x="4558" y="2568"/>
                  <a:ext cx="46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87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5329" y="2614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017" name="Text Box 97"/>
              <p:cNvSpPr txBox="1">
                <a:spLocks noChangeArrowheads="1"/>
              </p:cNvSpPr>
              <p:nvPr/>
            </p:nvSpPr>
            <p:spPr bwMode="auto">
              <a:xfrm>
                <a:off x="4422" y="2024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82024" name="Text Box 104"/>
              <p:cNvSpPr txBox="1">
                <a:spLocks noChangeArrowheads="1"/>
              </p:cNvSpPr>
              <p:nvPr/>
            </p:nvSpPr>
            <p:spPr bwMode="auto">
              <a:xfrm>
                <a:off x="4967" y="2024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  <a:endParaRPr lang="ru-RU"/>
              </a:p>
            </p:txBody>
          </p:sp>
          <p:sp>
            <p:nvSpPr>
              <p:cNvPr id="82029" name="Text Box 109"/>
              <p:cNvSpPr txBox="1">
                <a:spLocks noChangeArrowheads="1"/>
              </p:cNvSpPr>
              <p:nvPr/>
            </p:nvSpPr>
            <p:spPr bwMode="auto">
              <a:xfrm>
                <a:off x="4150" y="2931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  <a:endParaRPr lang="ru-RU"/>
              </a:p>
            </p:txBody>
          </p:sp>
          <p:sp>
            <p:nvSpPr>
              <p:cNvPr id="82036" name="Text Box 116"/>
              <p:cNvSpPr txBox="1">
                <a:spLocks noChangeArrowheads="1"/>
              </p:cNvSpPr>
              <p:nvPr/>
            </p:nvSpPr>
            <p:spPr bwMode="auto">
              <a:xfrm>
                <a:off x="5239" y="2931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D</a:t>
                </a:r>
                <a:endParaRPr lang="ru-RU"/>
              </a:p>
            </p:txBody>
          </p:sp>
        </p:grpSp>
        <p:sp>
          <p:nvSpPr>
            <p:cNvPr id="82040" name="Text Box 120"/>
            <p:cNvSpPr txBox="1">
              <a:spLocks noChangeArrowheads="1"/>
            </p:cNvSpPr>
            <p:nvPr/>
          </p:nvSpPr>
          <p:spPr bwMode="auto">
            <a:xfrm>
              <a:off x="1619250" y="5516563"/>
              <a:ext cx="349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  <a:endParaRPr lang="ru-RU"/>
            </a:p>
          </p:txBody>
        </p:sp>
        <p:grpSp>
          <p:nvGrpSpPr>
            <p:cNvPr id="10" name="Group 135"/>
            <p:cNvGrpSpPr>
              <a:grpSpLocks/>
            </p:cNvGrpSpPr>
            <p:nvPr/>
          </p:nvGrpSpPr>
          <p:grpSpPr bwMode="auto">
            <a:xfrm>
              <a:off x="6011863" y="836613"/>
              <a:ext cx="1778000" cy="1735137"/>
              <a:chOff x="2562" y="1570"/>
              <a:chExt cx="1120" cy="1093"/>
            </a:xfrm>
          </p:grpSpPr>
          <p:grpSp>
            <p:nvGrpSpPr>
              <p:cNvPr id="11" name="Group 84"/>
              <p:cNvGrpSpPr>
                <a:grpSpLocks/>
              </p:cNvGrpSpPr>
              <p:nvPr/>
            </p:nvGrpSpPr>
            <p:grpSpPr bwMode="auto">
              <a:xfrm>
                <a:off x="2789" y="1752"/>
                <a:ext cx="725" cy="748"/>
                <a:chOff x="2971" y="1026"/>
                <a:chExt cx="590" cy="635"/>
              </a:xfrm>
            </p:grpSpPr>
            <p:sp>
              <p:nvSpPr>
                <p:cNvPr id="81931" name="AutoShape 11"/>
                <p:cNvSpPr>
                  <a:spLocks noChangeArrowheads="1"/>
                </p:cNvSpPr>
                <p:nvPr/>
              </p:nvSpPr>
              <p:spPr bwMode="auto">
                <a:xfrm rot="16200000">
                  <a:off x="2948" y="1049"/>
                  <a:ext cx="635" cy="590"/>
                </a:xfrm>
                <a:prstGeom prst="rtTriangl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932" name="Rectangle 12"/>
                <p:cNvSpPr>
                  <a:spLocks noChangeArrowheads="1"/>
                </p:cNvSpPr>
                <p:nvPr/>
              </p:nvSpPr>
              <p:spPr bwMode="auto">
                <a:xfrm>
                  <a:off x="3424" y="1570"/>
                  <a:ext cx="136" cy="9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82011" name="Text Box 91"/>
              <p:cNvSpPr txBox="1">
                <a:spLocks noChangeArrowheads="1"/>
              </p:cNvSpPr>
              <p:nvPr/>
            </p:nvSpPr>
            <p:spPr bwMode="auto">
              <a:xfrm>
                <a:off x="3379" y="1570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  <a:endParaRPr lang="ru-RU"/>
              </a:p>
            </p:txBody>
          </p:sp>
          <p:sp>
            <p:nvSpPr>
              <p:cNvPr id="82038" name="Text Box 118"/>
              <p:cNvSpPr txBox="1">
                <a:spLocks noChangeArrowheads="1"/>
              </p:cNvSpPr>
              <p:nvPr/>
            </p:nvSpPr>
            <p:spPr bwMode="auto">
              <a:xfrm>
                <a:off x="2562" y="2432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D</a:t>
                </a:r>
                <a:endParaRPr lang="ru-RU"/>
              </a:p>
            </p:txBody>
          </p:sp>
          <p:sp>
            <p:nvSpPr>
              <p:cNvPr id="82041" name="Text Box 121"/>
              <p:cNvSpPr txBox="1">
                <a:spLocks noChangeArrowheads="1"/>
              </p:cNvSpPr>
              <p:nvPr/>
            </p:nvSpPr>
            <p:spPr bwMode="auto">
              <a:xfrm>
                <a:off x="3470" y="2432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E</a:t>
                </a:r>
                <a:endParaRPr lang="ru-RU"/>
              </a:p>
            </p:txBody>
          </p:sp>
        </p:grpSp>
        <p:grpSp>
          <p:nvGrpSpPr>
            <p:cNvPr id="12" name="Group 133"/>
            <p:cNvGrpSpPr>
              <a:grpSpLocks/>
            </p:cNvGrpSpPr>
            <p:nvPr/>
          </p:nvGrpSpPr>
          <p:grpSpPr bwMode="auto">
            <a:xfrm>
              <a:off x="179388" y="5013325"/>
              <a:ext cx="1789112" cy="1662113"/>
              <a:chOff x="113" y="3158"/>
              <a:chExt cx="1127" cy="1047"/>
            </a:xfrm>
          </p:grpSpPr>
          <p:grpSp>
            <p:nvGrpSpPr>
              <p:cNvPr id="13" name="Group 86"/>
              <p:cNvGrpSpPr>
                <a:grpSpLocks/>
              </p:cNvGrpSpPr>
              <p:nvPr/>
            </p:nvGrpSpPr>
            <p:grpSpPr bwMode="auto">
              <a:xfrm>
                <a:off x="295" y="3385"/>
                <a:ext cx="771" cy="612"/>
                <a:chOff x="340" y="1979"/>
                <a:chExt cx="680" cy="544"/>
              </a:xfrm>
            </p:grpSpPr>
            <p:sp>
              <p:nvSpPr>
                <p:cNvPr id="81934" name="AutoShape 14"/>
                <p:cNvSpPr>
                  <a:spLocks noChangeArrowheads="1"/>
                </p:cNvSpPr>
                <p:nvPr/>
              </p:nvSpPr>
              <p:spPr bwMode="auto">
                <a:xfrm rot="10800000">
                  <a:off x="340" y="1979"/>
                  <a:ext cx="680" cy="544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963" name="Line 43"/>
                <p:cNvSpPr>
                  <a:spLocks noChangeShapeType="1"/>
                </p:cNvSpPr>
                <p:nvPr/>
              </p:nvSpPr>
              <p:spPr bwMode="auto">
                <a:xfrm>
                  <a:off x="431" y="2205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64" name="Line 44"/>
                <p:cNvSpPr>
                  <a:spLocks noChangeShapeType="1"/>
                </p:cNvSpPr>
                <p:nvPr/>
              </p:nvSpPr>
              <p:spPr bwMode="auto">
                <a:xfrm>
                  <a:off x="521" y="1979"/>
                  <a:ext cx="0" cy="5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66" name="Line 46"/>
                <p:cNvSpPr>
                  <a:spLocks noChangeShapeType="1"/>
                </p:cNvSpPr>
                <p:nvPr/>
              </p:nvSpPr>
              <p:spPr bwMode="auto">
                <a:xfrm>
                  <a:off x="431" y="2069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68" name="Line 48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46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69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839" y="2024"/>
                  <a:ext cx="45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71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839" y="2069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72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930" y="2251"/>
                  <a:ext cx="45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73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930" y="2296"/>
                  <a:ext cx="45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74" name="Rectangle 54"/>
                <p:cNvSpPr>
                  <a:spLocks noChangeArrowheads="1"/>
                </p:cNvSpPr>
                <p:nvPr/>
              </p:nvSpPr>
              <p:spPr bwMode="auto">
                <a:xfrm>
                  <a:off x="521" y="2478"/>
                  <a:ext cx="46" cy="4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82016" name="Text Box 96"/>
              <p:cNvSpPr txBox="1">
                <a:spLocks noChangeArrowheads="1"/>
              </p:cNvSpPr>
              <p:nvPr/>
            </p:nvSpPr>
            <p:spPr bwMode="auto">
              <a:xfrm>
                <a:off x="295" y="3158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82022" name="Text Box 102"/>
              <p:cNvSpPr txBox="1">
                <a:spLocks noChangeArrowheads="1"/>
              </p:cNvSpPr>
              <p:nvPr/>
            </p:nvSpPr>
            <p:spPr bwMode="auto">
              <a:xfrm>
                <a:off x="748" y="315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  <a:endParaRPr lang="ru-RU"/>
              </a:p>
            </p:txBody>
          </p:sp>
          <p:sp>
            <p:nvSpPr>
              <p:cNvPr id="82031" name="Text Box 111"/>
              <p:cNvSpPr txBox="1">
                <a:spLocks noChangeArrowheads="1"/>
              </p:cNvSpPr>
              <p:nvPr/>
            </p:nvSpPr>
            <p:spPr bwMode="auto">
              <a:xfrm>
                <a:off x="113" y="397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  <a:endParaRPr lang="ru-RU"/>
              </a:p>
            </p:txBody>
          </p:sp>
          <p:sp>
            <p:nvSpPr>
              <p:cNvPr id="82037" name="Text Box 117"/>
              <p:cNvSpPr txBox="1">
                <a:spLocks noChangeArrowheads="1"/>
              </p:cNvSpPr>
              <p:nvPr/>
            </p:nvSpPr>
            <p:spPr bwMode="auto">
              <a:xfrm>
                <a:off x="1020" y="3974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D</a:t>
                </a:r>
                <a:endParaRPr lang="ru-RU"/>
              </a:p>
            </p:txBody>
          </p:sp>
          <p:sp>
            <p:nvSpPr>
              <p:cNvPr id="82043" name="Text Box 123"/>
              <p:cNvSpPr txBox="1">
                <a:spLocks noChangeArrowheads="1"/>
              </p:cNvSpPr>
              <p:nvPr/>
            </p:nvSpPr>
            <p:spPr bwMode="auto">
              <a:xfrm>
                <a:off x="431" y="397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/>
                  <a:t>E</a:t>
                </a:r>
                <a:endParaRPr lang="ru-RU"/>
              </a:p>
            </p:txBody>
          </p:sp>
        </p:grpSp>
        <p:sp>
          <p:nvSpPr>
            <p:cNvPr id="82044" name="Text Box 124"/>
            <p:cNvSpPr txBox="1">
              <a:spLocks noChangeArrowheads="1"/>
            </p:cNvSpPr>
            <p:nvPr/>
          </p:nvSpPr>
          <p:spPr bwMode="auto">
            <a:xfrm>
              <a:off x="827088" y="1289050"/>
              <a:ext cx="15128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COS A = ?</a:t>
              </a:r>
              <a:endParaRPr lang="ru-RU">
                <a:solidFill>
                  <a:srgbClr val="0000FF"/>
                </a:solidFill>
              </a:endParaRPr>
            </a:p>
          </p:txBody>
        </p:sp>
        <p:sp>
          <p:nvSpPr>
            <p:cNvPr id="82045" name="Text Box 125"/>
            <p:cNvSpPr txBox="1">
              <a:spLocks noChangeArrowheads="1"/>
            </p:cNvSpPr>
            <p:nvPr/>
          </p:nvSpPr>
          <p:spPr bwMode="auto">
            <a:xfrm>
              <a:off x="4211638" y="1268413"/>
              <a:ext cx="15128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COS B = ?</a:t>
              </a:r>
              <a:endParaRPr lang="ru-RU">
                <a:solidFill>
                  <a:srgbClr val="0000FF"/>
                </a:solidFill>
              </a:endParaRPr>
            </a:p>
          </p:txBody>
        </p:sp>
        <p:sp>
          <p:nvSpPr>
            <p:cNvPr id="82059" name="Text Box 139"/>
            <p:cNvSpPr txBox="1">
              <a:spLocks noChangeArrowheads="1"/>
            </p:cNvSpPr>
            <p:nvPr/>
          </p:nvSpPr>
          <p:spPr bwMode="auto">
            <a:xfrm>
              <a:off x="4716463" y="4292600"/>
              <a:ext cx="136683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∟</a:t>
              </a:r>
              <a:r>
                <a:rPr lang="en-US">
                  <a:solidFill>
                    <a:srgbClr val="0000FF"/>
                  </a:solidFill>
                </a:rPr>
                <a:t>CMD = ?</a:t>
              </a:r>
              <a:endParaRPr lang="ru-RU">
                <a:solidFill>
                  <a:srgbClr val="0000FF"/>
                </a:solidFill>
              </a:endParaRPr>
            </a:p>
          </p:txBody>
        </p:sp>
        <p:sp>
          <p:nvSpPr>
            <p:cNvPr id="82060" name="Text Box 140"/>
            <p:cNvSpPr txBox="1">
              <a:spLocks noChangeArrowheads="1"/>
            </p:cNvSpPr>
            <p:nvPr/>
          </p:nvSpPr>
          <p:spPr bwMode="auto">
            <a:xfrm>
              <a:off x="250825" y="5516563"/>
              <a:ext cx="3603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endParaRPr lang="ru-RU"/>
            </a:p>
          </p:txBody>
        </p:sp>
        <p:grpSp>
          <p:nvGrpSpPr>
            <p:cNvPr id="14" name="Group 142"/>
            <p:cNvGrpSpPr>
              <a:grpSpLocks/>
            </p:cNvGrpSpPr>
            <p:nvPr/>
          </p:nvGrpSpPr>
          <p:grpSpPr bwMode="auto">
            <a:xfrm>
              <a:off x="4427538" y="2924175"/>
              <a:ext cx="1860550" cy="1446213"/>
              <a:chOff x="3969" y="845"/>
              <a:chExt cx="1172" cy="911"/>
            </a:xfrm>
          </p:grpSpPr>
          <p:grpSp>
            <p:nvGrpSpPr>
              <p:cNvPr id="15" name="Group 128"/>
              <p:cNvGrpSpPr>
                <a:grpSpLocks/>
              </p:cNvGrpSpPr>
              <p:nvPr/>
            </p:nvGrpSpPr>
            <p:grpSpPr bwMode="auto">
              <a:xfrm>
                <a:off x="3969" y="845"/>
                <a:ext cx="1172" cy="911"/>
                <a:chOff x="4241" y="754"/>
                <a:chExt cx="1172" cy="911"/>
              </a:xfrm>
            </p:grpSpPr>
            <p:grpSp>
              <p:nvGrpSpPr>
                <p:cNvPr id="16" name="Group 85"/>
                <p:cNvGrpSpPr>
                  <a:grpSpLocks/>
                </p:cNvGrpSpPr>
                <p:nvPr/>
              </p:nvGrpSpPr>
              <p:grpSpPr bwMode="auto">
                <a:xfrm>
                  <a:off x="4377" y="935"/>
                  <a:ext cx="861" cy="544"/>
                  <a:chOff x="4422" y="1298"/>
                  <a:chExt cx="726" cy="454"/>
                </a:xfrm>
              </p:grpSpPr>
              <p:sp>
                <p:nvSpPr>
                  <p:cNvPr id="81933" name="AutoShape 13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4422" y="1298"/>
                    <a:ext cx="726" cy="454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1961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30" y="1298"/>
                    <a:ext cx="137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6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4830" y="1480"/>
                    <a:ext cx="318" cy="2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89" name="Freeform 69"/>
                  <p:cNvSpPr>
                    <a:spLocks/>
                  </p:cNvSpPr>
                  <p:nvPr/>
                </p:nvSpPr>
                <p:spPr bwMode="auto">
                  <a:xfrm>
                    <a:off x="5023" y="1544"/>
                    <a:ext cx="49" cy="104"/>
                  </a:xfrm>
                  <a:custGeom>
                    <a:avLst/>
                    <a:gdLst/>
                    <a:ahLst/>
                    <a:cxnLst>
                      <a:cxn ang="0">
                        <a:pos x="17" y="104"/>
                      </a:cxn>
                      <a:cxn ang="0">
                        <a:pos x="17" y="32"/>
                      </a:cxn>
                      <a:cxn ang="0">
                        <a:pos x="49" y="0"/>
                      </a:cxn>
                    </a:cxnLst>
                    <a:rect l="0" t="0" r="r" b="b"/>
                    <a:pathLst>
                      <a:path w="49" h="104">
                        <a:moveTo>
                          <a:pt x="17" y="104"/>
                        </a:moveTo>
                        <a:cubicBezTo>
                          <a:pt x="8" y="76"/>
                          <a:pt x="0" y="66"/>
                          <a:pt x="17" y="32"/>
                        </a:cubicBezTo>
                        <a:cubicBezTo>
                          <a:pt x="22" y="21"/>
                          <a:pt x="42" y="14"/>
                          <a:pt x="49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91" name="Freeform 71"/>
                  <p:cNvSpPr>
                    <a:spLocks/>
                  </p:cNvSpPr>
                  <p:nvPr/>
                </p:nvSpPr>
                <p:spPr bwMode="auto">
                  <a:xfrm>
                    <a:off x="5072" y="1616"/>
                    <a:ext cx="8" cy="80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8" h="80">
                        <a:moveTo>
                          <a:pt x="0" y="80"/>
                        </a:moveTo>
                        <a:cubicBezTo>
                          <a:pt x="8" y="5"/>
                          <a:pt x="8" y="32"/>
                          <a:pt x="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92" name="Freeform 72"/>
                  <p:cNvSpPr>
                    <a:spLocks/>
                  </p:cNvSpPr>
                  <p:nvPr/>
                </p:nvSpPr>
                <p:spPr bwMode="auto">
                  <a:xfrm>
                    <a:off x="4975" y="1624"/>
                    <a:ext cx="35" cy="128"/>
                  </a:xfrm>
                  <a:custGeom>
                    <a:avLst/>
                    <a:gdLst/>
                    <a:ahLst/>
                    <a:cxnLst>
                      <a:cxn ang="0">
                        <a:pos x="1" y="128"/>
                      </a:cxn>
                      <a:cxn ang="0">
                        <a:pos x="9" y="24"/>
                      </a:cxn>
                      <a:cxn ang="0">
                        <a:pos x="33" y="8"/>
                      </a:cxn>
                      <a:cxn ang="0">
                        <a:pos x="33" y="0"/>
                      </a:cxn>
                    </a:cxnLst>
                    <a:rect l="0" t="0" r="r" b="b"/>
                    <a:pathLst>
                      <a:path w="35" h="128">
                        <a:moveTo>
                          <a:pt x="1" y="128"/>
                        </a:moveTo>
                        <a:cubicBezTo>
                          <a:pt x="4" y="93"/>
                          <a:pt x="0" y="58"/>
                          <a:pt x="9" y="24"/>
                        </a:cubicBezTo>
                        <a:cubicBezTo>
                          <a:pt x="11" y="15"/>
                          <a:pt x="26" y="15"/>
                          <a:pt x="33" y="8"/>
                        </a:cubicBezTo>
                        <a:cubicBezTo>
                          <a:pt x="35" y="6"/>
                          <a:pt x="33" y="3"/>
                          <a:pt x="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95" name="Freeform 75"/>
                  <p:cNvSpPr>
                    <a:spLocks/>
                  </p:cNvSpPr>
                  <p:nvPr/>
                </p:nvSpPr>
                <p:spPr bwMode="auto">
                  <a:xfrm>
                    <a:off x="5005" y="1664"/>
                    <a:ext cx="51" cy="80"/>
                  </a:xfrm>
                  <a:custGeom>
                    <a:avLst/>
                    <a:gdLst/>
                    <a:ahLst/>
                    <a:cxnLst>
                      <a:cxn ang="0">
                        <a:pos x="19" y="80"/>
                      </a:cxn>
                      <a:cxn ang="0">
                        <a:pos x="51" y="0"/>
                      </a:cxn>
                    </a:cxnLst>
                    <a:rect l="0" t="0" r="r" b="b"/>
                    <a:pathLst>
                      <a:path w="51" h="80">
                        <a:moveTo>
                          <a:pt x="19" y="80"/>
                        </a:moveTo>
                        <a:cubicBezTo>
                          <a:pt x="0" y="23"/>
                          <a:pt x="31" y="40"/>
                          <a:pt x="51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96" name="Freeform 76"/>
                  <p:cNvSpPr>
                    <a:spLocks/>
                  </p:cNvSpPr>
                  <p:nvPr/>
                </p:nvSpPr>
                <p:spPr bwMode="auto">
                  <a:xfrm>
                    <a:off x="4920" y="1368"/>
                    <a:ext cx="80" cy="4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2" y="40"/>
                      </a:cxn>
                      <a:cxn ang="0">
                        <a:pos x="80" y="32"/>
                      </a:cxn>
                    </a:cxnLst>
                    <a:rect l="0" t="0" r="r" b="b"/>
                    <a:pathLst>
                      <a:path w="80" h="40">
                        <a:moveTo>
                          <a:pt x="0" y="0"/>
                        </a:moveTo>
                        <a:cubicBezTo>
                          <a:pt x="6" y="25"/>
                          <a:pt x="0" y="40"/>
                          <a:pt x="32" y="40"/>
                        </a:cubicBezTo>
                        <a:cubicBezTo>
                          <a:pt x="48" y="40"/>
                          <a:pt x="80" y="32"/>
                          <a:pt x="80" y="3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97" name="Freeform 77"/>
                  <p:cNvSpPr>
                    <a:spLocks/>
                  </p:cNvSpPr>
                  <p:nvPr/>
                </p:nvSpPr>
                <p:spPr bwMode="auto">
                  <a:xfrm>
                    <a:off x="4888" y="1304"/>
                    <a:ext cx="40" cy="4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0" y="40"/>
                      </a:cxn>
                    </a:cxnLst>
                    <a:rect l="0" t="0" r="r" b="b"/>
                    <a:pathLst>
                      <a:path w="40" h="40">
                        <a:moveTo>
                          <a:pt x="0" y="0"/>
                        </a:moveTo>
                        <a:cubicBezTo>
                          <a:pt x="7" y="21"/>
                          <a:pt x="13" y="40"/>
                          <a:pt x="40" y="4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2018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4468" y="754"/>
                  <a:ext cx="22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B</a:t>
                  </a:r>
                  <a:endParaRPr lang="ru-RU"/>
                </a:p>
              </p:txBody>
            </p:sp>
            <p:sp>
              <p:nvSpPr>
                <p:cNvPr id="82021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4921" y="754"/>
                  <a:ext cx="22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C</a:t>
                  </a:r>
                  <a:endParaRPr lang="ru-RU"/>
                </a:p>
              </p:txBody>
            </p:sp>
            <p:sp>
              <p:nvSpPr>
                <p:cNvPr id="82028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4241" y="1434"/>
                  <a:ext cx="21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</a:t>
                  </a:r>
                  <a:endParaRPr lang="ru-RU"/>
                </a:p>
              </p:txBody>
            </p:sp>
            <p:sp>
              <p:nvSpPr>
                <p:cNvPr id="8203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5193" y="1434"/>
                  <a:ext cx="22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D</a:t>
                  </a:r>
                  <a:endParaRPr lang="ru-RU"/>
                </a:p>
              </p:txBody>
            </p:sp>
          </p:grpSp>
          <p:sp>
            <p:nvSpPr>
              <p:cNvPr id="82061" name="Text Box 141"/>
              <p:cNvSpPr txBox="1">
                <a:spLocks noChangeArrowheads="1"/>
              </p:cNvSpPr>
              <p:nvPr/>
            </p:nvSpPr>
            <p:spPr bwMode="auto">
              <a:xfrm>
                <a:off x="4377" y="1162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</a:t>
                </a:r>
                <a:endParaRPr lang="ru-RU"/>
              </a:p>
            </p:txBody>
          </p:sp>
        </p:grpSp>
        <p:grpSp>
          <p:nvGrpSpPr>
            <p:cNvPr id="17" name="Group 175"/>
            <p:cNvGrpSpPr>
              <a:grpSpLocks/>
            </p:cNvGrpSpPr>
            <p:nvPr/>
          </p:nvGrpSpPr>
          <p:grpSpPr bwMode="auto">
            <a:xfrm>
              <a:off x="2339975" y="2997200"/>
              <a:ext cx="1731963" cy="1806575"/>
              <a:chOff x="1292" y="2069"/>
              <a:chExt cx="1091" cy="1138"/>
            </a:xfrm>
          </p:grpSpPr>
          <p:grpSp>
            <p:nvGrpSpPr>
              <p:cNvPr id="18" name="Group 138"/>
              <p:cNvGrpSpPr>
                <a:grpSpLocks/>
              </p:cNvGrpSpPr>
              <p:nvPr/>
            </p:nvGrpSpPr>
            <p:grpSpPr bwMode="auto">
              <a:xfrm>
                <a:off x="1292" y="2160"/>
                <a:ext cx="998" cy="1047"/>
                <a:chOff x="1292" y="2160"/>
                <a:chExt cx="998" cy="1047"/>
              </a:xfrm>
            </p:grpSpPr>
            <p:grpSp>
              <p:nvGrpSpPr>
                <p:cNvPr id="19" name="Group 40"/>
                <p:cNvGrpSpPr>
                  <a:grpSpLocks/>
                </p:cNvGrpSpPr>
                <p:nvPr/>
              </p:nvGrpSpPr>
              <p:grpSpPr bwMode="auto">
                <a:xfrm rot="13714052">
                  <a:off x="1417" y="2126"/>
                  <a:ext cx="839" cy="907"/>
                  <a:chOff x="1564" y="1888"/>
                  <a:chExt cx="771" cy="862"/>
                </a:xfrm>
              </p:grpSpPr>
              <p:grpSp>
                <p:nvGrpSpPr>
                  <p:cNvPr id="20" name="Group 31"/>
                  <p:cNvGrpSpPr>
                    <a:grpSpLocks/>
                  </p:cNvGrpSpPr>
                  <p:nvPr/>
                </p:nvGrpSpPr>
                <p:grpSpPr bwMode="auto">
                  <a:xfrm rot="7898013">
                    <a:off x="1610" y="2024"/>
                    <a:ext cx="680" cy="771"/>
                    <a:chOff x="1610" y="2024"/>
                    <a:chExt cx="680" cy="771"/>
                  </a:xfrm>
                </p:grpSpPr>
                <p:sp>
                  <p:nvSpPr>
                    <p:cNvPr id="81949" name="AutoShap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10" y="2024"/>
                      <a:ext cx="680" cy="771"/>
                    </a:xfrm>
                    <a:prstGeom prst="rtTriangl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1950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10" y="2704"/>
                      <a:ext cx="136" cy="91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195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1888"/>
                    <a:ext cx="0" cy="4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5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2341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5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973" y="2341"/>
                    <a:ext cx="0" cy="4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205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1292" y="2387"/>
                  <a:ext cx="1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</a:t>
                  </a:r>
                  <a:endParaRPr lang="ru-RU"/>
                </a:p>
              </p:txBody>
            </p:sp>
            <p:sp>
              <p:nvSpPr>
                <p:cNvPr id="82057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1746" y="2976"/>
                  <a:ext cx="36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b</a:t>
                  </a:r>
                  <a:endParaRPr lang="ru-RU"/>
                </a:p>
              </p:txBody>
            </p:sp>
          </p:grpSp>
          <p:sp>
            <p:nvSpPr>
              <p:cNvPr id="82063" name="Text Box 143"/>
              <p:cNvSpPr txBox="1">
                <a:spLocks noChangeArrowheads="1"/>
              </p:cNvSpPr>
              <p:nvPr/>
            </p:nvSpPr>
            <p:spPr bwMode="auto">
              <a:xfrm>
                <a:off x="1655" y="2523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cs typeface="Arial" charset="0"/>
                  </a:rPr>
                  <a:t>x</a:t>
                </a:r>
                <a:endParaRPr lang="ar-SA">
                  <a:cs typeface="Arial" charset="0"/>
                </a:endParaRPr>
              </a:p>
            </p:txBody>
          </p:sp>
          <p:sp>
            <p:nvSpPr>
              <p:cNvPr id="82064" name="Text Box 144"/>
              <p:cNvSpPr txBox="1">
                <a:spLocks noChangeArrowheads="1"/>
              </p:cNvSpPr>
              <p:nvPr/>
            </p:nvSpPr>
            <p:spPr bwMode="auto">
              <a:xfrm>
                <a:off x="1927" y="2069"/>
                <a:ext cx="4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FF"/>
                    </a:solidFill>
                    <a:cs typeface="Arial" charset="0"/>
                  </a:rPr>
                  <a:t>X = ?</a:t>
                </a:r>
                <a:endParaRPr lang="ar-SA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sp>
          <p:nvSpPr>
            <p:cNvPr id="82065" name="Text Box 145"/>
            <p:cNvSpPr txBox="1">
              <a:spLocks noChangeArrowheads="1"/>
            </p:cNvSpPr>
            <p:nvPr/>
          </p:nvSpPr>
          <p:spPr bwMode="auto">
            <a:xfrm>
              <a:off x="8101013" y="2492375"/>
              <a:ext cx="762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m = ?</a:t>
              </a:r>
              <a:endParaRPr lang="ru-RU">
                <a:solidFill>
                  <a:srgbClr val="0000FF"/>
                </a:solidFill>
              </a:endParaRPr>
            </a:p>
          </p:txBody>
        </p:sp>
        <p:sp>
          <p:nvSpPr>
            <p:cNvPr id="82066" name="Text Box 146"/>
            <p:cNvSpPr txBox="1">
              <a:spLocks noChangeArrowheads="1"/>
            </p:cNvSpPr>
            <p:nvPr/>
          </p:nvSpPr>
          <p:spPr bwMode="auto">
            <a:xfrm>
              <a:off x="8459788" y="335756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5</a:t>
              </a:r>
              <a:endParaRPr lang="ru-RU"/>
            </a:p>
          </p:txBody>
        </p:sp>
        <p:sp>
          <p:nvSpPr>
            <p:cNvPr id="82068" name="Text Box 148"/>
            <p:cNvSpPr txBox="1">
              <a:spLocks noChangeArrowheads="1"/>
            </p:cNvSpPr>
            <p:nvPr/>
          </p:nvSpPr>
          <p:spPr bwMode="auto">
            <a:xfrm>
              <a:off x="7524750" y="1557338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  <a:endParaRPr lang="ru-RU"/>
            </a:p>
          </p:txBody>
        </p:sp>
        <p:grpSp>
          <p:nvGrpSpPr>
            <p:cNvPr id="21" name="Group 1024"/>
            <p:cNvGrpSpPr>
              <a:grpSpLocks/>
            </p:cNvGrpSpPr>
            <p:nvPr/>
          </p:nvGrpSpPr>
          <p:grpSpPr bwMode="auto">
            <a:xfrm>
              <a:off x="3059113" y="4797425"/>
              <a:ext cx="2967037" cy="1879600"/>
              <a:chOff x="2789" y="3022"/>
              <a:chExt cx="1869" cy="1184"/>
            </a:xfrm>
          </p:grpSpPr>
          <p:grpSp>
            <p:nvGrpSpPr>
              <p:cNvPr id="22" name="Group 132"/>
              <p:cNvGrpSpPr>
                <a:grpSpLocks/>
              </p:cNvGrpSpPr>
              <p:nvPr/>
            </p:nvGrpSpPr>
            <p:grpSpPr bwMode="auto">
              <a:xfrm>
                <a:off x="2789" y="3022"/>
                <a:ext cx="1354" cy="1184"/>
                <a:chOff x="2789" y="2976"/>
                <a:chExt cx="1354" cy="1184"/>
              </a:xfrm>
            </p:grpSpPr>
            <p:grpSp>
              <p:nvGrpSpPr>
                <p:cNvPr id="23" name="Group 87"/>
                <p:cNvGrpSpPr>
                  <a:grpSpLocks/>
                </p:cNvGrpSpPr>
                <p:nvPr/>
              </p:nvGrpSpPr>
              <p:grpSpPr bwMode="auto">
                <a:xfrm>
                  <a:off x="2880" y="3203"/>
                  <a:ext cx="1111" cy="725"/>
                  <a:chOff x="2971" y="2115"/>
                  <a:chExt cx="1043" cy="589"/>
                </a:xfrm>
              </p:grpSpPr>
              <p:sp>
                <p:nvSpPr>
                  <p:cNvPr id="81935" name="AutoShape 1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2971" y="2115"/>
                    <a:ext cx="1043" cy="589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199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3742" y="2115"/>
                    <a:ext cx="0" cy="58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99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742" y="2659"/>
                    <a:ext cx="45" cy="4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000" name="Line 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71" y="2115"/>
                    <a:ext cx="771" cy="58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001" name="Freeform 81"/>
                  <p:cNvSpPr>
                    <a:spLocks/>
                  </p:cNvSpPr>
                  <p:nvPr/>
                </p:nvSpPr>
                <p:spPr bwMode="auto">
                  <a:xfrm>
                    <a:off x="3104" y="2608"/>
                    <a:ext cx="39" cy="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2" y="88"/>
                      </a:cxn>
                    </a:cxnLst>
                    <a:rect l="0" t="0" r="r" b="b"/>
                    <a:pathLst>
                      <a:path w="39" h="88">
                        <a:moveTo>
                          <a:pt x="0" y="0"/>
                        </a:moveTo>
                        <a:cubicBezTo>
                          <a:pt x="39" y="26"/>
                          <a:pt x="32" y="41"/>
                          <a:pt x="32" y="8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00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107" y="2251"/>
                    <a:ext cx="91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003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33" y="2251"/>
                    <a:ext cx="45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2015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3016" y="2976"/>
                  <a:ext cx="22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B</a:t>
                  </a:r>
                  <a:endParaRPr lang="ru-RU"/>
                </a:p>
              </p:txBody>
            </p:sp>
            <p:sp>
              <p:nvSpPr>
                <p:cNvPr id="82023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3606" y="2976"/>
                  <a:ext cx="22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C</a:t>
                  </a:r>
                  <a:endParaRPr lang="ru-RU"/>
                </a:p>
              </p:txBody>
            </p:sp>
            <p:sp>
              <p:nvSpPr>
                <p:cNvPr id="8203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2789" y="3884"/>
                  <a:ext cx="21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</a:t>
                  </a:r>
                  <a:endParaRPr lang="ru-RU"/>
                </a:p>
              </p:txBody>
            </p:sp>
            <p:sp>
              <p:nvSpPr>
                <p:cNvPr id="82035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3923" y="3884"/>
                  <a:ext cx="22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/>
                    <a:t>D</a:t>
                  </a:r>
                  <a:endParaRPr lang="ru-RU"/>
                </a:p>
              </p:txBody>
            </p:sp>
            <p:sp>
              <p:nvSpPr>
                <p:cNvPr id="82042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3606" y="3929"/>
                  <a:ext cx="21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E</a:t>
                  </a:r>
                  <a:endParaRPr lang="ru-RU"/>
                </a:p>
              </p:txBody>
            </p:sp>
          </p:grpSp>
          <p:sp>
            <p:nvSpPr>
              <p:cNvPr id="82067" name="Text Box 147"/>
              <p:cNvSpPr txBox="1">
                <a:spLocks noChangeArrowheads="1"/>
              </p:cNvSpPr>
              <p:nvPr/>
            </p:nvSpPr>
            <p:spPr bwMode="auto">
              <a:xfrm>
                <a:off x="3515" y="347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5</a:t>
                </a:r>
                <a:endParaRPr lang="ru-RU"/>
              </a:p>
            </p:txBody>
          </p:sp>
          <p:sp>
            <p:nvSpPr>
              <p:cNvPr id="82069" name="Text Box 149"/>
              <p:cNvSpPr txBox="1">
                <a:spLocks noChangeArrowheads="1"/>
              </p:cNvSpPr>
              <p:nvPr/>
            </p:nvSpPr>
            <p:spPr bwMode="auto">
              <a:xfrm>
                <a:off x="3061" y="3702"/>
                <a:ext cx="32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30</a:t>
                </a:r>
                <a:r>
                  <a:rPr lang="en-US">
                    <a:cs typeface="Arial" charset="0"/>
                  </a:rPr>
                  <a:t>º</a:t>
                </a:r>
              </a:p>
            </p:txBody>
          </p:sp>
          <p:sp>
            <p:nvSpPr>
              <p:cNvPr id="82070" name="Text Box 150"/>
              <p:cNvSpPr txBox="1">
                <a:spLocks noChangeArrowheads="1"/>
              </p:cNvSpPr>
              <p:nvPr/>
            </p:nvSpPr>
            <p:spPr bwMode="auto">
              <a:xfrm>
                <a:off x="4059" y="3550"/>
                <a:ext cx="5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00FF"/>
                    </a:solidFill>
                  </a:rPr>
                  <a:t>S</a:t>
                </a:r>
                <a:r>
                  <a:rPr lang="ru-RU" sz="2000" baseline="-25000">
                    <a:solidFill>
                      <a:srgbClr val="0000FF"/>
                    </a:solidFill>
                  </a:rPr>
                  <a:t>тр</a:t>
                </a:r>
                <a:r>
                  <a:rPr lang="ru-RU" sz="2000">
                    <a:solidFill>
                      <a:srgbClr val="0000FF"/>
                    </a:solidFill>
                  </a:rPr>
                  <a:t> = ?</a:t>
                </a:r>
              </a:p>
            </p:txBody>
          </p:sp>
        </p:grpSp>
        <p:sp>
          <p:nvSpPr>
            <p:cNvPr id="82071" name="Text Box 151"/>
            <p:cNvSpPr txBox="1">
              <a:spLocks noChangeArrowheads="1"/>
            </p:cNvSpPr>
            <p:nvPr/>
          </p:nvSpPr>
          <p:spPr bwMode="auto">
            <a:xfrm>
              <a:off x="1979613" y="5780088"/>
              <a:ext cx="950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S</a:t>
              </a:r>
              <a:r>
                <a:rPr lang="ru-RU" sz="2000" baseline="-25000">
                  <a:solidFill>
                    <a:srgbClr val="0000FF"/>
                  </a:solidFill>
                </a:rPr>
                <a:t>тр</a:t>
              </a:r>
              <a:r>
                <a:rPr lang="ru-RU" sz="2000">
                  <a:solidFill>
                    <a:srgbClr val="0000FF"/>
                  </a:solidFill>
                </a:rPr>
                <a:t> = ?</a:t>
              </a:r>
            </a:p>
          </p:txBody>
        </p:sp>
        <p:sp>
          <p:nvSpPr>
            <p:cNvPr id="82072" name="Text Box 152"/>
            <p:cNvSpPr txBox="1">
              <a:spLocks noChangeArrowheads="1"/>
            </p:cNvSpPr>
            <p:nvPr/>
          </p:nvSpPr>
          <p:spPr bwMode="auto">
            <a:xfrm>
              <a:off x="971550" y="544512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  <a:endParaRPr lang="ru-RU"/>
            </a:p>
          </p:txBody>
        </p:sp>
        <p:sp>
          <p:nvSpPr>
            <p:cNvPr id="82087" name="Text Box 167"/>
            <p:cNvSpPr txBox="1">
              <a:spLocks noChangeArrowheads="1"/>
            </p:cNvSpPr>
            <p:nvPr/>
          </p:nvSpPr>
          <p:spPr bwMode="auto">
            <a:xfrm>
              <a:off x="755650" y="5805488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  <a:endParaRPr lang="ru-RU"/>
            </a:p>
          </p:txBody>
        </p:sp>
        <p:sp>
          <p:nvSpPr>
            <p:cNvPr id="82088" name="Text Box 168"/>
            <p:cNvSpPr txBox="1">
              <a:spLocks noChangeArrowheads="1"/>
            </p:cNvSpPr>
            <p:nvPr/>
          </p:nvSpPr>
          <p:spPr bwMode="auto">
            <a:xfrm>
              <a:off x="6516688" y="1341438"/>
              <a:ext cx="438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13</a:t>
              </a:r>
              <a:endParaRPr lang="ru-RU"/>
            </a:p>
          </p:txBody>
        </p:sp>
        <p:sp>
          <p:nvSpPr>
            <p:cNvPr id="82089" name="Text Box 169"/>
            <p:cNvSpPr txBox="1">
              <a:spLocks noChangeArrowheads="1"/>
            </p:cNvSpPr>
            <p:nvPr/>
          </p:nvSpPr>
          <p:spPr bwMode="auto">
            <a:xfrm>
              <a:off x="6659563" y="2276475"/>
              <a:ext cx="438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12</a:t>
              </a:r>
              <a:endParaRPr lang="ru-RU"/>
            </a:p>
          </p:txBody>
        </p:sp>
        <p:sp>
          <p:nvSpPr>
            <p:cNvPr id="82090" name="Text Box 170"/>
            <p:cNvSpPr txBox="1">
              <a:spLocks noChangeArrowheads="1"/>
            </p:cNvSpPr>
            <p:nvPr/>
          </p:nvSpPr>
          <p:spPr bwMode="auto">
            <a:xfrm>
              <a:off x="3203575" y="2205038"/>
              <a:ext cx="438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17</a:t>
              </a:r>
              <a:endParaRPr lang="ru-RU"/>
            </a:p>
          </p:txBody>
        </p:sp>
        <p:sp>
          <p:nvSpPr>
            <p:cNvPr id="82091" name="Text Box 171"/>
            <p:cNvSpPr txBox="1">
              <a:spLocks noChangeArrowheads="1"/>
            </p:cNvSpPr>
            <p:nvPr/>
          </p:nvSpPr>
          <p:spPr bwMode="auto">
            <a:xfrm>
              <a:off x="2627313" y="1412875"/>
              <a:ext cx="438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15</a:t>
              </a:r>
              <a:endParaRPr lang="ru-RU"/>
            </a:p>
          </p:txBody>
        </p:sp>
        <p:sp>
          <p:nvSpPr>
            <p:cNvPr id="82092" name="Text Box 172"/>
            <p:cNvSpPr txBox="1">
              <a:spLocks noChangeArrowheads="1"/>
            </p:cNvSpPr>
            <p:nvPr/>
          </p:nvSpPr>
          <p:spPr bwMode="auto">
            <a:xfrm>
              <a:off x="1042988" y="1628775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7</a:t>
              </a:r>
              <a:endParaRPr lang="ru-RU"/>
            </a:p>
          </p:txBody>
        </p:sp>
        <p:sp>
          <p:nvSpPr>
            <p:cNvPr id="82093" name="Text Box 173"/>
            <p:cNvSpPr txBox="1">
              <a:spLocks noChangeArrowheads="1"/>
            </p:cNvSpPr>
            <p:nvPr/>
          </p:nvSpPr>
          <p:spPr bwMode="auto">
            <a:xfrm>
              <a:off x="570048" y="2786058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82094" name="Text Box 174"/>
            <p:cNvSpPr txBox="1">
              <a:spLocks noChangeArrowheads="1"/>
            </p:cNvSpPr>
            <p:nvPr/>
          </p:nvSpPr>
          <p:spPr bwMode="auto">
            <a:xfrm>
              <a:off x="1331913" y="3573463"/>
              <a:ext cx="736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R = ?</a:t>
              </a:r>
              <a:endParaRPr lang="ru-RU">
                <a:solidFill>
                  <a:srgbClr val="0000FF"/>
                </a:solidFill>
              </a:endParaRPr>
            </a:p>
          </p:txBody>
        </p:sp>
        <p:sp>
          <p:nvSpPr>
            <p:cNvPr id="82945" name="AutoShape 1025"/>
            <p:cNvSpPr>
              <a:spLocks noChangeArrowheads="1"/>
            </p:cNvSpPr>
            <p:nvPr/>
          </p:nvSpPr>
          <p:spPr bwMode="auto">
            <a:xfrm rot="10800000">
              <a:off x="6804025" y="5445125"/>
              <a:ext cx="1295400" cy="10080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46" name="Text Box 1026"/>
            <p:cNvSpPr txBox="1">
              <a:spLocks noChangeArrowheads="1"/>
            </p:cNvSpPr>
            <p:nvPr/>
          </p:nvSpPr>
          <p:spPr bwMode="auto">
            <a:xfrm>
              <a:off x="7235825" y="5084763"/>
              <a:ext cx="438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11</a:t>
              </a:r>
            </a:p>
          </p:txBody>
        </p:sp>
        <p:sp>
          <p:nvSpPr>
            <p:cNvPr id="82947" name="Text Box 1027"/>
            <p:cNvSpPr txBox="1">
              <a:spLocks noChangeArrowheads="1"/>
            </p:cNvSpPr>
            <p:nvPr/>
          </p:nvSpPr>
          <p:spPr bwMode="auto">
            <a:xfrm>
              <a:off x="7235825" y="6491288"/>
              <a:ext cx="438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28</a:t>
              </a:r>
            </a:p>
          </p:txBody>
        </p:sp>
        <p:sp>
          <p:nvSpPr>
            <p:cNvPr id="82948" name="Text Box 1028"/>
            <p:cNvSpPr txBox="1">
              <a:spLocks noChangeArrowheads="1"/>
            </p:cNvSpPr>
            <p:nvPr/>
          </p:nvSpPr>
          <p:spPr bwMode="auto">
            <a:xfrm>
              <a:off x="6588125" y="5734050"/>
              <a:ext cx="438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25</a:t>
              </a:r>
            </a:p>
          </p:txBody>
        </p:sp>
        <p:sp>
          <p:nvSpPr>
            <p:cNvPr id="82949" name="Text Box 1029"/>
            <p:cNvSpPr txBox="1">
              <a:spLocks noChangeArrowheads="1"/>
            </p:cNvSpPr>
            <p:nvPr/>
          </p:nvSpPr>
          <p:spPr bwMode="auto">
            <a:xfrm>
              <a:off x="7956550" y="5661025"/>
              <a:ext cx="438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26</a:t>
              </a:r>
            </a:p>
          </p:txBody>
        </p:sp>
        <p:sp>
          <p:nvSpPr>
            <p:cNvPr id="82950" name="Text Box 1030"/>
            <p:cNvSpPr txBox="1">
              <a:spLocks noChangeArrowheads="1"/>
            </p:cNvSpPr>
            <p:nvPr/>
          </p:nvSpPr>
          <p:spPr bwMode="auto">
            <a:xfrm>
              <a:off x="6516688" y="4724400"/>
              <a:ext cx="17430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План решения</a:t>
              </a:r>
            </a:p>
          </p:txBody>
        </p:sp>
        <p:sp>
          <p:nvSpPr>
            <p:cNvPr id="82951" name="Text Box 1031"/>
            <p:cNvSpPr txBox="1">
              <a:spLocks noChangeArrowheads="1"/>
            </p:cNvSpPr>
            <p:nvPr/>
          </p:nvSpPr>
          <p:spPr bwMode="auto">
            <a:xfrm>
              <a:off x="7956550" y="5084763"/>
              <a:ext cx="9509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S</a:t>
              </a:r>
              <a:r>
                <a:rPr lang="ru-RU" sz="2000" baseline="-25000">
                  <a:solidFill>
                    <a:srgbClr val="0000FF"/>
                  </a:solidFill>
                </a:rPr>
                <a:t>тр</a:t>
              </a:r>
              <a:r>
                <a:rPr lang="ru-RU" sz="2000">
                  <a:solidFill>
                    <a:srgbClr val="0000FF"/>
                  </a:solidFill>
                </a:rPr>
                <a:t> = 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2046" grpId="0"/>
      <p:bldP spid="820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Решение задач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1497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9900FF"/>
                </a:solidFill>
              </a:rPr>
              <a:t>1</a:t>
            </a:r>
            <a:r>
              <a:rPr lang="ru-RU" sz="2000" dirty="0" smtClean="0"/>
              <a:t>. </a:t>
            </a:r>
            <a:r>
              <a:rPr lang="ru-RU" sz="2000" dirty="0"/>
              <a:t>В равнобочную трапецию, площадь которой равна 20, вписана окружность </a:t>
            </a:r>
            <a:r>
              <a:rPr lang="ru-RU" sz="2000" dirty="0" smtClean="0"/>
              <a:t>  радиуса </a:t>
            </a:r>
            <a:r>
              <a:rPr lang="ru-RU" sz="2000" dirty="0"/>
              <a:t>2. Определить стороны трапеции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/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9900FF"/>
                </a:solidFill>
              </a:rPr>
              <a:t>2</a:t>
            </a:r>
            <a:r>
              <a:rPr lang="ru-RU" sz="2000" dirty="0" smtClean="0"/>
              <a:t>. Найти площадь равнобедренной трапеции, если ее диагональ, равная 10, образует с основанием угол, косинус которого равен     .</a:t>
            </a: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9900FF"/>
                </a:solidFill>
              </a:rPr>
              <a:t>3</a:t>
            </a:r>
            <a:r>
              <a:rPr lang="ru-RU" sz="2000" dirty="0" smtClean="0"/>
              <a:t>. </a:t>
            </a:r>
            <a:r>
              <a:rPr lang="ru-RU" sz="2000" dirty="0"/>
              <a:t>Средняя линия равнобедренной трапеции равна 18 см, отношение 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оснований </a:t>
            </a:r>
            <a:r>
              <a:rPr lang="ru-RU" sz="2000" dirty="0"/>
              <a:t>равно 1 : 5. Определить высоту трапеции, если ее </a:t>
            </a:r>
            <a:r>
              <a:rPr lang="ru-RU" sz="2000" dirty="0" smtClean="0"/>
              <a:t>     боковая </a:t>
            </a:r>
            <a:r>
              <a:rPr lang="ru-RU" sz="2000" dirty="0"/>
              <a:t>сторона равна 15 см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/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9900FF"/>
                </a:solidFill>
              </a:rPr>
              <a:t>4</a:t>
            </a:r>
            <a:r>
              <a:rPr lang="ru-RU" sz="2000" dirty="0" smtClean="0"/>
              <a:t>. Центр окружности, вписанной в прямоугольную трапецию, удален от конца  ее боковой стороны на расстоянии 3 и 9 см. Найти стороны трапеции.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285992"/>
            <a:ext cx="194400" cy="4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Трапеция в жизни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VL2K2GCA421V2JCAIOY7BRCA76HV40CAJLEIR3CASPKCZ1CASGOSMNCA228L80CAJBWBIDCA9EJ8N4CAO4TE7DCA0YL15KCAOPK2RTCA86FO78CALM8F2YCAD6EUNCCA6Q0ZV4CA9MDUK0CAQUDM5OCADOG8YV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2844" y="1214422"/>
            <a:ext cx="2906728" cy="3643338"/>
          </a:xfrm>
        </p:spPr>
      </p:pic>
      <p:pic>
        <p:nvPicPr>
          <p:cNvPr id="26626" name="Picture 2" descr="\\Worksrv\Mmc4\ОВСЯНКИНА ОКСАНА АЛЕКСЕЕВНА\DTL8VICAGPYVMLCALDKW50CAC2UZOSCALH01XTCA2FF3JYCAXA6KPDCACBD9ETCA4WFZS1CAQ6RB4OCATWH0VVCAOOVGFPCAHRFJCWCAQVEMYBCA8A1YLLCAA3ZKQ4CAZ6X668CACD84XICAY4NF9OCA3UPFG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1142984"/>
            <a:ext cx="2324110" cy="3143272"/>
          </a:xfrm>
          <a:prstGeom prst="rect">
            <a:avLst/>
          </a:prstGeom>
          <a:noFill/>
        </p:spPr>
      </p:pic>
      <p:pic>
        <p:nvPicPr>
          <p:cNvPr id="26627" name="Picture 3" descr="\\Worksrv\Mmc4\ОВСЯНКИНА ОКСАНА АЛЕКСЕЕВНА\B6L81UCA5L2R89CAJ0K0VSCAMTGOFWCAPH3OYRCAPMYNFXCA5HYO94CAEPGV83CA8UDLDZCA5F0I8LCAB4Y684CAFHMGW3CAI15MHFCA3WW77MCA8FTDRACAFY6KORCAHROS72CATDX6QACAW09SVACA0RDYW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1500174"/>
            <a:ext cx="2115012" cy="2714644"/>
          </a:xfrm>
          <a:prstGeom prst="rect">
            <a:avLst/>
          </a:prstGeom>
          <a:noFill/>
        </p:spPr>
      </p:pic>
      <p:pic>
        <p:nvPicPr>
          <p:cNvPr id="26628" name="Picture 4" descr="\\Worksrv\Mmc4\ОВСЯНКИНА ОКСАНА АЛЕКСЕЕВНА\9PC5S0CAQV46MUCAUT4Q9JCASSVVSUCAO3NKHRCAHWXY8OCAIKQLGACA33NRW6CA5QDELDCA4LNLAPCA7G3IL5CAKYAP6RCAM4NCHPCA2Z2RUMCAK9PFGJCANVBLDJCAD6JAS2CA6FQPN9CAA692X4CAG1WQ9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4071942"/>
            <a:ext cx="278608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Литература, используемая для создания презентации.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 Учебник </a:t>
            </a:r>
            <a:r>
              <a:rPr lang="ru-RU" sz="2000" dirty="0" err="1" smtClean="0"/>
              <a:t>Атанасян</a:t>
            </a:r>
            <a:r>
              <a:rPr lang="ru-RU" sz="2000" dirty="0" smtClean="0"/>
              <a:t> Л. С. [и др.] Геометрия: учебник для 7-9 </a:t>
            </a:r>
            <a:r>
              <a:rPr lang="ru-RU" sz="2000" dirty="0" err="1" smtClean="0"/>
              <a:t>кл</a:t>
            </a:r>
            <a:r>
              <a:rPr lang="ru-RU" sz="2000" dirty="0" smtClean="0"/>
              <a:t>. - М.: Просвещение, 2005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/>
              <a:t>Дидактический </a:t>
            </a:r>
            <a:r>
              <a:rPr lang="ru-RU" sz="2000" i="1" dirty="0"/>
              <a:t>материал</a:t>
            </a:r>
            <a:r>
              <a:rPr lang="ru-RU" sz="2000" dirty="0"/>
              <a:t> из </a:t>
            </a:r>
            <a:r>
              <a:rPr lang="ru-RU" sz="2000" dirty="0" err="1"/>
              <a:t>КИМов</a:t>
            </a:r>
            <a:r>
              <a:rPr lang="ru-RU" sz="2000" dirty="0"/>
              <a:t>, </a:t>
            </a:r>
            <a:r>
              <a:rPr lang="ru-RU" sz="2000" dirty="0" smtClean="0"/>
              <a:t>под </a:t>
            </a:r>
            <a:r>
              <a:rPr lang="ru-RU" sz="2000" dirty="0"/>
              <a:t>редакцией </a:t>
            </a:r>
            <a:r>
              <a:rPr lang="ru-RU" sz="2000" i="1" dirty="0" smtClean="0"/>
              <a:t>М. </a:t>
            </a:r>
            <a:r>
              <a:rPr lang="ru-RU" sz="2000" i="1" dirty="0" err="1" smtClean="0"/>
              <a:t>И.Сканави</a:t>
            </a:r>
            <a:r>
              <a:rPr lang="ru-RU" sz="2000" i="1" dirty="0" smtClean="0"/>
              <a:t>, </a:t>
            </a:r>
            <a:r>
              <a:rPr lang="ru-RU" sz="2000" dirty="0" err="1"/>
              <a:t>Балаян</a:t>
            </a:r>
            <a:r>
              <a:rPr lang="ru-RU" sz="2000" dirty="0"/>
              <a:t> Э</a:t>
            </a:r>
            <a:r>
              <a:rPr lang="ru-RU" sz="2000" dirty="0" smtClean="0"/>
              <a:t>. Н</a:t>
            </a:r>
            <a:r>
              <a:rPr lang="ru-RU" sz="2000" dirty="0"/>
              <a:t>. “Как сдать ЕГЭ по математике на 100 баллов”. 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festival.1september.ru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slovari.yandex.ru/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57158" y="4286256"/>
            <a:ext cx="8351838" cy="2214578"/>
            <a:chOff x="2496" y="1872"/>
            <a:chExt cx="3446" cy="964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3418" y="2261"/>
            <a:ext cx="2524" cy="325"/>
          </p:xfrm>
          <a:graphic>
            <a:graphicData uri="http://schemas.openxmlformats.org/presentationml/2006/ole">
              <p:oleObj spid="_x0000_s25602" name="Формула" r:id="rId4" imgW="1498320" imgH="177480" progId="Equation.3">
                <p:embed/>
              </p:oleObj>
            </a:graphicData>
          </a:graphic>
        </p:graphicFrame>
        <p:pic>
          <p:nvPicPr>
            <p:cNvPr id="7" name="Picture 6" descr="AN02479_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96" y="1872"/>
              <a:ext cx="1077" cy="9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Содержание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Определение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Виды трапеции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Свойства трапеции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Площадь трапеции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Свойства четырехугольника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Обобщенная теорема Фалеса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Дополнительная теория для решения задач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Устные упражнения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Решение задач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Литература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Определение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28662" y="1714488"/>
            <a:ext cx="57730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Трапецией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называется четырехугольник, у которого две противолежащие стороны параллельны, а две другие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непараллельны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10800000" flipV="1">
            <a:off x="928662" y="3018848"/>
            <a:ext cx="70009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Параллельные стороны трапеции называются ее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основаниями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непараллельные стороны —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боковыми сторонами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3" name="Picture 5" descr="\\worksrv\Mmc4\ОВСЯНКИНА ОКСАНА АЛЕКСЕЕВНА\трапеция 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5" y="4500569"/>
            <a:ext cx="2593918" cy="100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Виды трапеции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3786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Трапеция 5"/>
          <p:cNvSpPr/>
          <p:nvPr/>
        </p:nvSpPr>
        <p:spPr>
          <a:xfrm>
            <a:off x="1000100" y="4857760"/>
            <a:ext cx="914400" cy="971550"/>
          </a:xfrm>
          <a:prstGeom prst="trapezoid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">
              <a:solidFill>
                <a:sysClr val="windowText" lastClr="00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071538" y="5143512"/>
            <a:ext cx="214314" cy="214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3"/>
            <a:endCxn id="6" idx="3"/>
          </p:cNvCxnSpPr>
          <p:nvPr/>
        </p:nvCxnSpPr>
        <p:spPr>
          <a:xfrm>
            <a:off x="1800200" y="534353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1643042" y="5143512"/>
            <a:ext cx="214314" cy="214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86182" y="5786454"/>
            <a:ext cx="107157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86248" y="4857760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571868" y="5072074"/>
            <a:ext cx="928694" cy="500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393405" y="5322107"/>
            <a:ext cx="92869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58016" y="5715016"/>
            <a:ext cx="114300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572264" y="5286388"/>
            <a:ext cx="714380" cy="1428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7429520" y="5143512"/>
            <a:ext cx="714380" cy="4286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000892" y="5000636"/>
            <a:ext cx="571504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4714876" y="5643578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3438" y="5715016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264318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Свойство средней линии трапеции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/>
              <a:t>     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Средняя линия трапеции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/>
              <a:t>параллельна основаниям и                                                  		равна их </a:t>
            </a:r>
            <a:r>
              <a:rPr lang="ru-RU" sz="2000" dirty="0" err="1" smtClean="0"/>
              <a:t>полусумме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en-US" sz="2000" dirty="0" smtClean="0"/>
              <a:t> </a:t>
            </a:r>
            <a:r>
              <a:rPr lang="ru-RU" sz="2000" dirty="0" smtClean="0"/>
              <a:t>				</a:t>
            </a:r>
            <a:r>
              <a:rPr lang="en-US" sz="2000" dirty="0" smtClean="0"/>
              <a:t>PQ||BC, PQ||AD </a:t>
            </a:r>
            <a:br>
              <a:rPr lang="en-US" sz="2000" dirty="0" smtClean="0"/>
            </a:br>
            <a:r>
              <a:rPr lang="ru-RU" sz="2000" dirty="0" smtClean="0"/>
              <a:t>				</a:t>
            </a:r>
            <a:r>
              <a:rPr lang="en-US" sz="2000" dirty="0" smtClean="0"/>
              <a:t>PQ=1/2 (BC + AD)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43182"/>
            <a:ext cx="8229600" cy="40005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Свойства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равнобокой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трапеции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000" dirty="0" smtClean="0"/>
              <a:t>Углы, прилежащие к каждому из оснований равнобокой трапеции, равны.</a:t>
            </a:r>
          </a:p>
          <a:p>
            <a:pPr lvl="1">
              <a:buNone/>
            </a:pPr>
            <a:endParaRPr lang="ru-RU" sz="2400" dirty="0"/>
          </a:p>
          <a:p>
            <a:pPr lvl="1">
              <a:buFont typeface="Wingdings" pitchFamily="2" charset="2"/>
              <a:buChar char="§"/>
            </a:pPr>
            <a:endParaRPr lang="ru-RU" sz="2400" dirty="0" smtClean="0"/>
          </a:p>
          <a:p>
            <a:pPr lvl="1">
              <a:buFont typeface="Wingdings" pitchFamily="2" charset="2"/>
              <a:buChar char="§"/>
            </a:pPr>
            <a:r>
              <a:rPr lang="ru-RU" sz="2000" dirty="0" smtClean="0"/>
              <a:t>Диагонали </a:t>
            </a:r>
            <a:r>
              <a:rPr lang="ru-RU" sz="2000" dirty="0"/>
              <a:t>равнобедренной трапеции точкой пересечения делятся на </a:t>
            </a:r>
            <a:r>
              <a:rPr lang="ru-RU" sz="2000" dirty="0" smtClean="0"/>
              <a:t>соответственно </a:t>
            </a:r>
            <a:r>
              <a:rPr lang="ru-RU" sz="2000" dirty="0"/>
              <a:t>равные </a:t>
            </a:r>
            <a:r>
              <a:rPr lang="ru-RU" sz="2000" dirty="0" smtClean="0"/>
              <a:t>отрезки. </a:t>
            </a:r>
            <a:endParaRPr lang="ru-RU" sz="200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857224" y="1428736"/>
            <a:ext cx="1818194" cy="1232090"/>
            <a:chOff x="1295190" y="1357298"/>
            <a:chExt cx="1818194" cy="1232090"/>
          </a:xfrm>
        </p:grpSpPr>
        <p:sp>
          <p:nvSpPr>
            <p:cNvPr id="63" name="TextBox 62"/>
            <p:cNvSpPr txBox="1"/>
            <p:nvPr/>
          </p:nvSpPr>
          <p:spPr>
            <a:xfrm rot="21423326">
              <a:off x="1295190" y="2220056"/>
              <a:ext cx="223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6050" y="2214554"/>
              <a:ext cx="327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grpSp>
          <p:nvGrpSpPr>
            <p:cNvPr id="85" name="Группа 84"/>
            <p:cNvGrpSpPr/>
            <p:nvPr/>
          </p:nvGrpSpPr>
          <p:grpSpPr>
            <a:xfrm>
              <a:off x="1357290" y="1357298"/>
              <a:ext cx="1697480" cy="928694"/>
              <a:chOff x="1357290" y="1857364"/>
              <a:chExt cx="1697480" cy="107157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1643042" y="1857364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В</a:t>
                </a:r>
                <a:endParaRPr lang="ru-RU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428860" y="1857364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</a:t>
                </a:r>
                <a:endParaRPr lang="ru-RU" dirty="0"/>
              </a:p>
            </p:txBody>
          </p:sp>
          <p:grpSp>
            <p:nvGrpSpPr>
              <p:cNvPr id="84" name="Группа 83"/>
              <p:cNvGrpSpPr/>
              <p:nvPr/>
            </p:nvGrpSpPr>
            <p:grpSpPr>
              <a:xfrm>
                <a:off x="1357290" y="2143116"/>
                <a:ext cx="1697480" cy="785818"/>
                <a:chOff x="1428728" y="2143116"/>
                <a:chExt cx="1697480" cy="785818"/>
              </a:xfrm>
            </p:grpSpPr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>
                  <a:off x="1571604" y="2926446"/>
                  <a:ext cx="1500198" cy="24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5400000">
                  <a:off x="1295339" y="2419381"/>
                  <a:ext cx="783330" cy="2308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2449337" y="2303982"/>
                  <a:ext cx="783330" cy="4615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1802404" y="2143116"/>
                  <a:ext cx="807799" cy="24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1687004" y="2478829"/>
                  <a:ext cx="1153998" cy="24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6200000" flipH="1">
                  <a:off x="1688752" y="2253273"/>
                  <a:ext cx="111904" cy="11540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16200000" flipH="1">
                  <a:off x="1573352" y="2588986"/>
                  <a:ext cx="111904" cy="11540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5400000">
                  <a:off x="2643174" y="2214554"/>
                  <a:ext cx="71438" cy="7143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 flipH="1" flipV="1">
                  <a:off x="2857488" y="2643182"/>
                  <a:ext cx="1588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2643174" y="2285992"/>
                  <a:ext cx="71438" cy="7143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 rot="5400000">
                  <a:off x="2857488" y="2571744"/>
                  <a:ext cx="71438" cy="7143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 rot="5400000">
                  <a:off x="2857488" y="2643182"/>
                  <a:ext cx="71438" cy="7143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/>
                <p:cNvSpPr txBox="1"/>
                <p:nvPr/>
              </p:nvSpPr>
              <p:spPr>
                <a:xfrm>
                  <a:off x="1428728" y="2285992"/>
                  <a:ext cx="3032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ru-RU" dirty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2786050" y="2285992"/>
                  <a:ext cx="3401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Q</a:t>
                  </a:r>
                  <a:endParaRPr lang="ru-RU" dirty="0"/>
                </a:p>
              </p:txBody>
            </p:sp>
          </p:grpSp>
        </p:grpSp>
      </p:grpSp>
      <p:grpSp>
        <p:nvGrpSpPr>
          <p:cNvPr id="34" name="Группа 33"/>
          <p:cNvGrpSpPr/>
          <p:nvPr/>
        </p:nvGrpSpPr>
        <p:grpSpPr>
          <a:xfrm>
            <a:off x="3428992" y="3786190"/>
            <a:ext cx="1285884" cy="858828"/>
            <a:chOff x="3428992" y="3786190"/>
            <a:chExt cx="1285884" cy="858828"/>
          </a:xfrm>
        </p:grpSpPr>
        <p:sp>
          <p:nvSpPr>
            <p:cNvPr id="71" name="Трапеция 70"/>
            <p:cNvSpPr/>
            <p:nvPr/>
          </p:nvSpPr>
          <p:spPr>
            <a:xfrm>
              <a:off x="3428992" y="3786190"/>
              <a:ext cx="1285884" cy="858828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3500430" y="4429132"/>
              <a:ext cx="125129" cy="168312"/>
            </a:xfrm>
            <a:custGeom>
              <a:avLst/>
              <a:gdLst>
                <a:gd name="connsiteX0" fmla="*/ 0 w 125129"/>
                <a:gd name="connsiteY0" fmla="*/ 0 h 154004"/>
                <a:gd name="connsiteX1" fmla="*/ 9626 w 125129"/>
                <a:gd name="connsiteY1" fmla="*/ 28876 h 154004"/>
                <a:gd name="connsiteX2" fmla="*/ 67377 w 125129"/>
                <a:gd name="connsiteY2" fmla="*/ 48126 h 154004"/>
                <a:gd name="connsiteX3" fmla="*/ 115504 w 125129"/>
                <a:gd name="connsiteY3" fmla="*/ 115503 h 154004"/>
                <a:gd name="connsiteX4" fmla="*/ 125129 w 125129"/>
                <a:gd name="connsiteY4" fmla="*/ 154004 h 15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29" h="154004">
                  <a:moveTo>
                    <a:pt x="0" y="0"/>
                  </a:moveTo>
                  <a:cubicBezTo>
                    <a:pt x="3209" y="9625"/>
                    <a:pt x="1370" y="22979"/>
                    <a:pt x="9626" y="28876"/>
                  </a:cubicBezTo>
                  <a:cubicBezTo>
                    <a:pt x="26138" y="40670"/>
                    <a:pt x="67377" y="48126"/>
                    <a:pt x="67377" y="48126"/>
                  </a:cubicBezTo>
                  <a:cubicBezTo>
                    <a:pt x="96783" y="77532"/>
                    <a:pt x="100301" y="74963"/>
                    <a:pt x="115504" y="115503"/>
                  </a:cubicBezTo>
                  <a:cubicBezTo>
                    <a:pt x="120149" y="127889"/>
                    <a:pt x="125129" y="154004"/>
                    <a:pt x="125129" y="154004"/>
                  </a:cubicBezTo>
                </a:path>
              </a:pathLst>
            </a:custGeom>
            <a:solidFill>
              <a:srgbClr val="FF0000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4500562" y="4500570"/>
              <a:ext cx="144379" cy="136754"/>
            </a:xfrm>
            <a:custGeom>
              <a:avLst/>
              <a:gdLst>
                <a:gd name="connsiteX0" fmla="*/ 144379 w 144379"/>
                <a:gd name="connsiteY0" fmla="*/ 0 h 125128"/>
                <a:gd name="connsiteX1" fmla="*/ 86627 w 144379"/>
                <a:gd name="connsiteY1" fmla="*/ 19250 h 125128"/>
                <a:gd name="connsiteX2" fmla="*/ 28876 w 144379"/>
                <a:gd name="connsiteY2" fmla="*/ 77002 h 125128"/>
                <a:gd name="connsiteX3" fmla="*/ 0 w 144379"/>
                <a:gd name="connsiteY3" fmla="*/ 125128 h 12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379" h="125128">
                  <a:moveTo>
                    <a:pt x="144379" y="0"/>
                  </a:moveTo>
                  <a:cubicBezTo>
                    <a:pt x="125128" y="6417"/>
                    <a:pt x="100975" y="4901"/>
                    <a:pt x="86627" y="19250"/>
                  </a:cubicBezTo>
                  <a:cubicBezTo>
                    <a:pt x="67377" y="38501"/>
                    <a:pt x="41051" y="52652"/>
                    <a:pt x="28876" y="77002"/>
                  </a:cubicBezTo>
                  <a:cubicBezTo>
                    <a:pt x="7596" y="119561"/>
                    <a:pt x="19771" y="105357"/>
                    <a:pt x="0" y="125128"/>
                  </a:cubicBezTo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1714480" y="5429263"/>
            <a:ext cx="928695" cy="1143009"/>
            <a:chOff x="1714480" y="5429263"/>
            <a:chExt cx="928695" cy="1143009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 rot="16200000" flipH="1">
              <a:off x="1715282" y="5642776"/>
              <a:ext cx="1141405" cy="7143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Равнобедренный треугольник 111"/>
            <p:cNvSpPr/>
            <p:nvPr/>
          </p:nvSpPr>
          <p:spPr>
            <a:xfrm>
              <a:off x="1714480" y="5832113"/>
              <a:ext cx="928694" cy="738556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Равнобедренный треугольник 112"/>
            <p:cNvSpPr/>
            <p:nvPr/>
          </p:nvSpPr>
          <p:spPr>
            <a:xfrm rot="10800000">
              <a:off x="1928794" y="5429264"/>
              <a:ext cx="500066" cy="402849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рапеция 87"/>
            <p:cNvSpPr/>
            <p:nvPr/>
          </p:nvSpPr>
          <p:spPr>
            <a:xfrm>
              <a:off x="1714480" y="5429264"/>
              <a:ext cx="928694" cy="1143008"/>
            </a:xfrm>
            <a:prstGeom prst="trapezoid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28596" y="214290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Площадь трапеции</a:t>
            </a:r>
            <a:br>
              <a:rPr lang="ru-RU" sz="3600" dirty="0" smtClean="0"/>
            </a:br>
            <a:r>
              <a:rPr lang="ru-RU" sz="2700" dirty="0"/>
              <a:t>Площадь трапеции равна произведению </a:t>
            </a:r>
            <a:r>
              <a:rPr lang="ru-RU" sz="2700" dirty="0" err="1"/>
              <a:t>полусуммы</a:t>
            </a:r>
            <a:r>
              <a:rPr lang="ru-RU" sz="2700" dirty="0"/>
              <a:t> оснований и </a:t>
            </a:r>
            <a:r>
              <a:rPr lang="ru-RU" sz="2700" dirty="0" smtClean="0"/>
              <a:t>высоты.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554287"/>
          </a:xfrm>
        </p:spPr>
        <p:txBody>
          <a:bodyPr/>
          <a:lstStyle/>
          <a:p>
            <a:pPr>
              <a:buNone/>
            </a:pPr>
            <a:r>
              <a:rPr lang="ru-RU" sz="2000" i="1" dirty="0" err="1"/>
              <a:t>a</a:t>
            </a:r>
            <a:r>
              <a:rPr lang="ru-RU" sz="2000" dirty="0"/>
              <a:t> и</a:t>
            </a:r>
            <a:r>
              <a:rPr lang="ru-RU" sz="2000" i="1" dirty="0"/>
              <a:t> </a:t>
            </a:r>
            <a:r>
              <a:rPr lang="ru-RU" sz="2000" i="1" dirty="0" err="1"/>
              <a:t>b</a:t>
            </a:r>
            <a:r>
              <a:rPr lang="ru-RU" sz="2000" dirty="0"/>
              <a:t> — основания; </a:t>
            </a:r>
            <a:r>
              <a:rPr lang="ru-RU" sz="2000" i="1" dirty="0" err="1"/>
              <a:t>h</a:t>
            </a:r>
            <a:r>
              <a:rPr lang="ru-RU" sz="2000" i="1" dirty="0"/>
              <a:t> —</a:t>
            </a:r>
            <a:r>
              <a:rPr lang="ru-RU" sz="2000" dirty="0"/>
              <a:t> расстояние между ними; </a:t>
            </a:r>
            <a:r>
              <a:rPr lang="ru-RU" sz="2000" i="1" dirty="0" err="1"/>
              <a:t>l</a:t>
            </a:r>
            <a:r>
              <a:rPr lang="ru-RU" sz="2000" i="1" dirty="0"/>
              <a:t> —</a:t>
            </a:r>
            <a:r>
              <a:rPr lang="ru-RU" sz="2000" dirty="0"/>
              <a:t> средняя линия</a:t>
            </a:r>
            <a:r>
              <a:rPr lang="ru-RU" sz="2000" i="1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sz="2800" i="1" dirty="0"/>
              <a:t>S = </a:t>
            </a:r>
            <a:r>
              <a:rPr lang="ru-RU" sz="2800" i="1" dirty="0" err="1"/>
              <a:t>lh</a:t>
            </a:r>
            <a:endParaRPr lang="ru-RU" sz="2800" dirty="0"/>
          </a:p>
          <a:p>
            <a:pPr>
              <a:buNone/>
            </a:pPr>
            <a:endParaRPr lang="ru-RU" i="1" dirty="0"/>
          </a:p>
        </p:txBody>
      </p:sp>
      <p:pic>
        <p:nvPicPr>
          <p:cNvPr id="4" name="Рисунок 3" descr="формулы"/>
          <p:cNvPicPr/>
          <p:nvPr/>
        </p:nvPicPr>
        <p:blipFill>
          <a:blip r:embed="rId3"/>
          <a:srcRect r="-12947" b="781"/>
          <a:stretch>
            <a:fillRect/>
          </a:stretch>
        </p:blipFill>
        <p:spPr bwMode="auto">
          <a:xfrm>
            <a:off x="1285852" y="1643050"/>
            <a:ext cx="4286280" cy="17145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Трапеция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929066"/>
            <a:ext cx="216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71670" y="221455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71736" y="450057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57422" y="500063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571868" y="4429132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3571868" y="4572008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3643306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3643306" y="5143512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00109"/>
            <a:ext cx="7991475" cy="5500726"/>
          </a:xfrm>
          <a:ln cap="flat" algn="ctr">
            <a:solidFill>
              <a:schemeClr val="tx1"/>
            </a:solidFill>
            <a:headEnd type="none" w="med" len="med"/>
            <a:tailEnd type="none" w="med" len="med"/>
          </a:ln>
        </p:spPr>
        <p:txBody>
          <a:bodyPr anchor="t">
            <a:normAutofit/>
          </a:bodyPr>
          <a:lstStyle/>
          <a:p>
            <a:pPr algn="l"/>
            <a:r>
              <a:rPr lang="ru-RU" sz="2000" dirty="0">
                <a:solidFill>
                  <a:srgbClr val="A50021"/>
                </a:solidFill>
              </a:rPr>
              <a:t>Две касательные к окружности, проведенные из одной точки, равны </a:t>
            </a:r>
            <a:br>
              <a:rPr lang="ru-RU" sz="2000" dirty="0">
                <a:solidFill>
                  <a:srgbClr val="A50021"/>
                </a:solidFill>
              </a:rPr>
            </a:br>
            <a:r>
              <a:rPr lang="ru-RU" sz="2000" dirty="0">
                <a:solidFill>
                  <a:srgbClr val="A50021"/>
                </a:solidFill>
              </a:rPr>
              <a:t>между собой.</a:t>
            </a:r>
            <a:r>
              <a:rPr lang="en-US" sz="2000" dirty="0">
                <a:solidFill>
                  <a:srgbClr val="A50021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AB = AC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ru-RU" sz="2000" dirty="0">
                <a:solidFill>
                  <a:srgbClr val="A50021"/>
                </a:solidFill>
              </a:rPr>
              <a:t>В четырехугольник можно вписать окружность тогда и тогда, </a:t>
            </a:r>
            <a:r>
              <a:rPr lang="ru-RU" sz="2000" dirty="0" smtClean="0">
                <a:solidFill>
                  <a:srgbClr val="A50021"/>
                </a:solidFill>
              </a:rPr>
              <a:t/>
            </a:r>
            <a:br>
              <a:rPr lang="ru-RU" sz="2000" dirty="0" smtClean="0">
                <a:solidFill>
                  <a:srgbClr val="A50021"/>
                </a:solidFill>
              </a:rPr>
            </a:br>
            <a:r>
              <a:rPr lang="ru-RU" sz="2000" dirty="0" smtClean="0">
                <a:solidFill>
                  <a:srgbClr val="A50021"/>
                </a:solidFill>
              </a:rPr>
              <a:t>когда </a:t>
            </a:r>
            <a:r>
              <a:rPr lang="ru-RU" sz="2000" dirty="0" err="1">
                <a:solidFill>
                  <a:srgbClr val="0000FF"/>
                </a:solidFill>
              </a:rPr>
              <a:t>a</a:t>
            </a:r>
            <a:r>
              <a:rPr lang="ru-RU" sz="2000" dirty="0">
                <a:solidFill>
                  <a:srgbClr val="0000FF"/>
                </a:solidFill>
              </a:rPr>
              <a:t> +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ru-RU" sz="2000" dirty="0" err="1">
                <a:solidFill>
                  <a:srgbClr val="0000FF"/>
                </a:solidFill>
              </a:rPr>
              <a:t>d</a:t>
            </a:r>
            <a:r>
              <a:rPr lang="ru-RU" sz="2000" dirty="0">
                <a:solidFill>
                  <a:srgbClr val="0000FF"/>
                </a:solidFill>
              </a:rPr>
              <a:t> = </a:t>
            </a:r>
            <a:r>
              <a:rPr lang="ru-RU" sz="2000" dirty="0" err="1">
                <a:solidFill>
                  <a:srgbClr val="0000FF"/>
                </a:solidFill>
              </a:rPr>
              <a:t>c</a:t>
            </a:r>
            <a:r>
              <a:rPr lang="ru-RU" sz="2000" dirty="0">
                <a:solidFill>
                  <a:srgbClr val="0000FF"/>
                </a:solidFill>
              </a:rPr>
              <a:t> + 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  <a:r>
              <a:rPr lang="ru-RU" sz="2000" dirty="0">
                <a:solidFill>
                  <a:srgbClr val="A50021"/>
                </a:solidFill>
              </a:rPr>
              <a:t>.</a:t>
            </a:r>
            <a:br>
              <a:rPr lang="ru-RU" sz="2000" dirty="0">
                <a:solidFill>
                  <a:srgbClr val="A50021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hlinkClick r:id="rId2"/>
              </a:rPr>
              <a:t/>
            </a:r>
            <a:br>
              <a:rPr lang="ru-RU" sz="2000" b="1" dirty="0">
                <a:hlinkClick r:id="rId2"/>
              </a:rPr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000" dirty="0" smtClean="0">
                <a:solidFill>
                  <a:srgbClr val="A50021"/>
                </a:solidFill>
              </a:rPr>
              <a:t>Около </a:t>
            </a:r>
            <a:r>
              <a:rPr lang="ru-RU" sz="2000" dirty="0">
                <a:solidFill>
                  <a:srgbClr val="A50021"/>
                </a:solidFill>
              </a:rPr>
              <a:t>четырехугольника можно описать окружность тогда и только тогда, когда </a:t>
            </a:r>
            <a:r>
              <a:rPr lang="ru-RU" sz="2000" dirty="0">
                <a:solidFill>
                  <a:srgbClr val="0000FF"/>
                </a:solidFill>
              </a:rPr>
              <a:t>сумма противоположных углов </a:t>
            </a:r>
            <a:r>
              <a:rPr lang="ru-RU" sz="2000" dirty="0" smtClean="0">
                <a:solidFill>
                  <a:srgbClr val="0000FF"/>
                </a:solidFill>
              </a:rPr>
              <a:t>равна 180 </a:t>
            </a:r>
            <a:r>
              <a:rPr lang="en-US" sz="2000" dirty="0" smtClean="0">
                <a:solidFill>
                  <a:srgbClr val="0000FF"/>
                </a:solidFill>
                <a:cs typeface="Arial" charset="0"/>
              </a:rPr>
              <a:t>º</a:t>
            </a:r>
            <a:endParaRPr lang="en-US" sz="20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76250"/>
            <a:ext cx="6400800" cy="3841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9900FF"/>
                </a:solidFill>
              </a:rPr>
              <a:t>Свойства четырехугольника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143768" y="5500702"/>
            <a:ext cx="914400" cy="914400"/>
            <a:chOff x="3696" y="3612"/>
            <a:chExt cx="576" cy="576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96" y="3612"/>
              <a:ext cx="576" cy="576"/>
              <a:chOff x="1927" y="2387"/>
              <a:chExt cx="576" cy="576"/>
            </a:xfrm>
          </p:grpSpPr>
          <p:sp>
            <p:nvSpPr>
              <p:cNvPr id="2057" name="Oval 9"/>
              <p:cNvSpPr>
                <a:spLocks noChangeArrowheads="1"/>
              </p:cNvSpPr>
              <p:nvPr/>
            </p:nvSpPr>
            <p:spPr bwMode="auto">
              <a:xfrm>
                <a:off x="1927" y="2387"/>
                <a:ext cx="576" cy="57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7" name="AutoShape 11"/>
              <p:cNvSpPr>
                <a:spLocks noChangeArrowheads="1"/>
              </p:cNvSpPr>
              <p:nvPr/>
            </p:nvSpPr>
            <p:spPr bwMode="auto">
              <a:xfrm>
                <a:off x="2018" y="2478"/>
                <a:ext cx="408" cy="45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3800" y="3712"/>
              <a:ext cx="72" cy="48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24" y="32"/>
                </a:cxn>
                <a:cxn ang="0">
                  <a:pos x="0" y="48"/>
                </a:cxn>
              </a:cxnLst>
              <a:rect l="0" t="0" r="r" b="b"/>
              <a:pathLst>
                <a:path w="72" h="48">
                  <a:moveTo>
                    <a:pt x="72" y="0"/>
                  </a:moveTo>
                  <a:cubicBezTo>
                    <a:pt x="56" y="11"/>
                    <a:pt x="40" y="21"/>
                    <a:pt x="24" y="32"/>
                  </a:cubicBezTo>
                  <a:cubicBezTo>
                    <a:pt x="16" y="37"/>
                    <a:pt x="0" y="48"/>
                    <a:pt x="0" y="48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4016" y="4072"/>
              <a:ext cx="80" cy="72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" y="48"/>
                </a:cxn>
                <a:cxn ang="0">
                  <a:pos x="0" y="72"/>
                </a:cxn>
              </a:cxnLst>
              <a:rect l="0" t="0" r="r" b="b"/>
              <a:pathLst>
                <a:path w="80" h="72">
                  <a:moveTo>
                    <a:pt x="80" y="0"/>
                  </a:moveTo>
                  <a:cubicBezTo>
                    <a:pt x="48" y="11"/>
                    <a:pt x="32" y="24"/>
                    <a:pt x="8" y="48"/>
                  </a:cubicBezTo>
                  <a:cubicBezTo>
                    <a:pt x="5" y="56"/>
                    <a:pt x="0" y="72"/>
                    <a:pt x="0" y="72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4048" y="4112"/>
              <a:ext cx="48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48" y="0"/>
                </a:cxn>
              </a:cxnLst>
              <a:rect l="0" t="0" r="r" b="b"/>
              <a:pathLst>
                <a:path w="48" h="32">
                  <a:moveTo>
                    <a:pt x="0" y="32"/>
                  </a:moveTo>
                  <a:cubicBezTo>
                    <a:pt x="10" y="3"/>
                    <a:pt x="18" y="0"/>
                    <a:pt x="48" y="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700338" y="4724400"/>
            <a:ext cx="128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643042" y="3643314"/>
            <a:ext cx="1679575" cy="1663700"/>
            <a:chOff x="884" y="2069"/>
            <a:chExt cx="1058" cy="1048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020" y="2296"/>
              <a:ext cx="862" cy="590"/>
              <a:chOff x="975" y="1344"/>
              <a:chExt cx="862" cy="590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576" cy="57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>
                <a:off x="975" y="1344"/>
                <a:ext cx="862" cy="59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576" cy="576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884" y="238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4119" name="Text Box 23"/>
            <p:cNvSpPr txBox="1">
              <a:spLocks noChangeArrowheads="1"/>
            </p:cNvSpPr>
            <p:nvPr/>
          </p:nvSpPr>
          <p:spPr bwMode="auto">
            <a:xfrm>
              <a:off x="1746" y="24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1338" y="2069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1429" y="2886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3059113" y="1557338"/>
            <a:ext cx="2044700" cy="1519237"/>
            <a:chOff x="2200" y="1026"/>
            <a:chExt cx="1288" cy="957"/>
          </a:xfrm>
        </p:grpSpPr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2699" y="1162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2200" y="1207"/>
              <a:ext cx="1044" cy="636"/>
              <a:chOff x="2290" y="482"/>
              <a:chExt cx="1044" cy="636"/>
            </a:xfrm>
          </p:grpSpPr>
          <p:sp>
            <p:nvSpPr>
              <p:cNvPr id="2052" name="Oval 4"/>
              <p:cNvSpPr>
                <a:spLocks noChangeArrowheads="1"/>
              </p:cNvSpPr>
              <p:nvPr/>
            </p:nvSpPr>
            <p:spPr bwMode="auto">
              <a:xfrm>
                <a:off x="2290" y="48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2653" y="482"/>
                <a:ext cx="680" cy="36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 flipH="1">
                <a:off x="2472" y="845"/>
                <a:ext cx="862" cy="27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3016" y="572"/>
                <a:ext cx="45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 flipH="1">
                <a:off x="2971" y="845"/>
                <a:ext cx="45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3276" y="144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2472" y="175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2562" y="1026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0" grpId="3" animBg="1"/>
      <p:bldP spid="2050" grpId="4" animBg="1"/>
      <p:bldP spid="2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2166931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66FF"/>
                </a:solidFill>
              </a:rPr>
              <a:t>Обобщенная теорема Фалеса</a:t>
            </a:r>
            <a:br>
              <a:rPr lang="ru-RU" sz="3600" dirty="0">
                <a:solidFill>
                  <a:srgbClr val="FF66FF"/>
                </a:solidFill>
              </a:rPr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100" i="1" dirty="0">
                <a:solidFill>
                  <a:schemeClr val="hlink"/>
                </a:solidFill>
              </a:rPr>
              <a:t>Параллельные прямые отсекают на секущих пропорциональные отрезки:</a:t>
            </a:r>
            <a:r>
              <a:rPr lang="ru-RU" sz="3100" dirty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221163"/>
            <a:ext cx="7869238" cy="2087562"/>
          </a:xfrm>
        </p:spPr>
        <p:txBody>
          <a:bodyPr>
            <a:normAutofit lnSpcReduction="10000"/>
          </a:bodyPr>
          <a:lstStyle/>
          <a:p>
            <a:pPr lvl="1">
              <a:buFontTx/>
              <a:buNone/>
            </a:pPr>
            <a:r>
              <a:rPr lang="ru-RU" sz="2400" dirty="0"/>
              <a:t>       </a:t>
            </a:r>
            <a:r>
              <a:rPr lang="ru-RU" sz="2400" dirty="0">
                <a:solidFill>
                  <a:srgbClr val="0000FF"/>
                </a:solidFill>
              </a:rPr>
              <a:t>Стороны треугольника пропорциональны синусам противолежащих им углов. Более того, если </a:t>
            </a:r>
            <a:r>
              <a:rPr lang="ru-RU" sz="2400" i="1" dirty="0" err="1">
                <a:solidFill>
                  <a:srgbClr val="0000FF"/>
                </a:solidFill>
              </a:rPr>
              <a:t>a</a:t>
            </a:r>
            <a:r>
              <a:rPr lang="ru-RU" sz="2400" dirty="0">
                <a:solidFill>
                  <a:srgbClr val="0000FF"/>
                </a:solidFill>
              </a:rPr>
              <a:t>, </a:t>
            </a:r>
            <a:r>
              <a:rPr lang="ru-RU" sz="2400" i="1" dirty="0" err="1">
                <a:solidFill>
                  <a:srgbClr val="0000FF"/>
                </a:solidFill>
              </a:rPr>
              <a:t>b</a:t>
            </a:r>
            <a:r>
              <a:rPr lang="ru-RU" sz="2400" dirty="0">
                <a:solidFill>
                  <a:srgbClr val="0000FF"/>
                </a:solidFill>
              </a:rPr>
              <a:t>, </a:t>
            </a:r>
            <a:r>
              <a:rPr lang="ru-RU" sz="2400" i="1" dirty="0" err="1">
                <a:solidFill>
                  <a:srgbClr val="0000FF"/>
                </a:solidFill>
              </a:rPr>
              <a:t>c</a:t>
            </a:r>
            <a:r>
              <a:rPr lang="ru-RU" sz="2400" dirty="0">
                <a:solidFill>
                  <a:srgbClr val="0000FF"/>
                </a:solidFill>
              </a:rPr>
              <a:t> — стороны треугольника;  </a:t>
            </a:r>
            <a:r>
              <a:rPr lang="el-GR" sz="2400" dirty="0">
                <a:solidFill>
                  <a:srgbClr val="0000FF"/>
                </a:solidFill>
                <a:cs typeface="Arial" charset="0"/>
              </a:rPr>
              <a:t>α</a:t>
            </a:r>
            <a:r>
              <a:rPr lang="ru-RU" sz="2400" dirty="0">
                <a:solidFill>
                  <a:srgbClr val="0000FF"/>
                </a:solidFill>
                <a:cs typeface="Arial" charset="0"/>
              </a:rPr>
              <a:t>,</a:t>
            </a:r>
            <a:r>
              <a:rPr lang="el-GR" sz="2400" dirty="0">
                <a:solidFill>
                  <a:srgbClr val="0000FF"/>
                </a:solidFill>
                <a:cs typeface="Arial" charset="0"/>
              </a:rPr>
              <a:t>β</a:t>
            </a:r>
            <a:r>
              <a:rPr lang="ru-RU" sz="2400" dirty="0">
                <a:solidFill>
                  <a:srgbClr val="0000FF"/>
                </a:solidFill>
                <a:cs typeface="Arial" charset="0"/>
              </a:rPr>
              <a:t>,</a:t>
            </a:r>
            <a:r>
              <a:rPr lang="el-GR" sz="2400" dirty="0">
                <a:solidFill>
                  <a:srgbClr val="0000FF"/>
                </a:solidFill>
                <a:cs typeface="Arial" charset="0"/>
              </a:rPr>
              <a:t>γ</a:t>
            </a:r>
            <a:r>
              <a:rPr lang="ru-RU" sz="240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противолежащие им углы, то</a:t>
            </a:r>
          </a:p>
          <a:p>
            <a:pPr lvl="1"/>
            <a:endParaRPr lang="ru-RU" sz="1800" dirty="0">
              <a:solidFill>
                <a:srgbClr val="0000FF"/>
              </a:solidFill>
            </a:endParaRPr>
          </a:p>
          <a:p>
            <a:pPr lvl="1">
              <a:buFontTx/>
              <a:buNone/>
            </a:pPr>
            <a:r>
              <a:rPr lang="ru-RU" sz="1800" dirty="0"/>
              <a:t>                                                 </a:t>
            </a:r>
            <a:r>
              <a:rPr lang="ru-RU" sz="1800" dirty="0" smtClean="0"/>
              <a:t>             </a:t>
            </a:r>
            <a:r>
              <a:rPr lang="ru-RU" sz="1800" dirty="0"/>
              <a:t>=         = </a:t>
            </a:r>
            <a:r>
              <a:rPr lang="ru-RU" sz="1800" dirty="0" smtClean="0"/>
              <a:t>          </a:t>
            </a:r>
            <a:r>
              <a:rPr lang="ru-RU" sz="1800" dirty="0"/>
              <a:t>= 2</a:t>
            </a:r>
            <a:r>
              <a:rPr lang="en-US" sz="1800" dirty="0"/>
              <a:t> R</a:t>
            </a:r>
            <a:r>
              <a:rPr lang="ru-RU" sz="1800" dirty="0"/>
              <a:t>.</a:t>
            </a:r>
          </a:p>
        </p:txBody>
      </p:sp>
      <p:pic>
        <p:nvPicPr>
          <p:cNvPr id="16389" name="Picture 5" descr="180px-Thales-sov">
            <a:hlinkClick r:id="rId3" tooltip="Thales-sov.jp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1600000">
            <a:off x="642910" y="2571744"/>
            <a:ext cx="1714500" cy="1619250"/>
          </a:xfrm>
          <a:prstGeom prst="rect">
            <a:avLst/>
          </a:prstGeom>
          <a:noFill/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746467" y="5715016"/>
            <a:ext cx="1785950" cy="787400"/>
            <a:chOff x="793" y="2976"/>
            <a:chExt cx="1087" cy="360"/>
          </a:xfrm>
        </p:grpSpPr>
        <p:pic>
          <p:nvPicPr>
            <p:cNvPr id="16399" name="Picture 15" descr="$\displaystyle {\frac{a}{\sin \alpha}}$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93" y="2976"/>
              <a:ext cx="28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2" name="Picture 18" descr="$\displaystyle {\frac{b}{\sin \beta}}$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02" y="2976"/>
              <a:ext cx="27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5" name="Picture 21" descr="$\displaystyle {\frac{c}{\sin \gamma}}$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610" y="2976"/>
              <a:ext cx="27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Радиус вписанной в трапецию окружности равен половине высоты основания.                                       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25963"/>
          </a:xfrm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r>
              <a:rPr lang="ru-RU" sz="1800" dirty="0"/>
              <a:t>Центр вписанной окружности — точка пересечения </a:t>
            </a:r>
            <a:r>
              <a:rPr lang="ru-RU" sz="1800" dirty="0">
                <a:hlinkClick r:id="rId5"/>
              </a:rPr>
              <a:t>биссектрис</a:t>
            </a:r>
            <a:r>
              <a:rPr lang="ru-RU" sz="1800" dirty="0"/>
              <a:t> </a:t>
            </a:r>
            <a:r>
              <a:rPr lang="ru-RU" sz="1800" dirty="0">
                <a:hlinkClick r:id="rId5"/>
              </a:rPr>
              <a:t>треугольника</a:t>
            </a:r>
            <a:r>
              <a:rPr lang="ru-RU" sz="1800" dirty="0"/>
              <a:t>, ее радиус </a:t>
            </a:r>
            <a:r>
              <a:rPr lang="ru-RU" sz="1800" i="1" dirty="0" err="1"/>
              <a:t>r</a:t>
            </a:r>
            <a:r>
              <a:rPr lang="ru-RU" sz="1800" i="1" dirty="0"/>
              <a:t> </a:t>
            </a:r>
            <a:r>
              <a:rPr lang="ru-RU" sz="1800" dirty="0"/>
              <a:t>вычисляется по формуле:</a:t>
            </a:r>
            <a:endParaRPr lang="ru-RU" sz="2800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52400" y="10668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11188" y="2349500"/>
            <a:ext cx="6761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/>
              <a:t>где </a:t>
            </a:r>
            <a:r>
              <a:rPr lang="ru-RU" i="1" dirty="0"/>
              <a:t>S</a:t>
            </a:r>
            <a:r>
              <a:rPr lang="ru-RU" dirty="0"/>
              <a:t> — площадь треугольника, а  </a:t>
            </a:r>
            <a:r>
              <a:rPr lang="ru-RU" dirty="0" smtClean="0"/>
              <a:t>     </a:t>
            </a:r>
            <a:r>
              <a:rPr lang="ru-RU" sz="2400" dirty="0"/>
              <a:t> </a:t>
            </a:r>
            <a:r>
              <a:rPr lang="ru-RU" dirty="0"/>
              <a:t>            </a:t>
            </a:r>
            <a:r>
              <a:rPr lang="ru-RU" i="1" dirty="0"/>
              <a:t>—</a:t>
            </a:r>
            <a:r>
              <a:rPr lang="ru-RU" dirty="0"/>
              <a:t> полупериметр; </a:t>
            </a:r>
          </a:p>
        </p:txBody>
      </p:sp>
      <p:pic>
        <p:nvPicPr>
          <p:cNvPr id="22535" name="Picture 7" descr="p=(a+b+c)/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2285992"/>
            <a:ext cx="847725" cy="647700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443663" y="1916113"/>
            <a:ext cx="930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i="1" dirty="0" err="1"/>
              <a:t>r</a:t>
            </a:r>
            <a:r>
              <a:rPr lang="ru-RU" i="1" dirty="0"/>
              <a:t> =   </a:t>
            </a:r>
            <a:r>
              <a:rPr lang="ru-RU" sz="2600" i="1" dirty="0"/>
              <a:t> </a:t>
            </a:r>
            <a:r>
              <a:rPr lang="ru-RU" i="1" dirty="0"/>
              <a:t> </a:t>
            </a:r>
            <a:r>
              <a:rPr lang="ru-RU" dirty="0"/>
              <a:t>, </a:t>
            </a:r>
            <a:endParaRPr lang="ru-RU" i="1" dirty="0"/>
          </a:p>
        </p:txBody>
      </p:sp>
      <p:pic>
        <p:nvPicPr>
          <p:cNvPr id="22539" name="Picture 11" descr="S/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7050" y="1989138"/>
            <a:ext cx="161925" cy="419100"/>
          </a:xfrm>
          <a:prstGeom prst="rect">
            <a:avLst/>
          </a:prstGeom>
          <a:noFill/>
        </p:spPr>
      </p:pic>
      <p:pic>
        <p:nvPicPr>
          <p:cNvPr id="22541" name="Picture 13" descr="Окружность и треугольник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1538" y="4786322"/>
            <a:ext cx="1143000" cy="1143000"/>
          </a:xfrm>
          <a:prstGeom prst="rect">
            <a:avLst/>
          </a:prstGeom>
          <a:noFill/>
        </p:spPr>
      </p:pic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611188" y="4171950"/>
            <a:ext cx="8137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/>
              <a:t>Центр описанной окружности — точка пересечения </a:t>
            </a:r>
            <a:r>
              <a:rPr lang="ru-RU" dirty="0">
                <a:hlinkClick r:id="rId5"/>
              </a:rPr>
              <a:t>серединных перпендикуляров</a:t>
            </a:r>
            <a:r>
              <a:rPr lang="ru-RU" dirty="0"/>
              <a:t>, ее радиус R</a:t>
            </a:r>
            <a:r>
              <a:rPr lang="ru-RU" i="1" dirty="0"/>
              <a:t> </a:t>
            </a:r>
            <a:r>
              <a:rPr lang="ru-RU" dirty="0"/>
              <a:t>вычисляется по формуле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51275" y="5300663"/>
            <a:ext cx="1074738" cy="461962"/>
            <a:chOff x="2336" y="2614"/>
            <a:chExt cx="677" cy="291"/>
          </a:xfrm>
        </p:grpSpPr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2336" y="2614"/>
              <a:ext cx="6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ru-RU" i="1" dirty="0"/>
                <a:t>R =   </a:t>
              </a:r>
              <a:r>
                <a:rPr lang="ru-RU" sz="2400" i="1" dirty="0"/>
                <a:t> </a:t>
              </a:r>
              <a:r>
                <a:rPr lang="ru-RU" i="1" dirty="0"/>
                <a:t>   </a:t>
              </a:r>
              <a:r>
                <a:rPr lang="ru-RU" dirty="0"/>
                <a:t> </a:t>
              </a:r>
              <a:endParaRPr lang="ru-RU" i="1" dirty="0"/>
            </a:p>
          </p:txBody>
        </p:sp>
        <p:pic>
          <p:nvPicPr>
            <p:cNvPr id="22549" name="Picture 21" descr="abc/4S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653" y="2659"/>
              <a:ext cx="186" cy="246"/>
            </a:xfrm>
            <a:prstGeom prst="rect">
              <a:avLst/>
            </a:prstGeom>
            <a:noFill/>
          </p:spPr>
        </p:pic>
      </p:grpSp>
      <p:pic>
        <p:nvPicPr>
          <p:cNvPr id="22551" name="Picture 23" descr="Окружность и треугольни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10"/>
          <a:srcRect/>
          <a:stretch>
            <a:fillRect/>
          </a:stretch>
        </p:blipFill>
        <p:spPr>
          <a:xfrm>
            <a:off x="2428860" y="2928934"/>
            <a:ext cx="1903413" cy="1144587"/>
          </a:xfrm>
          <a:noFill/>
          <a:ln/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 animBg="1"/>
      <p:bldP spid="22534" grpId="0"/>
      <p:bldP spid="2254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546</Words>
  <Application>Microsoft Office PowerPoint</Application>
  <PresentationFormat>Экран (4:3)</PresentationFormat>
  <Paragraphs>152</Paragraphs>
  <Slides>13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  Трапеция Обобщенная тема для учащихся  9 класса</vt:lpstr>
      <vt:lpstr>Содержание</vt:lpstr>
      <vt:lpstr>Определение</vt:lpstr>
      <vt:lpstr>Виды трапеции</vt:lpstr>
      <vt:lpstr>Свойство средней линии трапеции       Средняя линия трапеции параллельна основаниям и                                                    равна их полусумме.      PQ||BC, PQ||AD      PQ=1/2 (BC + AD)</vt:lpstr>
      <vt:lpstr>Площадь трапеции Площадь трапеции равна произведению полусуммы оснований и высоты.   </vt:lpstr>
      <vt:lpstr>Две касательные к окружности, проведенные из одной точки, равны  между собой. AB = AC      В четырехугольник можно вписать окружность тогда и тогда,  когда a + d = c + b.       Около четырехугольника можно описать окружность тогда и только тогда, когда сумма противоположных углов равна 180 º</vt:lpstr>
      <vt:lpstr>Обобщенная теорема Фалеса  Параллельные прямые отсекают на секущих пропорциональные отрезки: </vt:lpstr>
      <vt:lpstr> Радиус вписанной в трапецию окружности равен половине высоты основания.                                                                          </vt:lpstr>
      <vt:lpstr>Устные упражнения</vt:lpstr>
      <vt:lpstr>Решение задач</vt:lpstr>
      <vt:lpstr>Трапеция в жизни</vt:lpstr>
      <vt:lpstr>Литература, используемая для создания презентации.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Трапеция</dc:title>
  <dc:creator>Администратор</dc:creator>
  <cp:lastModifiedBy>Оксана Алексеевна</cp:lastModifiedBy>
  <cp:revision>66</cp:revision>
  <dcterms:created xsi:type="dcterms:W3CDTF">2009-03-26T09:50:40Z</dcterms:created>
  <dcterms:modified xsi:type="dcterms:W3CDTF">2009-11-14T19:46:29Z</dcterms:modified>
</cp:coreProperties>
</file>