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7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9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EEA9-9ED0-4F54-94AA-DEC07786E267}" type="datetimeFigureOut">
              <a:rPr lang="ru-RU" smtClean="0"/>
              <a:t>30.04.2009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E167-3FA0-466E-ABC2-1CE043A668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62FF-E108-45B2-BBA9-6D3F21EDA6AA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D237-5080-41A2-A303-86B462C9D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21F9C8-C885-4F3B-A6DB-3740229265D1}" type="datetimeFigureOut">
              <a:rPr lang="ru-RU" smtClean="0"/>
              <a:pPr/>
              <a:t>29.04.2009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CCEEC40-BBBE-4F73-ADA4-F0C8DA450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415210" cy="828668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русского языка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143380"/>
            <a:ext cx="4714908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– в класс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1928826" cy="326949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071934" y="3500438"/>
            <a:ext cx="4357718" cy="2143140"/>
          </a:xfrm>
          <a:prstGeom prst="cloudCallout">
            <a:avLst>
              <a:gd name="adj1" fmla="val -91228"/>
              <a:gd name="adj2" fmla="val -228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Устраните в каждой цепочке лишнее</a:t>
            </a:r>
            <a:r>
              <a:rPr lang="ru-RU" sz="2000" i="1" dirty="0" smtClean="0"/>
              <a:t> слово.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1) Под…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40" y="50004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50004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об…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6578" y="50004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раз…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135729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2)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Руч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…и,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в…юга,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135729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сер…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ги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6578" y="135729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друз…я.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228599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3) В…ехал,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40" y="228599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с…ел,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9190" y="228599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в…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ёт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6578" y="22859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с…ехал.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7356" y="42860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2214554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1285860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1285860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1285860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1285860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9520" y="4286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42860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221455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221455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9454" y="2214554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4071934" y="3500438"/>
            <a:ext cx="4357718" cy="2143140"/>
          </a:xfrm>
          <a:prstGeom prst="cloudCallout">
            <a:avLst>
              <a:gd name="adj1" fmla="val -91228"/>
              <a:gd name="adj2" fmla="val -221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Молодцы!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4678" y="50004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наезд,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2"/>
      <p:bldP spid="6" grpId="0"/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000504"/>
            <a:ext cx="1357322" cy="2358175"/>
          </a:xfrm>
          <a:prstGeom prst="rect">
            <a:avLst/>
          </a:prstGeom>
        </p:spPr>
      </p:pic>
      <p:pic>
        <p:nvPicPr>
          <p:cNvPr id="3" name="Рисунок 2" descr="Ма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15206" y="3929066"/>
            <a:ext cx="1423091" cy="2412235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357686" y="5000636"/>
            <a:ext cx="2571768" cy="1428760"/>
          </a:xfrm>
          <a:prstGeom prst="cloudCallout">
            <a:avLst>
              <a:gd name="adj1" fmla="val 70466"/>
              <a:gd name="adj2" fmla="val -683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Отгадайте пропущенные слова в пословицах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357422" y="4429132"/>
            <a:ext cx="2214578" cy="1143008"/>
          </a:xfrm>
          <a:prstGeom prst="cloudCallout">
            <a:avLst>
              <a:gd name="adj1" fmla="val -81556"/>
              <a:gd name="adj2" fmla="val -225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Объясните смысл пословиц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64291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Ученье – путь 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64291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....... 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480" y="150017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Хочется рыбку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4942" y="15001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.......  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221455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да не хочется в воду лезть.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290" y="300037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Птица сильна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84" y="3571876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 человек дружбой.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314" y="300037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...........  ,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4357686" y="5000636"/>
            <a:ext cx="2571768" cy="1428760"/>
          </a:xfrm>
          <a:prstGeom prst="cloudCallout">
            <a:avLst>
              <a:gd name="adj1" fmla="val 70466"/>
              <a:gd name="adj2" fmla="val -683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Какая орфограмма в пропущенных словах?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3504" y="64291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уменью. </a:t>
            </a:r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2357422" y="4429132"/>
            <a:ext cx="2214578" cy="1143008"/>
          </a:xfrm>
          <a:prstGeom prst="cloudCallout">
            <a:avLst>
              <a:gd name="adj1" fmla="val -81556"/>
              <a:gd name="adj2" fmla="val -225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Запишите слова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6380" y="150017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съесть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6314" y="300037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крыльями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4357686" y="5000636"/>
            <a:ext cx="2571768" cy="1428760"/>
          </a:xfrm>
          <a:prstGeom prst="cloudCallout">
            <a:avLst>
              <a:gd name="adj1" fmla="val 70466"/>
              <a:gd name="adj2" fmla="val -683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Правильно?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2357422" y="4429132"/>
            <a:ext cx="2214578" cy="1143008"/>
          </a:xfrm>
          <a:prstGeom prst="cloudCallout">
            <a:avLst>
              <a:gd name="adj1" fmla="val -81556"/>
              <a:gd name="adj2" fmla="val -225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Молодцы!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  <p:bldP spid="14" grpId="1"/>
      <p:bldP spid="15" grpId="0" animBg="1"/>
      <p:bldP spid="18" grpId="0"/>
      <p:bldP spid="19" grpId="0" animBg="1"/>
      <p:bldP spid="20" grpId="0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429552" cy="12010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Физкультминутка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TN00014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14554"/>
            <a:ext cx="2849546" cy="3800315"/>
          </a:xfrm>
          <a:prstGeom prst="rect">
            <a:avLst/>
          </a:prstGeom>
        </p:spPr>
      </p:pic>
      <p:pic>
        <p:nvPicPr>
          <p:cNvPr id="4" name="Picture 8" descr="j02347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2643206" cy="36607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0" y="285728"/>
            <a:ext cx="9144000" cy="6572272"/>
            <a:chOff x="357530" y="3005264"/>
            <a:chExt cx="8293157" cy="5771545"/>
          </a:xfrm>
        </p:grpSpPr>
        <p:pic>
          <p:nvPicPr>
            <p:cNvPr id="26" name="Рисунок 25" descr="доска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30" y="3005264"/>
              <a:ext cx="4386011" cy="5771545"/>
            </a:xfrm>
            <a:prstGeom prst="rect">
              <a:avLst/>
            </a:prstGeom>
          </p:spPr>
        </p:pic>
        <p:pic>
          <p:nvPicPr>
            <p:cNvPr id="27" name="Рисунок 26" descr="доска.png"/>
            <p:cNvPicPr>
              <a:picLocks noChangeAspect="1"/>
            </p:cNvPicPr>
            <p:nvPr/>
          </p:nvPicPr>
          <p:blipFill>
            <a:blip r:embed="rId4"/>
            <a:srcRect r="6515"/>
            <a:stretch>
              <a:fillRect/>
            </a:stretch>
          </p:blipFill>
          <p:spPr>
            <a:xfrm flipH="1">
              <a:off x="4550428" y="3005264"/>
              <a:ext cx="4100259" cy="577154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00364" y="71435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илья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364" y="71435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лья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71435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подехал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71435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под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ъ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ехал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68" y="71435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клесу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0892" y="7143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 л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есу.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50017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Грачи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150017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вют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4546" y="150017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ь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ют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9058" y="150017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гнёзда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9322" y="150017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  </a:t>
            </a:r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диревях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446" y="150017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  д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рев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ь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ях.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22859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под  елью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228599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од  елью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240" y="228599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ожывают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3240" y="2285992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ож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вают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3570" y="22859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мурави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3570" y="22859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мурав</a:t>
            </a:r>
            <a:r>
              <a:rPr lang="ru-RU" sz="32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ь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и.</a:t>
            </a:r>
          </a:p>
        </p:txBody>
      </p:sp>
      <p:pic>
        <p:nvPicPr>
          <p:cNvPr id="2" name="Рисунок 1" descr="Анишит Йокоповн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115710"/>
            <a:ext cx="4521296" cy="37422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2976" y="71435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Лесник</a:t>
            </a:r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 </a:t>
            </a:r>
            <a:endParaRPr lang="ru-RU" sz="3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28596" y="3214686"/>
            <a:ext cx="2928958" cy="1643074"/>
          </a:xfrm>
          <a:prstGeom prst="cloudCallout">
            <a:avLst>
              <a:gd name="adj1" fmla="val 128485"/>
              <a:gd name="adj2" fmla="val 226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Исправьте допущенные ошибки</a:t>
            </a:r>
          </a:p>
        </p:txBody>
      </p:sp>
      <p:sp>
        <p:nvSpPr>
          <p:cNvPr id="23" name="Выноска-облако 22"/>
          <p:cNvSpPr/>
          <p:nvPr/>
        </p:nvSpPr>
        <p:spPr>
          <a:xfrm>
            <a:off x="428596" y="3214686"/>
            <a:ext cx="2928958" cy="1643074"/>
          </a:xfrm>
          <a:prstGeom prst="cloudCallout">
            <a:avLst>
              <a:gd name="adj1" fmla="val 127981"/>
              <a:gd name="adj2" fmla="val 235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Правильно?</a:t>
            </a:r>
          </a:p>
        </p:txBody>
      </p:sp>
      <p:sp>
        <p:nvSpPr>
          <p:cNvPr id="29" name="Выноска-облако 28"/>
          <p:cNvSpPr/>
          <p:nvPr/>
        </p:nvSpPr>
        <p:spPr>
          <a:xfrm>
            <a:off x="428596" y="3214686"/>
            <a:ext cx="2928958" cy="1643074"/>
          </a:xfrm>
          <a:prstGeom prst="cloudCallout">
            <a:avLst>
              <a:gd name="adj1" fmla="val 128471"/>
              <a:gd name="adj2" fmla="val 224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МОЛОДЦЫ!</a:t>
            </a:r>
            <a:endParaRPr lang="ru-RU" sz="1600" i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4" grpId="0"/>
      <p:bldP spid="4" grpId="1"/>
      <p:bldP spid="15" grpId="0"/>
      <p:bldP spid="5" grpId="0"/>
      <p:bldP spid="5" grpId="1"/>
      <p:bldP spid="17" grpId="1"/>
      <p:bldP spid="6" grpId="0"/>
      <p:bldP spid="7" grpId="0"/>
      <p:bldP spid="7" grpId="1"/>
      <p:bldP spid="18" grpId="1"/>
      <p:bldP spid="8" grpId="0"/>
      <p:bldP spid="9" grpId="0"/>
      <p:bldP spid="9" grpId="1"/>
      <p:bldP spid="19" grpId="1"/>
      <p:bldP spid="10" grpId="0"/>
      <p:bldP spid="10" grpId="1"/>
      <p:bldP spid="20" grpId="1"/>
      <p:bldP spid="11" grpId="0"/>
      <p:bldP spid="11" grpId="1"/>
      <p:bldP spid="21" grpId="1"/>
      <p:bldP spid="12" grpId="0"/>
      <p:bldP spid="12" grpId="1"/>
      <p:bldP spid="22" grpId="1"/>
      <p:bldP spid="30" grpId="0"/>
      <p:bldP spid="13" grpId="0" animBg="1"/>
      <p:bldP spid="23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1) Фонетический разбор слова 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Илья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b="1" i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000108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2) Разобрать по составу: 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лесник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муравьи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грачи</a:t>
            </a:r>
            <a:r>
              <a:rPr lang="ru-RU" sz="2400" b="1" i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подобрать родственные слова. </a:t>
            </a:r>
            <a:endParaRPr lang="ru-RU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42886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3) Выделить основу 2 предложения. Указать «командиров» и стрелкой показать словосочетания.</a:t>
            </a:r>
            <a:endParaRPr lang="ru-RU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642918"/>
            <a:ext cx="6572296" cy="3581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Проверь себя</a:t>
            </a:r>
          </a:p>
        </p:txBody>
      </p:sp>
      <p:pic>
        <p:nvPicPr>
          <p:cNvPr id="3" name="Рисунок 2" descr="Рисунок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143248"/>
            <a:ext cx="3048017" cy="30480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Тест «Разделительные знаки»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1) Где пишется разделительный мягкий знак  в словах?  Отметь знаком 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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57174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сразу после приставок;</a:t>
            </a:r>
          </a:p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в корне и после корня слова.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00050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2) Где  пишется  разделительный   твёрдый знак  в словах?  Отметь знаком 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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14351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сразу после приставок;</a:t>
            </a:r>
          </a:p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в корне и после корня слова.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2714620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929198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85736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с гласных;</a:t>
            </a:r>
          </a:p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с согласных.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3) С  каких букв  должен начинаться корень?  Отметь знаком 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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5756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4) На   какую  букву  должна   оканчиваться приставка    перед    разделительным    Ъ?  Отметь знаком 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</a:t>
            </a:r>
            <a:endParaRPr lang="ru-R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857760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на согласную;</a:t>
            </a:r>
          </a:p>
          <a:p>
            <a:pPr>
              <a:buFont typeface="Wingdings"/>
              <a:buChar char="¨"/>
            </a:pP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 на гласную.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572008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57174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А, Е, Ы, Ё, Ю, Я, О, Э, У, 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5)  Перед   какими   гласными    пишется разделительный   мягкий   знак?   Обведи нужные  буквы.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6)  Перед   какими   гласными    пишется разделительный   твёрдый   знак?  Обведи нужные  буквы.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521495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А, Е, Ы, Ё, Ю, Я, О, Э, У, И.</a:t>
            </a:r>
          </a:p>
        </p:txBody>
      </p:sp>
      <p:sp>
        <p:nvSpPr>
          <p:cNvPr id="6" name="Овал 5"/>
          <p:cNvSpPr/>
          <p:nvPr/>
        </p:nvSpPr>
        <p:spPr>
          <a:xfrm>
            <a:off x="6929454" y="257174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257174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257174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4876" y="257174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14546" y="2571744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521495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7554" y="521495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00496" y="521495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521495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85736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а) 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жизн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…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7) Подчеркни  слова,  в  которых пропущен разделительный  мягкий  знак.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25003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б) 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счаст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…е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185736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в) б…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ёт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25003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г) 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пис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…мо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8) Подчеркни  слова,  в  которых пропущен разделительный твёрдый знак.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464344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а) у…ехал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56" y="528638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б) пред…явить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4" y="457200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в) 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в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…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ёт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3504" y="528638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г) об…</a:t>
            </a:r>
            <a:r>
              <a:rPr lang="ru-R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яснить</a:t>
            </a:r>
            <a:r>
              <a:rPr lang="ru-R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  <a:sym typeface="Wingdings"/>
              </a:rPr>
              <a:t> 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5984" y="3000372"/>
            <a:ext cx="151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72132" y="2357430"/>
            <a:ext cx="100013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57422" y="5786454"/>
            <a:ext cx="2071702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43570" y="5786454"/>
            <a:ext cx="178595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785926"/>
            <a:ext cx="8143932" cy="2447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«Разделительные Ъ и Ь знаки»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428760"/>
          </a:xfrm>
        </p:spPr>
        <p:txBody>
          <a:bodyPr>
            <a:noAutofit/>
          </a:bodyPr>
          <a:lstStyle/>
          <a:p>
            <a:pPr algn="ctr"/>
            <a:r>
              <a:rPr lang="ru-RU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4929198"/>
            <a:ext cx="8183880" cy="14287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СПАСИБО</a:t>
            </a:r>
            <a:r>
              <a:rPr kumimoji="0" lang="ru-RU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ru-RU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TN00018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071678"/>
            <a:ext cx="4581053" cy="27628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2571736" y="4071942"/>
            <a:ext cx="2286016" cy="2071702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Cloud"/>
          <p:cNvSpPr>
            <a:spLocks noChangeAspect="1" noEditPoints="1" noChangeArrowheads="1"/>
          </p:cNvSpPr>
          <p:nvPr/>
        </p:nvSpPr>
        <p:spPr bwMode="auto">
          <a:xfrm>
            <a:off x="3714744" y="414338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857884" y="1928802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8286808" cy="749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Моё настроение похоже на: 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714348" y="1785926"/>
            <a:ext cx="2214578" cy="2214578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0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00042"/>
            <a:ext cx="8215370" cy="12010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Работа в группе</a:t>
            </a:r>
          </a:p>
        </p:txBody>
      </p:sp>
      <p:pic>
        <p:nvPicPr>
          <p:cNvPr id="6" name="Picture 8" descr="j0343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643206" cy="28861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2428868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1. Работаем дружно.</a:t>
            </a:r>
            <a:endParaRPr lang="ru-RU" sz="36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500438"/>
            <a:ext cx="4889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2. Уважаем мнение </a:t>
            </a:r>
          </a:p>
          <a:p>
            <a:pPr marL="742950" indent="-742950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 товарищей.</a:t>
            </a:r>
            <a:endParaRPr lang="ru-RU" sz="36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4929198"/>
            <a:ext cx="437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3. Выбираем </a:t>
            </a:r>
          </a:p>
          <a:p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  выступающего.</a:t>
            </a:r>
            <a:endParaRPr lang="ru-RU" sz="36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6572296" cy="3581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Словарная </a:t>
            </a:r>
          </a:p>
          <a:p>
            <a:pPr algn="r">
              <a:lnSpc>
                <a:spcPct val="150000"/>
              </a:lnSpc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работа</a:t>
            </a:r>
          </a:p>
        </p:txBody>
      </p:sp>
      <p:pic>
        <p:nvPicPr>
          <p:cNvPr id="3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2963354" cy="228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Кла</a:t>
            </a:r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Times New Roman" pitchFamily="18" charset="0"/>
              </a:rPr>
              <a:t>……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643050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обл…ко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643182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с…бака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571876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м…локо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500570"/>
            <a:ext cx="137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…</a:t>
            </a:r>
            <a:r>
              <a:rPr lang="ru-RU" sz="4000" b="1" i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кно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357826"/>
            <a:ext cx="194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с…</a:t>
            </a:r>
            <a:r>
              <a:rPr lang="ru-RU" sz="4000" b="1" i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рень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714356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Л…пата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1643050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уч</a:t>
            </a:r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…ник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571744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н…род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3571876"/>
            <a:ext cx="158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…</a:t>
            </a:r>
            <a:r>
              <a:rPr lang="ru-RU" sz="4000" b="1" i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рбуз</a:t>
            </a:r>
            <a:endParaRPr lang="ru-RU" sz="4000" b="1" i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785794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Comic Sans MS" pitchFamily="66" charset="0"/>
              </a:rPr>
              <a:t>сс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8860" y="16430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5918" y="2643182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8794" y="3571876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450057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5357826"/>
            <a:ext cx="511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714356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60" y="1643050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6446" y="25717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0694" y="357187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4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Web\Wallpaper\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6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715016"/>
            <a:ext cx="7159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«Полёт на Луну»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28" y="314324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86050" y="500063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71802" y="321468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08" y="500063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08" y="321468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28" y="514351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535782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00430" y="500063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29058" y="321468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6" y="328612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72132" y="335756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43636" y="371475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98" y="428625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43570" y="471488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0628" y="492919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43372" y="500063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5720" y="164305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282" y="2285992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4348" y="285749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5786" y="107154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500166" y="78579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285984" y="57148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71802" y="71435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714744" y="1071546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86248" y="135729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000628" y="150017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643570" y="164305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57950" y="185736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43768" y="207167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929586" y="2214554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429652" y="171448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501090" y="100010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072462" y="571480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500958" y="28572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29454" y="285728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14282" y="5857892"/>
            <a:ext cx="720000" cy="72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74884" cy="28477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Теоретическая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минутка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AN00790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643182"/>
            <a:ext cx="3293952" cy="34357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ишит Йокоповн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071678"/>
            <a:ext cx="5150901" cy="4263415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Какие знаки мы называем разделительными?</a:t>
            </a:r>
            <a:endParaRPr lang="ru-RU" sz="2000" i="1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Какие буквы разделяют Ь и Ъ разделительные знаки?</a:t>
            </a:r>
            <a:endParaRPr lang="ru-RU" sz="2000" i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Где пишется разделительный Ь в словах?</a:t>
            </a:r>
            <a:endParaRPr lang="ru-RU" sz="2000" i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После какой части слова пишется разделительный Ъ?</a:t>
            </a:r>
            <a:endParaRPr lang="ru-RU" sz="2000" i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После каких приставок пишется разделительный Ъ?</a:t>
            </a:r>
            <a:endParaRPr lang="ru-RU" sz="2000" i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Перед какой частью слова пишется разделительный Ъ?</a:t>
            </a:r>
            <a:endParaRPr lang="ru-RU" sz="2000" i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Перед какими буквами пишется разделительный Ь?</a:t>
            </a:r>
            <a:endParaRPr lang="ru-RU" sz="2000" i="1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Перед какими буквами пишется разделительный Ъ?</a:t>
            </a:r>
            <a:endParaRPr lang="ru-RU" sz="2000" i="1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Сколько звуков обозначают буквы Е, Ё, Ю, Я после разделительных знаков?</a:t>
            </a:r>
            <a:endParaRPr lang="ru-RU" sz="2000" i="1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В чём сходство написания разделительных знаков?</a:t>
            </a:r>
            <a:endParaRPr lang="ru-RU" sz="2000" i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В чём различие написания разделительных знаков?</a:t>
            </a:r>
            <a:endParaRPr lang="ru-RU" sz="2000" i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Почему, чтобы не ошибиться в написании этих знаков, нужно хорошо знать состав слова?</a:t>
            </a:r>
            <a:endParaRPr lang="ru-RU" i="1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71472" y="714356"/>
            <a:ext cx="4357718" cy="2143140"/>
          </a:xfrm>
          <a:prstGeom prst="cloudCallout">
            <a:avLst>
              <a:gd name="adj1" fmla="val 70547"/>
              <a:gd name="adj2" fmla="val 810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Молодцы!</a:t>
            </a:r>
            <a:endParaRPr lang="ru-RU" sz="32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57950" y="157161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от…</a:t>
            </a:r>
            <a:r>
              <a:rPr lang="ru-RU" sz="40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6116" y="157161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обез</a:t>
            </a:r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…</a:t>
            </a:r>
            <a:r>
              <a:rPr lang="ru-RU" sz="40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яна</a:t>
            </a:r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157161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л…</a:t>
            </a:r>
            <a:r>
              <a:rPr lang="ru-RU" sz="40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ётся</a:t>
            </a:r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760" y="642918"/>
            <a:ext cx="242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счаст…е,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62" y="642918"/>
            <a:ext cx="200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С…</a:t>
            </a:r>
            <a:r>
              <a:rPr lang="ru-RU" sz="40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езд</a:t>
            </a:r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</a:t>
            </a:r>
          </a:p>
        </p:txBody>
      </p:sp>
      <p:pic>
        <p:nvPicPr>
          <p:cNvPr id="2" name="Рисунок 1" descr="Миш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928934"/>
            <a:ext cx="1928826" cy="3351091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4000496" y="2857496"/>
            <a:ext cx="4357718" cy="2143140"/>
          </a:xfrm>
          <a:prstGeom prst="cloudCallout">
            <a:avLst>
              <a:gd name="adj1" fmla="val -87844"/>
              <a:gd name="adj2" fmla="val -28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Поставьте разделительные Ь и Ъ знаки на свои места!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642918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642918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1571612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686" y="1571612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9454" y="1571612"/>
            <a:ext cx="503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ъ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64291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пере…ехал,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364" y="64291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переехал,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4000496" y="2857496"/>
            <a:ext cx="4357718" cy="2143140"/>
          </a:xfrm>
          <a:prstGeom prst="cloudCallout">
            <a:avLst>
              <a:gd name="adj1" fmla="val -87844"/>
              <a:gd name="adj2" fmla="val -287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Молодцы!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4" grpId="0"/>
      <p:bldP spid="13" grpId="0"/>
      <p:bldP spid="11" grpId="0"/>
      <p:bldP spid="3" grpId="0" animBg="1"/>
      <p:bldP spid="5" grpId="0"/>
      <p:bldP spid="6" grpId="0"/>
      <p:bldP spid="7" grpId="0"/>
      <p:bldP spid="8" grpId="0"/>
      <p:bldP spid="9" grpId="0"/>
      <p:bldP spid="12" grpId="0"/>
      <p:bldP spid="12" grpId="1"/>
      <p:bldP spid="18" grpId="0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996</TotalTime>
  <Words>617</Words>
  <Application>Microsoft Office PowerPoint</Application>
  <PresentationFormat>Экран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Формула</vt:lpstr>
      <vt:lpstr>Урок русского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МОЛОДЦЫ!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103</cp:revision>
  <dcterms:created xsi:type="dcterms:W3CDTF">2009-04-24T12:03:09Z</dcterms:created>
  <dcterms:modified xsi:type="dcterms:W3CDTF">2009-04-29T18:02:03Z</dcterms:modified>
</cp:coreProperties>
</file>