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9" r:id="rId2"/>
    <p:sldId id="282" r:id="rId3"/>
    <p:sldId id="298" r:id="rId4"/>
    <p:sldId id="301" r:id="rId5"/>
    <p:sldId id="302" r:id="rId6"/>
    <p:sldId id="263" r:id="rId7"/>
    <p:sldId id="258" r:id="rId8"/>
    <p:sldId id="267" r:id="rId9"/>
    <p:sldId id="287" r:id="rId10"/>
    <p:sldId id="288" r:id="rId11"/>
    <p:sldId id="289" r:id="rId12"/>
    <p:sldId id="290" r:id="rId13"/>
    <p:sldId id="291" r:id="rId14"/>
    <p:sldId id="268" r:id="rId15"/>
    <p:sldId id="270" r:id="rId16"/>
    <p:sldId id="271" r:id="rId17"/>
    <p:sldId id="272" r:id="rId18"/>
    <p:sldId id="277" r:id="rId19"/>
    <p:sldId id="278" r:id="rId20"/>
    <p:sldId id="292" r:id="rId21"/>
    <p:sldId id="274" r:id="rId22"/>
    <p:sldId id="275" r:id="rId23"/>
    <p:sldId id="296" r:id="rId24"/>
    <p:sldId id="279" r:id="rId25"/>
    <p:sldId id="281" r:id="rId26"/>
    <p:sldId id="280" r:id="rId27"/>
    <p:sldId id="293" r:id="rId28"/>
    <p:sldId id="294" r:id="rId29"/>
    <p:sldId id="30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15" autoAdjust="0"/>
  </p:normalViewPr>
  <p:slideViewPr>
    <p:cSldViewPr>
      <p:cViewPr varScale="1">
        <p:scale>
          <a:sx n="69" d="100"/>
          <a:sy n="69" d="100"/>
        </p:scale>
        <p:origin x="-11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5E216B5-D31A-4E4A-B272-937B29404003}" type="datetimeFigureOut">
              <a:rPr lang="ru-RU"/>
              <a:pPr>
                <a:defRPr/>
              </a:pPr>
              <a:t>13.04.2010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E4F5667-2380-4A7B-BDB1-0FBC6DF10917}"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7CBD25-A995-4BDD-A3FD-33F9A1FDBC28}" type="slidenum">
              <a:rPr lang="ru-RU">
                <a:cs typeface="Arial" charset="0"/>
              </a:rPr>
              <a:pPr fontAlgn="base">
                <a:spcBef>
                  <a:spcPct val="0"/>
                </a:spcBef>
                <a:spcAft>
                  <a:spcPct val="0"/>
                </a:spcAft>
              </a:pPr>
              <a:t>14</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BD0C4AF1-2E7E-42E3-BAEE-E68D183CDC72}" type="datetimeFigureOut">
              <a:rPr lang="en-US"/>
              <a:pPr>
                <a:defRPr/>
              </a:pPr>
              <a:t>4/13/2010</a:t>
            </a:fld>
            <a:endParaRPr lang="en-US" dirty="0"/>
          </a:p>
        </p:txBody>
      </p:sp>
      <p:sp>
        <p:nvSpPr>
          <p:cNvPr id="6" name="Нижний колонтитул 1"/>
          <p:cNvSpPr>
            <a:spLocks noGrp="1"/>
          </p:cNvSpPr>
          <p:nvPr>
            <p:ph type="ftr" sz="quarter" idx="11"/>
          </p:nvPr>
        </p:nvSpPr>
        <p:spPr/>
        <p:txBody>
          <a:bodyPr/>
          <a:lstStyle>
            <a:lvl1pPr>
              <a:defRPr/>
            </a:lvl1pPr>
          </a:lstStyle>
          <a:p>
            <a:pPr>
              <a:defRPr/>
            </a:pPr>
            <a:endParaRPr lang="en-US"/>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23AF6CBC-A054-47BD-BD58-906073F2941B}" type="slidenum">
              <a:rPr lang="en-US"/>
              <a:pPr>
                <a:defRPr/>
              </a:pPr>
              <a:t>‹#›</a:t>
            </a:fld>
            <a:endParaRPr lang="en-US"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02F4B18E-310F-43EB-88AB-31B873AF9AED}" type="datetimeFigureOut">
              <a:rPr lang="en-US"/>
              <a:pPr>
                <a:defRPr/>
              </a:pPr>
              <a:t>4/13/2010</a:t>
            </a:fld>
            <a:endParaRPr lang="en-US" dirty="0"/>
          </a:p>
        </p:txBody>
      </p:sp>
      <p:sp>
        <p:nvSpPr>
          <p:cNvPr id="5" name="Нижний колонтитул 27"/>
          <p:cNvSpPr>
            <a:spLocks noGrp="1"/>
          </p:cNvSpPr>
          <p:nvPr>
            <p:ph type="ftr" sz="quarter" idx="11"/>
          </p:nvPr>
        </p:nvSpPr>
        <p:spPr/>
        <p:txBody>
          <a:bodyPr/>
          <a:lstStyle>
            <a:lvl1pPr>
              <a:defRPr/>
            </a:lvl1pPr>
          </a:lstStyle>
          <a:p>
            <a:pPr>
              <a:defRPr/>
            </a:pPr>
            <a:endParaRPr lang="en-US"/>
          </a:p>
        </p:txBody>
      </p:sp>
      <p:sp>
        <p:nvSpPr>
          <p:cNvPr id="6" name="Номер слайда 4"/>
          <p:cNvSpPr>
            <a:spLocks noGrp="1"/>
          </p:cNvSpPr>
          <p:nvPr>
            <p:ph type="sldNum" sz="quarter" idx="12"/>
          </p:nvPr>
        </p:nvSpPr>
        <p:spPr/>
        <p:txBody>
          <a:bodyPr/>
          <a:lstStyle>
            <a:lvl1pPr>
              <a:defRPr/>
            </a:lvl1pPr>
          </a:lstStyle>
          <a:p>
            <a:pPr>
              <a:defRPr/>
            </a:pPr>
            <a:fld id="{2D0FB25D-0C74-42BB-9FAB-B7A2B5E9BF30}" type="slidenum">
              <a:rPr lang="en-US"/>
              <a:pPr>
                <a:defRPr/>
              </a:pPr>
              <a:t>‹#›</a:t>
            </a:fld>
            <a:endParaRPr lang="en-US"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4BEE93A-9C88-4703-9E04-1A1AD7FD61A9}" type="datetimeFigureOut">
              <a:rPr lang="en-US"/>
              <a:pPr>
                <a:defRPr/>
              </a:pPr>
              <a:t>4/13/2010</a:t>
            </a:fld>
            <a:endParaRPr lang="en-US" dirty="0"/>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755FAB92-B95B-4758-B33E-12056BCEBE09}" type="slidenum">
              <a:rPr lang="en-US"/>
              <a:pPr>
                <a:defRPr/>
              </a:pPr>
              <a:t>‹#›</a:t>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3E432170-32BA-49E5-AE27-F5C5A74E4775}" type="datetimeFigureOut">
              <a:rPr lang="en-US"/>
              <a:pPr>
                <a:defRPr/>
              </a:pPr>
              <a:t>4/13/2010</a:t>
            </a:fld>
            <a:endParaRPr lang="en-US" dirty="0"/>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6CC01833-AF5D-4EB1-8648-951018C26FEE}" type="slidenum">
              <a:rPr lang="en-US"/>
              <a:pPr>
                <a:defRPr/>
              </a:pPr>
              <a:t>‹#›</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25882035-AF3F-452D-AF4E-EBF2D5CA4600}" type="datetimeFigureOut">
              <a:rPr lang="en-US"/>
              <a:pPr>
                <a:defRPr/>
              </a:pPr>
              <a:t>4/13/2010</a:t>
            </a:fld>
            <a:endParaRPr lang="en-US" dirty="0"/>
          </a:p>
        </p:txBody>
      </p:sp>
      <p:sp>
        <p:nvSpPr>
          <p:cNvPr id="7" name="Нижний колонтитул 10"/>
          <p:cNvSpPr>
            <a:spLocks noGrp="1"/>
          </p:cNvSpPr>
          <p:nvPr>
            <p:ph type="ftr" sz="quarter" idx="11"/>
          </p:nvPr>
        </p:nvSpPr>
        <p:spPr/>
        <p:txBody>
          <a:bodyPr/>
          <a:lstStyle>
            <a:lvl1pPr>
              <a:defRPr/>
            </a:lvl1pPr>
          </a:lstStyle>
          <a:p>
            <a:pPr>
              <a:defRPr/>
            </a:pPr>
            <a:endParaRPr lang="en-US"/>
          </a:p>
        </p:txBody>
      </p:sp>
      <p:sp>
        <p:nvSpPr>
          <p:cNvPr id="9" name="Номер слайда 15"/>
          <p:cNvSpPr>
            <a:spLocks noGrp="1"/>
          </p:cNvSpPr>
          <p:nvPr>
            <p:ph type="sldNum" sz="quarter" idx="12"/>
          </p:nvPr>
        </p:nvSpPr>
        <p:spPr/>
        <p:txBody>
          <a:bodyPr/>
          <a:lstStyle>
            <a:lvl1pPr>
              <a:defRPr/>
            </a:lvl1pPr>
          </a:lstStyle>
          <a:p>
            <a:pPr>
              <a:defRPr/>
            </a:pPr>
            <a:fld id="{99F2F011-F321-4D01-9906-F35CD756F5D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EA278688-9466-4AB3-A8DD-156476CA1D17}" type="datetimeFigureOut">
              <a:rPr lang="en-US"/>
              <a:pPr>
                <a:defRPr/>
              </a:pPr>
              <a:t>4/13/2010</a:t>
            </a:fld>
            <a:endParaRPr lang="en-US" dirty="0"/>
          </a:p>
        </p:txBody>
      </p:sp>
      <p:sp>
        <p:nvSpPr>
          <p:cNvPr id="6" name="Нижний колонтитул 27"/>
          <p:cNvSpPr>
            <a:spLocks noGrp="1"/>
          </p:cNvSpPr>
          <p:nvPr>
            <p:ph type="ftr" sz="quarter" idx="11"/>
          </p:nvPr>
        </p:nvSpPr>
        <p:spPr/>
        <p:txBody>
          <a:bodyPr/>
          <a:lstStyle>
            <a:lvl1pPr>
              <a:defRPr/>
            </a:lvl1pPr>
          </a:lstStyle>
          <a:p>
            <a:pPr>
              <a:defRPr/>
            </a:pPr>
            <a:endParaRPr lang="en-US"/>
          </a:p>
        </p:txBody>
      </p:sp>
      <p:sp>
        <p:nvSpPr>
          <p:cNvPr id="7" name="Номер слайда 4"/>
          <p:cNvSpPr>
            <a:spLocks noGrp="1"/>
          </p:cNvSpPr>
          <p:nvPr>
            <p:ph type="sldNum" sz="quarter" idx="12"/>
          </p:nvPr>
        </p:nvSpPr>
        <p:spPr/>
        <p:txBody>
          <a:bodyPr/>
          <a:lstStyle>
            <a:lvl1pPr>
              <a:defRPr/>
            </a:lvl1pPr>
          </a:lstStyle>
          <a:p>
            <a:pPr>
              <a:defRPr/>
            </a:pPr>
            <a:fld id="{3E0E0446-8847-484E-95A0-13DA9C34CEE4}" type="slidenum">
              <a:rPr lang="en-US"/>
              <a:pPr>
                <a:defRPr/>
              </a:pPr>
              <a:t>‹#›</a:t>
            </a:fld>
            <a:endParaRPr lang="en-US"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A232DF49-CF0B-492D-9BDA-C4168B6E6EE9}" type="datetimeFigureOut">
              <a:rPr lang="en-US"/>
              <a:pPr>
                <a:defRPr/>
              </a:pPr>
              <a:t>4/13/2010</a:t>
            </a:fld>
            <a:endParaRPr lang="en-US" dirty="0"/>
          </a:p>
        </p:txBody>
      </p:sp>
      <p:sp>
        <p:nvSpPr>
          <p:cNvPr id="9" name="Нижний колонтитул 5"/>
          <p:cNvSpPr>
            <a:spLocks noGrp="1"/>
          </p:cNvSpPr>
          <p:nvPr>
            <p:ph type="ftr" sz="quarter" idx="11"/>
          </p:nvPr>
        </p:nvSpPr>
        <p:spPr/>
        <p:txBody>
          <a:bodyPr/>
          <a:lstStyle>
            <a:lvl1pPr>
              <a:defRPr/>
            </a:lvl1pPr>
          </a:lstStyle>
          <a:p>
            <a:pPr>
              <a:defRPr/>
            </a:pPr>
            <a:endParaRPr lang="en-US"/>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FA42EFF1-3915-4573-B900-A76A573A707C}" type="slidenum">
              <a:rPr lang="en-US"/>
              <a:pPr>
                <a:defRPr/>
              </a:pPr>
              <a:t>‹#›</a:t>
            </a:fld>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7E855F6C-D50A-4B36-B149-B3A5857090FD}" type="datetimeFigureOut">
              <a:rPr lang="en-US"/>
              <a:pPr>
                <a:defRPr/>
              </a:pPr>
              <a:t>4/13/2010</a:t>
            </a:fld>
            <a:endParaRPr lang="en-US" dirty="0"/>
          </a:p>
        </p:txBody>
      </p:sp>
      <p:sp>
        <p:nvSpPr>
          <p:cNvPr id="4" name="Нижний колонтитул 27"/>
          <p:cNvSpPr>
            <a:spLocks noGrp="1"/>
          </p:cNvSpPr>
          <p:nvPr>
            <p:ph type="ftr" sz="quarter" idx="11"/>
          </p:nvPr>
        </p:nvSpPr>
        <p:spPr/>
        <p:txBody>
          <a:bodyPr/>
          <a:lstStyle>
            <a:lvl1pPr>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075174AE-D45C-47B0-99FB-22A9C1DD00C4}" type="slidenum">
              <a:rPr lang="en-US"/>
              <a:pPr>
                <a:defRPr/>
              </a:pPr>
              <a:t>‹#›</a:t>
            </a:fld>
            <a:endParaRPr lang="en-US"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B8BE0E48-AFCD-4E4D-802C-D58A59091CCC}" type="datetimeFigureOut">
              <a:rPr lang="en-US"/>
              <a:pPr>
                <a:defRPr/>
              </a:pPr>
              <a:t>4/13/2010</a:t>
            </a:fld>
            <a:endParaRPr lang="en-US" dirty="0"/>
          </a:p>
        </p:txBody>
      </p:sp>
      <p:sp>
        <p:nvSpPr>
          <p:cNvPr id="3" name="Нижний колонтитул 23"/>
          <p:cNvSpPr>
            <a:spLocks noGrp="1"/>
          </p:cNvSpPr>
          <p:nvPr>
            <p:ph type="ftr" sz="quarter" idx="11"/>
          </p:nvPr>
        </p:nvSpPr>
        <p:spPr/>
        <p:txBody>
          <a:bodyPr/>
          <a:lstStyle>
            <a:lvl1pPr>
              <a:defRPr/>
            </a:lvl1pPr>
          </a:lstStyle>
          <a:p>
            <a:pPr>
              <a:defRPr/>
            </a:pPr>
            <a:endParaRPr lang="en-US"/>
          </a:p>
        </p:txBody>
      </p:sp>
      <p:sp>
        <p:nvSpPr>
          <p:cNvPr id="4" name="Номер слайда 6"/>
          <p:cNvSpPr>
            <a:spLocks noGrp="1"/>
          </p:cNvSpPr>
          <p:nvPr>
            <p:ph type="sldNum" sz="quarter" idx="12"/>
          </p:nvPr>
        </p:nvSpPr>
        <p:spPr/>
        <p:txBody>
          <a:bodyPr/>
          <a:lstStyle>
            <a:lvl1pPr>
              <a:defRPr/>
            </a:lvl1pPr>
          </a:lstStyle>
          <a:p>
            <a:pPr>
              <a:defRPr/>
            </a:pPr>
            <a:fld id="{3496C77E-5CD3-4C91-8DB8-1B4581CD5174}" type="slidenum">
              <a:rPr lang="en-US"/>
              <a:pPr>
                <a:defRPr/>
              </a:pPr>
              <a:t>‹#›</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462F2BB5-427F-48CF-9560-60F7EB95D32B}" type="datetimeFigureOut">
              <a:rPr lang="en-US"/>
              <a:pPr>
                <a:defRPr/>
              </a:pPr>
              <a:t>4/13/2010</a:t>
            </a:fld>
            <a:endParaRPr lang="en-US" dirty="0"/>
          </a:p>
        </p:txBody>
      </p:sp>
      <p:sp>
        <p:nvSpPr>
          <p:cNvPr id="7" name="Нижний колонтитул 28"/>
          <p:cNvSpPr>
            <a:spLocks noGrp="1"/>
          </p:cNvSpPr>
          <p:nvPr>
            <p:ph type="ftr" sz="quarter" idx="11"/>
          </p:nvPr>
        </p:nvSpPr>
        <p:spPr/>
        <p:txBody>
          <a:bodyPr/>
          <a:lstStyle>
            <a:lvl1pPr>
              <a:defRPr/>
            </a:lvl1pPr>
          </a:lstStyle>
          <a:p>
            <a:pPr>
              <a:defRPr/>
            </a:pPr>
            <a:endParaRPr lang="en-US"/>
          </a:p>
        </p:txBody>
      </p:sp>
      <p:sp>
        <p:nvSpPr>
          <p:cNvPr id="8" name="Номер слайда 6"/>
          <p:cNvSpPr>
            <a:spLocks noGrp="1"/>
          </p:cNvSpPr>
          <p:nvPr>
            <p:ph type="sldNum" sz="quarter" idx="12"/>
          </p:nvPr>
        </p:nvSpPr>
        <p:spPr/>
        <p:txBody>
          <a:bodyPr/>
          <a:lstStyle>
            <a:lvl1pPr>
              <a:defRPr/>
            </a:lvl1pPr>
          </a:lstStyle>
          <a:p>
            <a:pPr>
              <a:defRPr/>
            </a:pPr>
            <a:fld id="{840179CB-DE2F-4E14-9634-FF015B73E1F1}" type="slidenum">
              <a:rPr lang="en-US"/>
              <a:pPr>
                <a:defRPr/>
              </a:pPr>
              <a:t>‹#›</a:t>
            </a:fld>
            <a:endParaRPr lang="en-US"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37C72E23-B511-4EA4-A1E5-E2584492BAF3}" type="datetimeFigureOut">
              <a:rPr lang="en-US"/>
              <a:pPr>
                <a:defRPr/>
              </a:pPr>
              <a:t>4/13/2010</a:t>
            </a:fld>
            <a:endParaRPr lang="en-US" dirty="0"/>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30"/>
          <p:cNvSpPr>
            <a:spLocks noGrp="1"/>
          </p:cNvSpPr>
          <p:nvPr>
            <p:ph type="sldNum" sz="quarter" idx="12"/>
          </p:nvPr>
        </p:nvSpPr>
        <p:spPr/>
        <p:txBody>
          <a:bodyPr/>
          <a:lstStyle>
            <a:lvl1pPr>
              <a:defRPr/>
            </a:lvl1pPr>
          </a:lstStyle>
          <a:p>
            <a:pPr>
              <a:defRPr/>
            </a:pPr>
            <a:fld id="{8D9B2BA7-74EB-4ABB-BE3C-2EF65327DE77}" type="slidenum">
              <a:rPr lang="en-US"/>
              <a:pPr>
                <a:defRPr/>
              </a:pPr>
              <a:t>‹#›</a:t>
            </a:fld>
            <a:endParaRPr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C326A69B-3485-4DC7-AD8C-931034377D34}" type="datetimeFigureOut">
              <a:rPr lang="en-US"/>
              <a:pPr>
                <a:defRPr/>
              </a:pPr>
              <a:t>4/13/2010</a:t>
            </a:fld>
            <a:endParaRPr lang="en-US"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dirty="0">
                <a:solidFill>
                  <a:schemeClr val="accent1">
                    <a:shade val="75000"/>
                  </a:schemeClr>
                </a:solidFill>
                <a:latin typeface="+mn-lt"/>
                <a:cs typeface="+mn-cs"/>
              </a:defRPr>
            </a:lvl1pPr>
          </a:lstStyle>
          <a:p>
            <a:pPr>
              <a:defRPr/>
            </a:pPr>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A3506EFD-513E-46E5-973D-5DCC54C83E84}" type="slidenum">
              <a:rPr lang="en-US"/>
              <a:pPr>
                <a:defRPr/>
              </a:pPr>
              <a:t>‹#›</a:t>
            </a:fld>
            <a:endParaRPr lang="en-US"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5" r:id="rId4"/>
    <p:sldLayoutId id="2147483699" r:id="rId5"/>
    <p:sldLayoutId id="2147483694" r:id="rId6"/>
    <p:sldLayoutId id="2147483700" r:id="rId7"/>
    <p:sldLayoutId id="2147483701" r:id="rId8"/>
    <p:sldLayoutId id="2147483702" r:id="rId9"/>
    <p:sldLayoutId id="2147483693" r:id="rId10"/>
    <p:sldLayoutId id="2147483703" r:id="rId11"/>
  </p:sldLayoutIdLst>
  <p:transition>
    <p:wipe dir="d"/>
  </p:transition>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Trebuchet MS" pitchFamily="34" charset="0"/>
        </a:defRPr>
      </a:lvl2pPr>
      <a:lvl3pPr algn="l" rtl="0" fontAlgn="base">
        <a:spcBef>
          <a:spcPct val="0"/>
        </a:spcBef>
        <a:spcAft>
          <a:spcPct val="0"/>
        </a:spcAft>
        <a:defRPr sz="3600">
          <a:solidFill>
            <a:schemeClr val="tx2"/>
          </a:solidFill>
          <a:latin typeface="Trebuchet MS" pitchFamily="34" charset="0"/>
        </a:defRPr>
      </a:lvl3pPr>
      <a:lvl4pPr algn="l" rtl="0" fontAlgn="base">
        <a:spcBef>
          <a:spcPct val="0"/>
        </a:spcBef>
        <a:spcAft>
          <a:spcPct val="0"/>
        </a:spcAft>
        <a:defRPr sz="3600">
          <a:solidFill>
            <a:schemeClr val="tx2"/>
          </a:solidFill>
          <a:latin typeface="Trebuchet MS" pitchFamily="34" charset="0"/>
        </a:defRPr>
      </a:lvl4pPr>
      <a:lvl5pPr algn="l" rtl="0" fontAlgn="base">
        <a:spcBef>
          <a:spcPct val="0"/>
        </a:spcBef>
        <a:spcAft>
          <a:spcPct val="0"/>
        </a:spcAft>
        <a:defRPr sz="3600">
          <a:solidFill>
            <a:schemeClr val="tx2"/>
          </a:solidFill>
          <a:latin typeface="Trebuchet MS" pitchFamily="34" charset="0"/>
        </a:defRPr>
      </a:lvl5pPr>
      <a:lvl6pPr marL="457200" algn="l" rtl="0" fontAlgn="base">
        <a:spcBef>
          <a:spcPct val="0"/>
        </a:spcBef>
        <a:spcAft>
          <a:spcPct val="0"/>
        </a:spcAft>
        <a:defRPr sz="3600">
          <a:solidFill>
            <a:schemeClr val="tx2"/>
          </a:solidFill>
          <a:latin typeface="Trebuchet MS" pitchFamily="34" charset="0"/>
        </a:defRPr>
      </a:lvl6pPr>
      <a:lvl7pPr marL="914400" algn="l" rtl="0" fontAlgn="base">
        <a:spcBef>
          <a:spcPct val="0"/>
        </a:spcBef>
        <a:spcAft>
          <a:spcPct val="0"/>
        </a:spcAft>
        <a:defRPr sz="3600">
          <a:solidFill>
            <a:schemeClr val="tx2"/>
          </a:solidFill>
          <a:latin typeface="Trebuchet MS" pitchFamily="34" charset="0"/>
        </a:defRPr>
      </a:lvl7pPr>
      <a:lvl8pPr marL="1371600" algn="l" rtl="0" fontAlgn="base">
        <a:spcBef>
          <a:spcPct val="0"/>
        </a:spcBef>
        <a:spcAft>
          <a:spcPct val="0"/>
        </a:spcAft>
        <a:defRPr sz="3600">
          <a:solidFill>
            <a:schemeClr val="tx2"/>
          </a:solidFill>
          <a:latin typeface="Trebuchet MS" pitchFamily="34" charset="0"/>
        </a:defRPr>
      </a:lvl8pPr>
      <a:lvl9pPr marL="1828800" algn="l"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upload.wikimedia.org/wikipedia/commons/5/5d/Wappen-frankfurt.p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upload.wikimedia.org/wikipedia/commons/f/f2/Wappen-Mainz.sv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hyperlink" Target="http://ru.wikipedia.org/wiki/%D0%A4%D0%B0%D0%B9%D0%BB:Gutenberg_Bible.jpg" TargetMode="External"/><Relationship Id="rId5" Type="http://schemas.openxmlformats.org/officeDocument/2006/relationships/image" Target="../media/image21.jpeg"/><Relationship Id="rId4" Type="http://schemas.openxmlformats.org/officeDocument/2006/relationships/hyperlink" Target="http://ru.wikipedia.org/wiki/%D0%A4%D0%B0%D0%B9%D0%BB:Gutenberg.jpg" TargetMode="Externa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de.wikipedia.org/w/index.php?title=Datei:Loreley_400x300.jpg&amp;filetimestamp=20071130105341"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audio" Target="file:///C:\C&#1074;&#1077;&#1090;&#1080;&#1082;\loreley.mp3"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hyperlink" Target="http://upload.wikimedia.org/wikipedia/commons/f/fb/Wappen-stadt-bonn.sv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nature.1001chudo.ru/germany_1200_gallery.html?show=975"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livetravel.ru/p26/Germany/Baden-Baden/foto/show/310/" TargetMode="External"/><Relationship Id="rId1" Type="http://schemas.openxmlformats.org/officeDocument/2006/relationships/slideLayout" Target="../slideLayouts/slideLayout2.xml"/><Relationship Id="rId6" Type="http://schemas.openxmlformats.org/officeDocument/2006/relationships/hyperlink" Target="http://nature.1001chudo.ru/germany_1200_gallery.html?show=979" TargetMode="External"/><Relationship Id="rId5" Type="http://schemas.openxmlformats.org/officeDocument/2006/relationships/image" Target="../media/image9.jpeg"/><Relationship Id="rId4" Type="http://schemas.openxmlformats.org/officeDocument/2006/relationships/hyperlink" Target="http://www.google.ru/imgres?imgurl=http://www.weltreport.de/media/images/a348.jpg&amp;imgrefurl=http://www.weltreport.de/germany/2007/12/13/baden_wuertemberg/&amp;h=480&amp;w=640&amp;sz=35&amp;tbnid=UpT25xwNij8zQM::&amp;tbnh=103&amp;tbnw=137&amp;prev=/images?q=%D1%84%D0%BE%D1%82%D0%BE+%D0%A8%D0%B2%D0%B0%D1%80%D1%86%D0%B2%D0%B0%D0%BB%D1%8C%D0%B4&amp;hl=ru&amp;usg=___Ehk2LJGBkVlgabSaqjzDozmBVE=&amp;ei=GFjjSfODI8Hesga81Im2BA&amp;sa=X&amp;oi=image_result&amp;resnum=2&amp;ct=image" TargetMode="Externa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914400" y="2438400"/>
            <a:ext cx="7772400" cy="3505200"/>
          </a:xfrm>
        </p:spPr>
        <p:txBody>
          <a:bodyPr/>
          <a:lstStyle/>
          <a:p>
            <a:pPr algn="r" fontAlgn="auto">
              <a:spcAft>
                <a:spcPts val="0"/>
              </a:spcAft>
              <a:defRPr/>
            </a:pPr>
            <a:r>
              <a:rPr lang="de-DE" sz="7200" dirty="0" smtClean="0">
                <a:solidFill>
                  <a:schemeClr val="tx2">
                    <a:lumMod val="75000"/>
                  </a:schemeClr>
                </a:solidFill>
                <a:latin typeface="Algerian" pitchFamily="82" charset="0"/>
              </a:rPr>
              <a:t>Durch den Rhein</a:t>
            </a:r>
            <a:br>
              <a:rPr lang="de-DE" sz="7200" dirty="0" smtClean="0">
                <a:solidFill>
                  <a:schemeClr val="tx2">
                    <a:lumMod val="75000"/>
                  </a:schemeClr>
                </a:solidFill>
                <a:latin typeface="Algerian" pitchFamily="82" charset="0"/>
              </a:rPr>
            </a:br>
            <a:r>
              <a:rPr lang="ru-RU" sz="7200" dirty="0" smtClean="0">
                <a:solidFill>
                  <a:schemeClr val="tx2">
                    <a:lumMod val="75000"/>
                  </a:schemeClr>
                </a:solidFill>
                <a:latin typeface="Algerian" pitchFamily="82" charset="0"/>
              </a:rPr>
              <a:t>          </a:t>
            </a:r>
            <a:r>
              <a:rPr lang="ru-RU" dirty="0" smtClean="0">
                <a:solidFill>
                  <a:schemeClr val="tx2">
                    <a:lumMod val="75000"/>
                  </a:schemeClr>
                </a:solidFill>
                <a:latin typeface="Monotype Corsiva" pitchFamily="66" charset="0"/>
              </a:rPr>
              <a:t>Учитель МОУ Сош №45   Курбатова С.П</a:t>
            </a:r>
            <a:r>
              <a:rPr lang="ru-RU" dirty="0" smtClean="0">
                <a:solidFill>
                  <a:schemeClr val="accent1">
                    <a:lumMod val="75000"/>
                  </a:schemeClr>
                </a:solidFill>
                <a:latin typeface="Monotype Corsiva" pitchFamily="66" charset="0"/>
              </a:rPr>
              <a:t>.</a:t>
            </a:r>
            <a:endParaRPr lang="ru-RU" dirty="0">
              <a:solidFill>
                <a:schemeClr val="accent1">
                  <a:lumMod val="75000"/>
                </a:schemeClr>
              </a:solidFill>
              <a:latin typeface="Monotype Corsiva" pitchFamily="66" charset="0"/>
            </a:endParaRPr>
          </a:p>
        </p:txBody>
      </p:sp>
      <p:sp>
        <p:nvSpPr>
          <p:cNvPr id="5" name="Подзаголовок 4"/>
          <p:cNvSpPr>
            <a:spLocks noGrp="1"/>
          </p:cNvSpPr>
          <p:nvPr>
            <p:ph type="subTitle" idx="1"/>
          </p:nvPr>
        </p:nvSpPr>
        <p:spPr>
          <a:xfrm>
            <a:off x="914400" y="990600"/>
            <a:ext cx="7772400" cy="838200"/>
          </a:xfrm>
        </p:spPr>
        <p:txBody>
          <a:bodyPr>
            <a:normAutofit fontScale="92500" lnSpcReduction="20000"/>
          </a:bodyPr>
          <a:lstStyle/>
          <a:p>
            <a:pPr algn="ctr" fontAlgn="auto">
              <a:spcAft>
                <a:spcPts val="0"/>
              </a:spcAft>
              <a:buFont typeface="Wingdings 2"/>
              <a:buNone/>
              <a:defRPr/>
            </a:pPr>
            <a:r>
              <a:rPr lang="ru-RU" sz="6000" dirty="0" smtClean="0">
                <a:solidFill>
                  <a:schemeClr val="tx2">
                    <a:lumMod val="75000"/>
                  </a:schemeClr>
                </a:solidFill>
                <a:latin typeface="Monotype Corsiva" pitchFamily="66" charset="0"/>
                <a:cs typeface="Arial" pitchFamily="34" charset="0"/>
              </a:rPr>
              <a:t>Урок-путешествие</a:t>
            </a:r>
            <a:endParaRPr lang="ru-RU" sz="6000" dirty="0">
              <a:solidFill>
                <a:schemeClr val="tx2">
                  <a:lumMod val="75000"/>
                </a:schemeClr>
              </a:solidFill>
              <a:latin typeface="Monotype Corsiva" pitchFamily="66"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841248"/>
          </a:xfrm>
        </p:spPr>
        <p:txBody>
          <a:bodyPr/>
          <a:lstStyle/>
          <a:p>
            <a:pPr fontAlgn="auto">
              <a:spcAft>
                <a:spcPts val="0"/>
              </a:spcAft>
              <a:defRPr/>
            </a:pPr>
            <a:r>
              <a:rPr lang="de-DE" dirty="0" smtClean="0">
                <a:solidFill>
                  <a:schemeClr val="tx2">
                    <a:lumMod val="75000"/>
                  </a:schemeClr>
                </a:solidFill>
                <a:latin typeface="Algerian" pitchFamily="82" charset="0"/>
              </a:rPr>
              <a:t>Heidelberg</a:t>
            </a:r>
            <a:endParaRPr lang="ru-RU" dirty="0">
              <a:solidFill>
                <a:schemeClr val="tx2">
                  <a:lumMod val="75000"/>
                </a:schemeClr>
              </a:solidFill>
            </a:endParaRPr>
          </a:p>
        </p:txBody>
      </p:sp>
      <p:sp>
        <p:nvSpPr>
          <p:cNvPr id="3" name="Содержимое 2"/>
          <p:cNvSpPr>
            <a:spLocks noGrp="1"/>
          </p:cNvSpPr>
          <p:nvPr>
            <p:ph sz="half" idx="1"/>
          </p:nvPr>
        </p:nvSpPr>
        <p:spPr/>
        <p:txBody>
          <a:bodyPr>
            <a:normAutofit fontScale="92500" lnSpcReduction="10000"/>
          </a:bodyPr>
          <a:lstStyle/>
          <a:p>
            <a:pPr marL="0" indent="0" fontAlgn="auto">
              <a:spcAft>
                <a:spcPts val="0"/>
              </a:spcAft>
              <a:buFont typeface="Wingdings 2"/>
              <a:buNone/>
              <a:defRPr/>
            </a:pPr>
            <a:r>
              <a:rPr lang="de-DE" sz="1800" dirty="0" smtClean="0">
                <a:solidFill>
                  <a:schemeClr val="tx2">
                    <a:lumMod val="75000"/>
                  </a:schemeClr>
                </a:solidFill>
                <a:latin typeface="Times New Roman" pitchFamily="18" charset="0"/>
                <a:cs typeface="Times New Roman" pitchFamily="18" charset="0"/>
              </a:rPr>
              <a:t>     Am Neckar, einem Nebenfluss des Rheins, befindet sich </a:t>
            </a:r>
            <a:r>
              <a:rPr lang="de-DE" sz="1800" b="1" u="sng" dirty="0" smtClean="0">
                <a:solidFill>
                  <a:schemeClr val="tx2">
                    <a:lumMod val="75000"/>
                  </a:schemeClr>
                </a:solidFill>
                <a:latin typeface="Times New Roman" pitchFamily="18" charset="0"/>
                <a:cs typeface="Times New Roman" pitchFamily="18" charset="0"/>
              </a:rPr>
              <a:t>Heidelberg,</a:t>
            </a:r>
            <a:r>
              <a:rPr lang="de-DE" sz="1800" dirty="0" smtClean="0">
                <a:solidFill>
                  <a:schemeClr val="tx2">
                    <a:lumMod val="75000"/>
                  </a:schemeClr>
                </a:solidFill>
                <a:latin typeface="Times New Roman" pitchFamily="18" charset="0"/>
                <a:cs typeface="Times New Roman" pitchFamily="18" charset="0"/>
              </a:rPr>
              <a:t>  eine der schönsten Städte der BRD. Die hier im Jahre 1386 gegründete Universität war im 15.-16. Jahrhundert ein Zentrum des deutschen Humanismus.</a:t>
            </a:r>
          </a:p>
          <a:p>
            <a:pPr marL="0" indent="0" fontAlgn="auto">
              <a:spcAft>
                <a:spcPts val="0"/>
              </a:spcAft>
              <a:buFont typeface="Wingdings 2"/>
              <a:buNone/>
              <a:defRPr/>
            </a:pPr>
            <a:r>
              <a:rPr lang="de-DE" sz="1800" dirty="0" smtClean="0">
                <a:solidFill>
                  <a:schemeClr val="tx2">
                    <a:lumMod val="75000"/>
                  </a:schemeClr>
                </a:solidFill>
                <a:latin typeface="Times New Roman" pitchFamily="18" charset="0"/>
                <a:cs typeface="Times New Roman" pitchFamily="18" charset="0"/>
              </a:rPr>
              <a:t>     Zu den bedeutendsten Gelehrten, die an der Heidelberger Universität tätig waren, gehören der Philosoph </a:t>
            </a:r>
            <a:r>
              <a:rPr lang="de-DE" sz="1800" b="1" u="sng" dirty="0" smtClean="0">
                <a:solidFill>
                  <a:schemeClr val="tx2">
                    <a:lumMod val="75000"/>
                  </a:schemeClr>
                </a:solidFill>
                <a:latin typeface="Times New Roman" pitchFamily="18" charset="0"/>
                <a:cs typeface="Times New Roman" pitchFamily="18" charset="0"/>
              </a:rPr>
              <a:t> L. Feuerbach</a:t>
            </a:r>
            <a:r>
              <a:rPr lang="de-DE" sz="1800" dirty="0" smtClean="0">
                <a:solidFill>
                  <a:schemeClr val="tx2">
                    <a:lumMod val="75000"/>
                  </a:schemeClr>
                </a:solidFill>
                <a:latin typeface="Times New Roman" pitchFamily="18" charset="0"/>
                <a:cs typeface="Times New Roman" pitchFamily="18" charset="0"/>
              </a:rPr>
              <a:t>, die Physiker </a:t>
            </a:r>
            <a:r>
              <a:rPr lang="de-DE" sz="1800" b="1" u="sng" dirty="0" smtClean="0">
                <a:solidFill>
                  <a:schemeClr val="tx2">
                    <a:lumMod val="75000"/>
                  </a:schemeClr>
                </a:solidFill>
                <a:latin typeface="Times New Roman" pitchFamily="18" charset="0"/>
                <a:cs typeface="Times New Roman" pitchFamily="18" charset="0"/>
              </a:rPr>
              <a:t>Hermann von Helmholtz</a:t>
            </a:r>
            <a:r>
              <a:rPr lang="de-DE" sz="1800" dirty="0" smtClean="0">
                <a:solidFill>
                  <a:schemeClr val="tx2">
                    <a:lumMod val="75000"/>
                  </a:schemeClr>
                </a:solidFill>
                <a:latin typeface="Times New Roman" pitchFamily="18" charset="0"/>
                <a:cs typeface="Times New Roman" pitchFamily="18" charset="0"/>
              </a:rPr>
              <a:t>(1821-1894) begründete 1847 das Gesetz von der Erhaltung der Energie </a:t>
            </a:r>
            <a:r>
              <a:rPr lang="ru-RU" sz="1800" dirty="0" smtClean="0">
                <a:solidFill>
                  <a:schemeClr val="tx2">
                    <a:lumMod val="75000"/>
                  </a:schemeClr>
                </a:solidFill>
                <a:latin typeface="Times New Roman" pitchFamily="18" charset="0"/>
                <a:cs typeface="Times New Roman" pitchFamily="18" charset="0"/>
              </a:rPr>
              <a:t>( закон сохранения энергии</a:t>
            </a:r>
            <a:r>
              <a:rPr lang="de-DE" sz="1800" dirty="0" smtClean="0">
                <a:solidFill>
                  <a:schemeClr val="tx2">
                    <a:lumMod val="75000"/>
                  </a:schemeClr>
                </a:solidFill>
                <a:latin typeface="Times New Roman" pitchFamily="18" charset="0"/>
                <a:cs typeface="Times New Roman" pitchFamily="18" charset="0"/>
              </a:rPr>
              <a:t> </a:t>
            </a:r>
            <a:r>
              <a:rPr lang="ru-RU" sz="1800" dirty="0" smtClean="0">
                <a:solidFill>
                  <a:schemeClr val="tx2">
                    <a:lumMod val="75000"/>
                  </a:schemeClr>
                </a:solidFill>
                <a:latin typeface="Times New Roman" pitchFamily="18" charset="0"/>
                <a:cs typeface="Times New Roman" pitchFamily="18" charset="0"/>
              </a:rPr>
              <a:t>) </a:t>
            </a:r>
            <a:r>
              <a:rPr lang="de-DE" sz="1800" dirty="0" smtClean="0">
                <a:solidFill>
                  <a:schemeClr val="tx2">
                    <a:lumMod val="75000"/>
                  </a:schemeClr>
                </a:solidFill>
                <a:latin typeface="Times New Roman" pitchFamily="18" charset="0"/>
                <a:cs typeface="Times New Roman" pitchFamily="18" charset="0"/>
              </a:rPr>
              <a:t>und </a:t>
            </a:r>
            <a:r>
              <a:rPr lang="de-DE" sz="1800" b="1" u="sng" dirty="0" smtClean="0">
                <a:solidFill>
                  <a:schemeClr val="tx2">
                    <a:lumMod val="75000"/>
                  </a:schemeClr>
                </a:solidFill>
                <a:latin typeface="Times New Roman" pitchFamily="18" charset="0"/>
                <a:cs typeface="Times New Roman" pitchFamily="18" charset="0"/>
              </a:rPr>
              <a:t>G.R. Kirchhoff</a:t>
            </a:r>
            <a:r>
              <a:rPr lang="ru-RU" sz="1800" b="1" u="sng" dirty="0" smtClean="0">
                <a:solidFill>
                  <a:schemeClr val="tx2">
                    <a:lumMod val="75000"/>
                  </a:schemeClr>
                </a:solidFill>
                <a:latin typeface="Times New Roman" pitchFamily="18" charset="0"/>
                <a:cs typeface="Times New Roman" pitchFamily="18" charset="0"/>
              </a:rPr>
              <a:t> </a:t>
            </a:r>
            <a:r>
              <a:rPr lang="ru-RU" sz="1800" dirty="0" smtClean="0">
                <a:solidFill>
                  <a:schemeClr val="tx2">
                    <a:lumMod val="75000"/>
                  </a:schemeClr>
                </a:solidFill>
                <a:latin typeface="Times New Roman" pitchFamily="18" charset="0"/>
                <a:cs typeface="Times New Roman" pitchFamily="18" charset="0"/>
              </a:rPr>
              <a:t>(1824-1887)</a:t>
            </a:r>
            <a:r>
              <a:rPr lang="de-DE" sz="1800" dirty="0" smtClean="0">
                <a:solidFill>
                  <a:schemeClr val="tx2">
                    <a:lumMod val="75000"/>
                  </a:schemeClr>
                </a:solidFill>
                <a:latin typeface="Times New Roman" pitchFamily="18" charset="0"/>
                <a:cs typeface="Times New Roman" pitchFamily="18" charset="0"/>
              </a:rPr>
              <a:t> entdeckte das Gesetz der Strahlung </a:t>
            </a:r>
            <a:r>
              <a:rPr lang="ru-RU" sz="1800" dirty="0" smtClean="0">
                <a:solidFill>
                  <a:schemeClr val="tx2">
                    <a:lumMod val="75000"/>
                  </a:schemeClr>
                </a:solidFill>
                <a:latin typeface="Times New Roman" pitchFamily="18" charset="0"/>
                <a:cs typeface="Times New Roman" pitchFamily="18" charset="0"/>
              </a:rPr>
              <a:t>( закон излучения)</a:t>
            </a:r>
            <a:r>
              <a:rPr lang="de-DE" sz="1800" dirty="0" smtClean="0">
                <a:solidFill>
                  <a:schemeClr val="tx2">
                    <a:lumMod val="75000"/>
                  </a:schemeClr>
                </a:solidFill>
                <a:latin typeface="Times New Roman" pitchFamily="18" charset="0"/>
                <a:cs typeface="Times New Roman" pitchFamily="18" charset="0"/>
              </a:rPr>
              <a:t>, der Chemiker </a:t>
            </a:r>
            <a:r>
              <a:rPr lang="de-DE" sz="1800" b="1" u="sng" dirty="0" smtClean="0">
                <a:solidFill>
                  <a:schemeClr val="tx2">
                    <a:lumMod val="75000"/>
                  </a:schemeClr>
                </a:solidFill>
                <a:latin typeface="Times New Roman" pitchFamily="18" charset="0"/>
                <a:cs typeface="Times New Roman" pitchFamily="18" charset="0"/>
              </a:rPr>
              <a:t>K.Bunsen</a:t>
            </a:r>
            <a:r>
              <a:rPr lang="ru-RU" sz="1800" dirty="0" smtClean="0">
                <a:solidFill>
                  <a:schemeClr val="tx2">
                    <a:lumMod val="75000"/>
                  </a:schemeClr>
                </a:solidFill>
                <a:latin typeface="Times New Roman" pitchFamily="18" charset="0"/>
                <a:cs typeface="Times New Roman" pitchFamily="18" charset="0"/>
              </a:rPr>
              <a:t> (1811-1899) </a:t>
            </a:r>
            <a:r>
              <a:rPr lang="de-DE" sz="1800" dirty="0" smtClean="0">
                <a:solidFill>
                  <a:schemeClr val="tx2">
                    <a:lumMod val="75000"/>
                  </a:schemeClr>
                </a:solidFill>
                <a:latin typeface="Times New Roman" pitchFamily="18" charset="0"/>
                <a:cs typeface="Times New Roman" pitchFamily="18" charset="0"/>
              </a:rPr>
              <a:t>begründete</a:t>
            </a:r>
            <a:r>
              <a:rPr lang="ru-RU" sz="1800" dirty="0" smtClean="0">
                <a:solidFill>
                  <a:schemeClr val="tx2">
                    <a:lumMod val="75000"/>
                  </a:schemeClr>
                </a:solidFill>
                <a:latin typeface="Times New Roman" pitchFamily="18" charset="0"/>
                <a:cs typeface="Times New Roman" pitchFamily="18" charset="0"/>
              </a:rPr>
              <a:t> </a:t>
            </a:r>
            <a:r>
              <a:rPr lang="de-DE" sz="1800" dirty="0" smtClean="0">
                <a:solidFill>
                  <a:schemeClr val="tx2">
                    <a:lumMod val="75000"/>
                  </a:schemeClr>
                </a:solidFill>
                <a:latin typeface="Times New Roman" pitchFamily="18" charset="0"/>
                <a:cs typeface="Times New Roman" pitchFamily="18" charset="0"/>
              </a:rPr>
              <a:t>zusammen mit</a:t>
            </a:r>
            <a:r>
              <a:rPr lang="ru-RU" sz="1800" dirty="0" smtClean="0">
                <a:solidFill>
                  <a:schemeClr val="tx2">
                    <a:lumMod val="75000"/>
                  </a:schemeClr>
                </a:solidFill>
                <a:latin typeface="Times New Roman" pitchFamily="18" charset="0"/>
                <a:cs typeface="Times New Roman" pitchFamily="18" charset="0"/>
              </a:rPr>
              <a:t> </a:t>
            </a:r>
            <a:r>
              <a:rPr lang="de-DE" sz="1800" dirty="0" smtClean="0">
                <a:solidFill>
                  <a:schemeClr val="tx2">
                    <a:lumMod val="75000"/>
                  </a:schemeClr>
                </a:solidFill>
                <a:latin typeface="Times New Roman" pitchFamily="18" charset="0"/>
                <a:cs typeface="Times New Roman" pitchFamily="18" charset="0"/>
              </a:rPr>
              <a:t>G.R. Kirchhoff</a:t>
            </a:r>
            <a:r>
              <a:rPr lang="ru-RU" sz="1800" dirty="0" smtClean="0">
                <a:solidFill>
                  <a:schemeClr val="tx2">
                    <a:lumMod val="75000"/>
                  </a:schemeClr>
                </a:solidFill>
                <a:latin typeface="Times New Roman" pitchFamily="18" charset="0"/>
                <a:cs typeface="Times New Roman" pitchFamily="18" charset="0"/>
              </a:rPr>
              <a:t> </a:t>
            </a:r>
            <a:r>
              <a:rPr lang="de-DE" sz="1800" dirty="0" smtClean="0">
                <a:solidFill>
                  <a:schemeClr val="tx2">
                    <a:lumMod val="75000"/>
                  </a:schemeClr>
                </a:solidFill>
                <a:latin typeface="Times New Roman" pitchFamily="18" charset="0"/>
                <a:cs typeface="Times New Roman" pitchFamily="18" charset="0"/>
              </a:rPr>
              <a:t> die Spektralanalyse, entdeckte  die Elemente Rubidium und Zäsium.</a:t>
            </a:r>
          </a:p>
          <a:p>
            <a:pPr marL="0" indent="0" fontAlgn="auto">
              <a:spcAft>
                <a:spcPts val="0"/>
              </a:spcAft>
              <a:buFont typeface="Wingdings 2"/>
              <a:buNone/>
              <a:defRPr/>
            </a:pPr>
            <a:endParaRPr lang="ru-RU" sz="1800" dirty="0">
              <a:latin typeface="Times New Roman" pitchFamily="18" charset="0"/>
              <a:cs typeface="Times New Roman" pitchFamily="18" charset="0"/>
            </a:endParaRPr>
          </a:p>
        </p:txBody>
      </p:sp>
      <p:pic>
        <p:nvPicPr>
          <p:cNvPr id="23555" name="Picture 1" descr="C:\hei2.jpg"/>
          <p:cNvPicPr>
            <a:picLocks noGrp="1" noChangeAspect="1" noChangeArrowheads="1"/>
          </p:cNvPicPr>
          <p:nvPr>
            <p:ph sz="half" idx="2"/>
          </p:nvPr>
        </p:nvPicPr>
        <p:blipFill>
          <a:blip r:embed="rId2"/>
          <a:srcRect/>
          <a:stretch>
            <a:fillRect/>
          </a:stretch>
        </p:blipFill>
        <p:spPr>
          <a:xfrm>
            <a:off x="4800600" y="3886200"/>
            <a:ext cx="2819400" cy="2362200"/>
          </a:xfrm>
        </p:spPr>
      </p:pic>
      <p:pic>
        <p:nvPicPr>
          <p:cNvPr id="23556" name="Picture 2" descr="C:\1492161.jpg"/>
          <p:cNvPicPr>
            <a:picLocks noChangeAspect="1" noChangeArrowheads="1"/>
          </p:cNvPicPr>
          <p:nvPr/>
        </p:nvPicPr>
        <p:blipFill>
          <a:blip r:embed="rId3"/>
          <a:srcRect/>
          <a:stretch>
            <a:fillRect/>
          </a:stretch>
        </p:blipFill>
        <p:spPr bwMode="auto">
          <a:xfrm>
            <a:off x="5562600" y="1295400"/>
            <a:ext cx="3048000" cy="2209800"/>
          </a:xfrm>
          <a:prstGeom prst="rect">
            <a:avLst/>
          </a:prstGeom>
          <a:noFill/>
          <a:ln w="9525">
            <a:noFill/>
            <a:miter lim="800000"/>
            <a:headEnd/>
            <a:tailEnd/>
          </a:ln>
        </p:spPr>
      </p:pic>
      <p:pic>
        <p:nvPicPr>
          <p:cNvPr id="23557" name="Picture 4" descr="C:\100px-Wappen_Heidelbergn.png"/>
          <p:cNvPicPr>
            <a:picLocks noChangeAspect="1" noChangeArrowheads="1"/>
          </p:cNvPicPr>
          <p:nvPr/>
        </p:nvPicPr>
        <p:blipFill>
          <a:blip r:embed="rId4"/>
          <a:srcRect/>
          <a:stretch>
            <a:fillRect/>
          </a:stretch>
        </p:blipFill>
        <p:spPr bwMode="auto">
          <a:xfrm>
            <a:off x="4419600" y="304800"/>
            <a:ext cx="9652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de-DE" dirty="0" smtClean="0">
                <a:solidFill>
                  <a:schemeClr val="tx2">
                    <a:lumMod val="75000"/>
                  </a:schemeClr>
                </a:solidFill>
                <a:latin typeface="Algerian" pitchFamily="82" charset="0"/>
              </a:rPr>
              <a:t>Frankfurt am Main</a:t>
            </a:r>
            <a:endParaRPr lang="ru-RU" dirty="0">
              <a:solidFill>
                <a:schemeClr val="tx2">
                  <a:lumMod val="75000"/>
                </a:schemeClr>
              </a:solidFill>
            </a:endParaRPr>
          </a:p>
        </p:txBody>
      </p:sp>
      <p:sp>
        <p:nvSpPr>
          <p:cNvPr id="24578" name="Содержимое 2"/>
          <p:cNvSpPr>
            <a:spLocks noGrp="1"/>
          </p:cNvSpPr>
          <p:nvPr>
            <p:ph sz="half" idx="1"/>
          </p:nvPr>
        </p:nvSpPr>
        <p:spPr>
          <a:xfrm>
            <a:off x="304800" y="1066800"/>
            <a:ext cx="4191000" cy="5410200"/>
          </a:xfrm>
        </p:spPr>
        <p:txBody>
          <a:bodyPr/>
          <a:lstStyle/>
          <a:p>
            <a:pPr marL="0" indent="0">
              <a:buFont typeface="Wingdings 2" pitchFamily="18" charset="2"/>
              <a:buNone/>
            </a:pPr>
            <a:endParaRPr lang="de-DE" sz="1800" smtClean="0">
              <a:latin typeface="Times New Roman" pitchFamily="18" charset="0"/>
              <a:cs typeface="Times New Roman" pitchFamily="18" charset="0"/>
            </a:endParaRPr>
          </a:p>
          <a:p>
            <a:pPr marL="0" indent="0">
              <a:buFont typeface="Wingdings 2" pitchFamily="18" charset="2"/>
              <a:buNone/>
            </a:pPr>
            <a:endParaRPr lang="de-DE" sz="1800" smtClean="0">
              <a:latin typeface="Times New Roman" pitchFamily="18" charset="0"/>
              <a:cs typeface="Times New Roman" pitchFamily="18" charset="0"/>
            </a:endParaRPr>
          </a:p>
          <a:p>
            <a:pPr marL="0" indent="0">
              <a:buFont typeface="Wingdings 2" pitchFamily="18" charset="2"/>
              <a:buNone/>
            </a:pPr>
            <a:endParaRPr lang="ru-RU" sz="1800" smtClean="0">
              <a:latin typeface="Times New Roman" pitchFamily="18" charset="0"/>
              <a:cs typeface="Times New Roman" pitchFamily="18" charset="0"/>
            </a:endParaRPr>
          </a:p>
        </p:txBody>
      </p:sp>
      <p:pic>
        <p:nvPicPr>
          <p:cNvPr id="24579" name="Picture 3" descr="C:\04t2238.bmp"/>
          <p:cNvPicPr>
            <a:picLocks noGrp="1" noChangeAspect="1" noChangeArrowheads="1"/>
          </p:cNvPicPr>
          <p:nvPr>
            <p:ph sz="half" idx="2"/>
          </p:nvPr>
        </p:nvPicPr>
        <p:blipFill>
          <a:blip r:embed="rId2"/>
          <a:srcRect/>
          <a:stretch>
            <a:fillRect/>
          </a:stretch>
        </p:blipFill>
        <p:spPr>
          <a:xfrm>
            <a:off x="609600" y="1371600"/>
            <a:ext cx="2362200" cy="2895600"/>
          </a:xfrm>
        </p:spPr>
      </p:pic>
      <p:pic>
        <p:nvPicPr>
          <p:cNvPr id="24580" name="Picture 6" descr="C:\04t2234.bmp"/>
          <p:cNvPicPr>
            <a:picLocks noChangeAspect="1" noChangeArrowheads="1"/>
          </p:cNvPicPr>
          <p:nvPr/>
        </p:nvPicPr>
        <p:blipFill>
          <a:blip r:embed="rId3"/>
          <a:srcRect/>
          <a:stretch>
            <a:fillRect/>
          </a:stretch>
        </p:blipFill>
        <p:spPr bwMode="auto">
          <a:xfrm>
            <a:off x="3276600" y="4267200"/>
            <a:ext cx="2743200" cy="2362200"/>
          </a:xfrm>
          <a:prstGeom prst="rect">
            <a:avLst/>
          </a:prstGeom>
          <a:noFill/>
          <a:ln w="9525">
            <a:noFill/>
            <a:miter lim="800000"/>
            <a:headEnd/>
            <a:tailEnd/>
          </a:ln>
        </p:spPr>
      </p:pic>
      <p:sp>
        <p:nvSpPr>
          <p:cNvPr id="12" name="Прямоугольник 11"/>
          <p:cNvSpPr/>
          <p:nvPr/>
        </p:nvSpPr>
        <p:spPr>
          <a:xfrm>
            <a:off x="4800600" y="1600200"/>
            <a:ext cx="3581400" cy="2586038"/>
          </a:xfrm>
          <a:prstGeom prst="rect">
            <a:avLst/>
          </a:prstGeom>
        </p:spPr>
        <p:txBody>
          <a:bodyPr>
            <a:spAutoFit/>
          </a:bodyPr>
          <a:lstStyle/>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Heutzutage ist </a:t>
            </a:r>
            <a:r>
              <a:rPr lang="de-DE" b="1" u="sng" dirty="0">
                <a:solidFill>
                  <a:schemeClr val="tx2">
                    <a:lumMod val="75000"/>
                  </a:schemeClr>
                </a:solidFill>
                <a:latin typeface="Times New Roman" pitchFamily="18" charset="0"/>
                <a:cs typeface="Times New Roman" pitchFamily="18" charset="0"/>
              </a:rPr>
              <a:t>Frankfurt am Main</a:t>
            </a:r>
            <a:r>
              <a:rPr lang="de-DE" dirty="0">
                <a:solidFill>
                  <a:schemeClr val="tx2">
                    <a:lumMod val="75000"/>
                  </a:schemeClr>
                </a:solidFill>
                <a:latin typeface="Times New Roman" pitchFamily="18" charset="0"/>
                <a:cs typeface="Times New Roman" pitchFamily="18" charset="0"/>
              </a:rPr>
              <a:t> ein wichtiges Handelszentrum.</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In der ganzen Welt sind die </a:t>
            </a:r>
            <a:r>
              <a:rPr lang="de-DE" b="1" u="sng" dirty="0">
                <a:solidFill>
                  <a:schemeClr val="tx2">
                    <a:lumMod val="75000"/>
                  </a:schemeClr>
                </a:solidFill>
                <a:latin typeface="Times New Roman" pitchFamily="18" charset="0"/>
                <a:cs typeface="Times New Roman" pitchFamily="18" charset="0"/>
              </a:rPr>
              <a:t>Frankfurter Messen </a:t>
            </a:r>
            <a:r>
              <a:rPr lang="de-DE" dirty="0">
                <a:solidFill>
                  <a:schemeClr val="tx2">
                    <a:lumMod val="75000"/>
                  </a:schemeClr>
                </a:solidFill>
                <a:latin typeface="Times New Roman" pitchFamily="18" charset="0"/>
                <a:cs typeface="Times New Roman" pitchFamily="18" charset="0"/>
              </a:rPr>
              <a:t>bekannt.</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In den Wolkenkratzern  haben ihre Residenz über 400 </a:t>
            </a:r>
            <a:r>
              <a:rPr lang="de-DE" b="1" u="sng" dirty="0">
                <a:solidFill>
                  <a:schemeClr val="tx2">
                    <a:lumMod val="75000"/>
                  </a:schemeClr>
                </a:solidFill>
                <a:latin typeface="Times New Roman" pitchFamily="18" charset="0"/>
                <a:cs typeface="Times New Roman" pitchFamily="18" charset="0"/>
              </a:rPr>
              <a:t>Banken.</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Weltbekannt ist die Frankfurter </a:t>
            </a:r>
            <a:r>
              <a:rPr lang="de-DE" b="1" u="sng" dirty="0">
                <a:solidFill>
                  <a:schemeClr val="tx2">
                    <a:lumMod val="75000"/>
                  </a:schemeClr>
                </a:solidFill>
                <a:latin typeface="Times New Roman" pitchFamily="18" charset="0"/>
                <a:cs typeface="Times New Roman" pitchFamily="18" charset="0"/>
              </a:rPr>
              <a:t>Börse.</a:t>
            </a:r>
          </a:p>
        </p:txBody>
      </p:sp>
      <p:pic>
        <p:nvPicPr>
          <p:cNvPr id="24582" name="Picture 2" descr="Файл:Wappen-frankfurt.png">
            <a:hlinkClick r:id="rId4"/>
          </p:cNvPr>
          <p:cNvPicPr>
            <a:picLocks noChangeAspect="1" noChangeArrowheads="1"/>
          </p:cNvPicPr>
          <p:nvPr/>
        </p:nvPicPr>
        <p:blipFill>
          <a:blip r:embed="rId5"/>
          <a:srcRect/>
          <a:stretch>
            <a:fillRect/>
          </a:stretch>
        </p:blipFill>
        <p:spPr bwMode="auto">
          <a:xfrm>
            <a:off x="7924800" y="152400"/>
            <a:ext cx="946150" cy="8905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103188" y="450850"/>
            <a:ext cx="8894762" cy="963613"/>
          </a:xfrm>
        </p:spPr>
      </p:pic>
      <p:sp>
        <p:nvSpPr>
          <p:cNvPr id="4" name="Содержимое 3"/>
          <p:cNvSpPr>
            <a:spLocks noGrp="1"/>
          </p:cNvSpPr>
          <p:nvPr>
            <p:ph sz="half" idx="2"/>
          </p:nvPr>
        </p:nvSpPr>
        <p:spPr>
          <a:xfrm>
            <a:off x="1524000" y="1066800"/>
            <a:ext cx="6248400" cy="5257800"/>
          </a:xfrm>
        </p:spPr>
        <p:txBody>
          <a:bodyPr>
            <a:normAutofit/>
          </a:bodyPr>
          <a:lstStyle/>
          <a:p>
            <a:pPr marL="0" indent="0" fontAlgn="auto">
              <a:spcAft>
                <a:spcPts val="0"/>
              </a:spcAft>
              <a:buFont typeface="Wingdings 2"/>
              <a:buNone/>
              <a:defRPr/>
            </a:pPr>
            <a:r>
              <a:rPr lang="de-DE" sz="1800" b="1" dirty="0" smtClean="0">
                <a:solidFill>
                  <a:schemeClr val="tx2">
                    <a:lumMod val="75000"/>
                  </a:schemeClr>
                </a:solidFill>
                <a:latin typeface="Times New Roman" pitchFamily="18" charset="0"/>
                <a:cs typeface="Times New Roman" pitchFamily="18" charset="0"/>
              </a:rPr>
              <a:t>      </a:t>
            </a:r>
            <a:r>
              <a:rPr lang="de-DE" sz="1800" b="1" u="sng" dirty="0" smtClean="0">
                <a:solidFill>
                  <a:schemeClr val="tx2">
                    <a:lumMod val="75000"/>
                  </a:schemeClr>
                </a:solidFill>
                <a:latin typeface="Times New Roman" pitchFamily="18" charset="0"/>
                <a:cs typeface="Times New Roman" pitchFamily="18" charset="0"/>
              </a:rPr>
              <a:t>Mainz</a:t>
            </a:r>
            <a:r>
              <a:rPr lang="de-DE" sz="1800" b="1" dirty="0" smtClean="0">
                <a:solidFill>
                  <a:schemeClr val="tx2">
                    <a:lumMod val="75000"/>
                  </a:schemeClr>
                </a:solidFill>
                <a:latin typeface="Times New Roman" pitchFamily="18" charset="0"/>
                <a:cs typeface="Times New Roman" pitchFamily="18" charset="0"/>
              </a:rPr>
              <a:t> </a:t>
            </a:r>
            <a:r>
              <a:rPr lang="de-DE" sz="1800" dirty="0" smtClean="0">
                <a:solidFill>
                  <a:schemeClr val="tx2">
                    <a:lumMod val="75000"/>
                  </a:schemeClr>
                </a:solidFill>
                <a:latin typeface="Times New Roman" pitchFamily="18" charset="0"/>
                <a:cs typeface="Times New Roman" pitchFamily="18" charset="0"/>
              </a:rPr>
              <a:t>liegt am Zusammenfluss von Rhein und Main . Es ist eine wichtige Industriestadt, ein großes Handelszentrum, das früher das „Goldene Main“ genannt wurde. </a:t>
            </a:r>
          </a:p>
          <a:p>
            <a:pPr marL="0" indent="0" fontAlgn="auto">
              <a:spcAft>
                <a:spcPts val="0"/>
              </a:spcAft>
              <a:buFont typeface="Wingdings 2"/>
              <a:buNone/>
              <a:defRPr/>
            </a:pPr>
            <a:endParaRPr lang="de-DE" sz="1800" dirty="0" smtClean="0">
              <a:latin typeface="Times New Roman" pitchFamily="18" charset="0"/>
              <a:cs typeface="Times New Roman" pitchFamily="18" charset="0"/>
            </a:endParaRPr>
          </a:p>
          <a:p>
            <a:pPr marL="0" indent="0" fontAlgn="auto">
              <a:spcAft>
                <a:spcPts val="0"/>
              </a:spcAft>
              <a:buFont typeface="Wingdings 2"/>
              <a:buNone/>
              <a:defRPr/>
            </a:pPr>
            <a:endParaRPr lang="de-DE" sz="1800" dirty="0" smtClean="0">
              <a:latin typeface="Times New Roman" pitchFamily="18" charset="0"/>
              <a:cs typeface="Times New Roman" pitchFamily="18" charset="0"/>
            </a:endParaRPr>
          </a:p>
          <a:p>
            <a:pPr marL="0" indent="0" fontAlgn="auto">
              <a:spcAft>
                <a:spcPts val="0"/>
              </a:spcAft>
              <a:buFont typeface="Wingdings 2"/>
              <a:buNone/>
              <a:defRPr/>
            </a:pPr>
            <a:endParaRPr lang="de-DE" sz="1800" dirty="0" smtClean="0">
              <a:latin typeface="Times New Roman" pitchFamily="18" charset="0"/>
              <a:cs typeface="Times New Roman" pitchFamily="18" charset="0"/>
            </a:endParaRPr>
          </a:p>
          <a:p>
            <a:pPr marL="0" indent="0" fontAlgn="auto">
              <a:spcAft>
                <a:spcPts val="0"/>
              </a:spcAft>
              <a:buFont typeface="Wingdings 2"/>
              <a:buNone/>
              <a:defRPr/>
            </a:pPr>
            <a:endParaRPr lang="de-DE" sz="1800" dirty="0" smtClean="0">
              <a:latin typeface="Times New Roman" pitchFamily="18" charset="0"/>
              <a:cs typeface="Times New Roman" pitchFamily="18" charset="0"/>
            </a:endParaRPr>
          </a:p>
          <a:p>
            <a:pPr marL="0" indent="0" fontAlgn="auto">
              <a:spcAft>
                <a:spcPts val="0"/>
              </a:spcAft>
              <a:buFont typeface="Wingdings 2"/>
              <a:buNone/>
              <a:defRPr/>
            </a:pPr>
            <a:endParaRPr lang="de-DE" sz="1800" dirty="0" smtClean="0">
              <a:latin typeface="Times New Roman" pitchFamily="18" charset="0"/>
              <a:cs typeface="Times New Roman" pitchFamily="18" charset="0"/>
            </a:endParaRPr>
          </a:p>
          <a:p>
            <a:pPr marL="0" indent="0" fontAlgn="auto">
              <a:spcAft>
                <a:spcPts val="0"/>
              </a:spcAft>
              <a:buFont typeface="Wingdings 2"/>
              <a:buNone/>
              <a:defRPr/>
            </a:pPr>
            <a:endParaRPr lang="de-DE" sz="1800" dirty="0" smtClean="0">
              <a:latin typeface="Times New Roman" pitchFamily="18" charset="0"/>
              <a:cs typeface="Times New Roman" pitchFamily="18" charset="0"/>
            </a:endParaRPr>
          </a:p>
          <a:p>
            <a:pPr marL="0" indent="0" fontAlgn="auto">
              <a:spcAft>
                <a:spcPts val="0"/>
              </a:spcAft>
              <a:buFont typeface="Wingdings 2"/>
              <a:buNone/>
              <a:defRPr/>
            </a:pPr>
            <a:endParaRPr lang="de-DE" sz="1800" dirty="0" smtClean="0">
              <a:latin typeface="Times New Roman" pitchFamily="18" charset="0"/>
              <a:cs typeface="Times New Roman" pitchFamily="18" charset="0"/>
            </a:endParaRPr>
          </a:p>
          <a:p>
            <a:pPr marL="0" indent="0" fontAlgn="auto">
              <a:spcAft>
                <a:spcPts val="0"/>
              </a:spcAft>
              <a:buFont typeface="Wingdings 2"/>
              <a:buNone/>
              <a:defRPr/>
            </a:pPr>
            <a:endParaRPr lang="de-DE" sz="1800" dirty="0" smtClean="0">
              <a:latin typeface="Times New Roman" pitchFamily="18" charset="0"/>
              <a:cs typeface="Times New Roman" pitchFamily="18" charset="0"/>
            </a:endParaRPr>
          </a:p>
          <a:p>
            <a:pPr marL="0" indent="0" fontAlgn="auto">
              <a:spcAft>
                <a:spcPts val="0"/>
              </a:spcAft>
              <a:buFont typeface="Wingdings 2"/>
              <a:buNone/>
              <a:defRPr/>
            </a:pPr>
            <a:endParaRPr lang="de-DE" sz="1800" dirty="0" smtClean="0">
              <a:latin typeface="Times New Roman" pitchFamily="18" charset="0"/>
              <a:cs typeface="Times New Roman" pitchFamily="18" charset="0"/>
            </a:endParaRPr>
          </a:p>
          <a:p>
            <a:pPr marL="0" indent="0" fontAlgn="auto">
              <a:spcAft>
                <a:spcPts val="0"/>
              </a:spcAft>
              <a:buFont typeface="Wingdings 2"/>
              <a:buNone/>
              <a:defRPr/>
            </a:pPr>
            <a:r>
              <a:rPr lang="de-DE" sz="1800" dirty="0" smtClean="0">
                <a:solidFill>
                  <a:schemeClr val="tx2">
                    <a:lumMod val="75000"/>
                  </a:schemeClr>
                </a:solidFill>
                <a:latin typeface="Times New Roman" pitchFamily="18" charset="0"/>
                <a:cs typeface="Times New Roman" pitchFamily="18" charset="0"/>
              </a:rPr>
              <a:t>      In Mainz wurde im 15. Jahrhundert</a:t>
            </a:r>
            <a:r>
              <a:rPr lang="de-DE" sz="1800" b="1" u="sng" dirty="0" smtClean="0">
                <a:solidFill>
                  <a:schemeClr val="tx2">
                    <a:lumMod val="75000"/>
                  </a:schemeClr>
                </a:solidFill>
                <a:latin typeface="Times New Roman" pitchFamily="18" charset="0"/>
                <a:cs typeface="Times New Roman" pitchFamily="18" charset="0"/>
              </a:rPr>
              <a:t> Johann Gutenberg </a:t>
            </a:r>
            <a:r>
              <a:rPr lang="de-DE" sz="1800" dirty="0" smtClean="0">
                <a:solidFill>
                  <a:schemeClr val="tx2">
                    <a:lumMod val="75000"/>
                  </a:schemeClr>
                </a:solidFill>
                <a:latin typeface="Times New Roman" pitchFamily="18" charset="0"/>
                <a:cs typeface="Times New Roman" pitchFamily="18" charset="0"/>
              </a:rPr>
              <a:t>geboren, der Erfinder der sogenannten „schwarzen Kunst“, des Buchdrucks</a:t>
            </a:r>
            <a:r>
              <a:rPr lang="de-DE"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25603" name="Picture 3" descr="C:\04t2137i.bmp"/>
          <p:cNvPicPr>
            <a:picLocks noChangeAspect="1" noChangeArrowheads="1"/>
          </p:cNvPicPr>
          <p:nvPr/>
        </p:nvPicPr>
        <p:blipFill>
          <a:blip r:embed="rId3"/>
          <a:srcRect/>
          <a:stretch>
            <a:fillRect/>
          </a:stretch>
        </p:blipFill>
        <p:spPr bwMode="auto">
          <a:xfrm>
            <a:off x="457200" y="2438400"/>
            <a:ext cx="2667000" cy="2286000"/>
          </a:xfrm>
          <a:prstGeom prst="rect">
            <a:avLst/>
          </a:prstGeom>
          <a:noFill/>
          <a:ln w="9525">
            <a:noFill/>
            <a:miter lim="800000"/>
            <a:headEnd/>
            <a:tailEnd/>
          </a:ln>
        </p:spPr>
      </p:pic>
      <p:sp>
        <p:nvSpPr>
          <p:cNvPr id="25604" name="Прямоугольник 6"/>
          <p:cNvSpPr>
            <a:spLocks noChangeArrowheads="1"/>
          </p:cNvSpPr>
          <p:nvPr/>
        </p:nvSpPr>
        <p:spPr bwMode="auto">
          <a:xfrm>
            <a:off x="304800" y="4191000"/>
            <a:ext cx="2667000" cy="523875"/>
          </a:xfrm>
          <a:prstGeom prst="rect">
            <a:avLst/>
          </a:prstGeom>
          <a:noFill/>
          <a:ln w="9525">
            <a:noFill/>
            <a:miter lim="800000"/>
            <a:headEnd/>
            <a:tailEnd/>
          </a:ln>
        </p:spPr>
        <p:txBody>
          <a:bodyPr>
            <a:spAutoFit/>
          </a:bodyPr>
          <a:lstStyle/>
          <a:p>
            <a:r>
              <a:rPr lang="de-DE" sz="1400" b="1">
                <a:solidFill>
                  <a:schemeClr val="bg1"/>
                </a:solidFill>
                <a:latin typeface="Trebuchet MS" pitchFamily="34" charset="0"/>
              </a:rPr>
              <a:t>                 </a:t>
            </a:r>
            <a:r>
              <a:rPr lang="ru-RU" sz="1400" b="1">
                <a:solidFill>
                  <a:schemeClr val="bg1"/>
                </a:solidFill>
                <a:latin typeface="Trebuchet MS" pitchFamily="34" charset="0"/>
              </a:rPr>
              <a:t>Майнц. Музей Гутенберга.</a:t>
            </a:r>
          </a:p>
        </p:txBody>
      </p:sp>
      <p:sp>
        <p:nvSpPr>
          <p:cNvPr id="25605" name="Прямоугольник 7"/>
          <p:cNvSpPr>
            <a:spLocks noChangeArrowheads="1"/>
          </p:cNvSpPr>
          <p:nvPr/>
        </p:nvSpPr>
        <p:spPr bwMode="auto">
          <a:xfrm>
            <a:off x="533400" y="2514600"/>
            <a:ext cx="2590800" cy="523875"/>
          </a:xfrm>
          <a:prstGeom prst="rect">
            <a:avLst/>
          </a:prstGeom>
          <a:noFill/>
          <a:ln w="9525">
            <a:noFill/>
            <a:miter lim="800000"/>
            <a:headEnd/>
            <a:tailEnd/>
          </a:ln>
        </p:spPr>
        <p:txBody>
          <a:bodyPr>
            <a:spAutoFit/>
          </a:bodyPr>
          <a:lstStyle/>
          <a:p>
            <a:r>
              <a:rPr lang="ru-RU" sz="1400" b="1">
                <a:solidFill>
                  <a:schemeClr val="bg1"/>
                </a:solidFill>
                <a:latin typeface="Trebuchet MS" pitchFamily="34" charset="0"/>
              </a:rPr>
              <a:t>Майнц. Вид на город со стороны Рейна.</a:t>
            </a:r>
          </a:p>
        </p:txBody>
      </p:sp>
      <p:pic>
        <p:nvPicPr>
          <p:cNvPr id="25606" name="Picture 2" descr="Портрет">
            <a:hlinkClick r:id="rId4" tooltip="Портрет"/>
          </p:cNvPr>
          <p:cNvPicPr>
            <a:picLocks noChangeAspect="1" noChangeArrowheads="1"/>
          </p:cNvPicPr>
          <p:nvPr/>
        </p:nvPicPr>
        <p:blipFill>
          <a:blip r:embed="rId5"/>
          <a:srcRect/>
          <a:stretch>
            <a:fillRect/>
          </a:stretch>
        </p:blipFill>
        <p:spPr bwMode="auto">
          <a:xfrm>
            <a:off x="3886200" y="2362200"/>
            <a:ext cx="1905000" cy="2447925"/>
          </a:xfrm>
          <a:prstGeom prst="rect">
            <a:avLst/>
          </a:prstGeom>
          <a:noFill/>
          <a:ln w="9525">
            <a:noFill/>
            <a:miter lim="800000"/>
            <a:headEnd/>
            <a:tailEnd/>
          </a:ln>
        </p:spPr>
      </p:pic>
      <p:pic>
        <p:nvPicPr>
          <p:cNvPr id="25607" name="Picture 4" descr="http://upload.wikimedia.org/wikipedia/commons/thumb/b/b0/Gutenberg_Bible.jpg/200px-Gutenberg_Bible.jpg">
            <a:hlinkClick r:id="rId6" tooltip="Библия Гутенберга"/>
          </p:cNvPr>
          <p:cNvPicPr>
            <a:picLocks noChangeAspect="1" noChangeArrowheads="1"/>
          </p:cNvPicPr>
          <p:nvPr/>
        </p:nvPicPr>
        <p:blipFill>
          <a:blip r:embed="rId7"/>
          <a:srcRect/>
          <a:stretch>
            <a:fillRect/>
          </a:stretch>
        </p:blipFill>
        <p:spPr bwMode="auto">
          <a:xfrm>
            <a:off x="6400800" y="3048000"/>
            <a:ext cx="1905000" cy="1285875"/>
          </a:xfrm>
          <a:prstGeom prst="rect">
            <a:avLst/>
          </a:prstGeom>
          <a:noFill/>
          <a:ln w="9525">
            <a:noFill/>
            <a:miter lim="800000"/>
            <a:headEnd/>
            <a:tailEnd/>
          </a:ln>
        </p:spPr>
      </p:pic>
      <p:pic>
        <p:nvPicPr>
          <p:cNvPr id="25608" name="Picture 6" descr="Файл:Wappen-Mainz.svg">
            <a:hlinkClick r:id="rId8"/>
          </p:cNvPr>
          <p:cNvPicPr>
            <a:picLocks noChangeAspect="1" noChangeArrowheads="1"/>
          </p:cNvPicPr>
          <p:nvPr/>
        </p:nvPicPr>
        <p:blipFill>
          <a:blip r:embed="rId9"/>
          <a:srcRect/>
          <a:stretch>
            <a:fillRect/>
          </a:stretch>
        </p:blipFill>
        <p:spPr bwMode="auto">
          <a:xfrm>
            <a:off x="8001000" y="152400"/>
            <a:ext cx="889000"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1752" y="228600"/>
            <a:ext cx="8686800" cy="838200"/>
          </a:xfrm>
        </p:spPr>
        <p:txBody>
          <a:bodyPr>
            <a:normAutofit fontScale="90000"/>
          </a:bodyPr>
          <a:lstStyle/>
          <a:p>
            <a:pPr fontAlgn="auto">
              <a:spcAft>
                <a:spcPts val="0"/>
              </a:spcAft>
              <a:defRPr/>
            </a:pPr>
            <a:r>
              <a:rPr lang="de-DE" dirty="0" smtClean="0">
                <a:solidFill>
                  <a:schemeClr val="tx2">
                    <a:lumMod val="75000"/>
                  </a:schemeClr>
                </a:solidFill>
                <a:latin typeface="Times New Roman" pitchFamily="18" charset="0"/>
                <a:cs typeface="Times New Roman" pitchFamily="18" charset="0"/>
              </a:rPr>
              <a:t>Aufgabe </a:t>
            </a:r>
            <a:r>
              <a:rPr lang="ru-RU" dirty="0" smtClean="0">
                <a:solidFill>
                  <a:schemeClr val="tx2">
                    <a:lumMod val="75000"/>
                  </a:schemeClr>
                </a:solidFill>
                <a:latin typeface="Times New Roman" pitchFamily="18" charset="0"/>
                <a:cs typeface="Times New Roman" pitchFamily="18" charset="0"/>
              </a:rPr>
              <a:t>1</a:t>
            </a:r>
            <a:r>
              <a:rPr lang="de-DE" dirty="0" smtClean="0">
                <a:solidFill>
                  <a:schemeClr val="tx2">
                    <a:lumMod val="75000"/>
                  </a:schemeClr>
                </a:solidFill>
                <a:latin typeface="Times New Roman" pitchFamily="18" charset="0"/>
                <a:cs typeface="Times New Roman" pitchFamily="18" charset="0"/>
              </a:rPr>
              <a:t> </a:t>
            </a:r>
            <a:br>
              <a:rPr lang="de-DE" dirty="0" smtClean="0">
                <a:solidFill>
                  <a:schemeClr val="tx2">
                    <a:lumMod val="75000"/>
                  </a:schemeClr>
                </a:solidFill>
                <a:latin typeface="Times New Roman" pitchFamily="18" charset="0"/>
                <a:cs typeface="Times New Roman" pitchFamily="18" charset="0"/>
              </a:rPr>
            </a:br>
            <a:r>
              <a:rPr lang="de-DE" dirty="0" smtClean="0">
                <a:solidFill>
                  <a:schemeClr val="tx2">
                    <a:lumMod val="75000"/>
                  </a:schemeClr>
                </a:solidFill>
                <a:latin typeface="Times New Roman" pitchFamily="18" charset="0"/>
                <a:cs typeface="Times New Roman" pitchFamily="18" charset="0"/>
              </a:rPr>
              <a:t>Macht die Sätze komplett</a:t>
            </a:r>
            <a:endParaRPr lang="ru-RU" dirty="0">
              <a:solidFill>
                <a:schemeClr val="tx2">
                  <a:lumMod val="75000"/>
                </a:schemeClr>
              </a:solidFill>
              <a:latin typeface="Times New Roman" pitchFamily="18" charset="0"/>
              <a:cs typeface="Times New Roman" pitchFamily="18" charset="0"/>
            </a:endParaRPr>
          </a:p>
        </p:txBody>
      </p:sp>
      <p:sp>
        <p:nvSpPr>
          <p:cNvPr id="6" name="Содержимое 5"/>
          <p:cNvSpPr>
            <a:spLocks noGrp="1"/>
          </p:cNvSpPr>
          <p:nvPr>
            <p:ph sz="half" idx="1"/>
          </p:nvPr>
        </p:nvSpPr>
        <p:spPr>
          <a:xfrm>
            <a:off x="304800" y="1600200"/>
            <a:ext cx="8839200" cy="4724400"/>
          </a:xfrm>
        </p:spPr>
        <p:txBody>
          <a:bodyPr>
            <a:normAutofit/>
          </a:bodyPr>
          <a:lstStyle/>
          <a:p>
            <a:pPr algn="ctr" fontAlgn="auto">
              <a:spcAft>
                <a:spcPts val="0"/>
              </a:spcAft>
              <a:buFont typeface="Wingdings 2"/>
              <a:buNone/>
              <a:defRPr/>
            </a:pPr>
            <a:endParaRPr lang="de-DE" dirty="0" smtClean="0"/>
          </a:p>
          <a:p>
            <a:pPr fontAlgn="auto">
              <a:spcAft>
                <a:spcPts val="0"/>
              </a:spcAft>
              <a:buFont typeface="Wingdings" pitchFamily="2" charset="2"/>
              <a:buChar char="v"/>
              <a:defRPr/>
            </a:pPr>
            <a:r>
              <a:rPr lang="de-DE" dirty="0" smtClean="0">
                <a:solidFill>
                  <a:schemeClr val="tx2">
                    <a:lumMod val="75000"/>
                  </a:schemeClr>
                </a:solidFill>
              </a:rPr>
              <a:t>Heidelberg                </a:t>
            </a:r>
          </a:p>
          <a:p>
            <a:pPr fontAlgn="auto">
              <a:spcAft>
                <a:spcPts val="0"/>
              </a:spcAft>
              <a:buFont typeface="Wingdings" pitchFamily="2" charset="2"/>
              <a:buChar char="v"/>
              <a:defRPr/>
            </a:pPr>
            <a:r>
              <a:rPr lang="de-DE" dirty="0" smtClean="0">
                <a:solidFill>
                  <a:schemeClr val="tx2">
                    <a:lumMod val="75000"/>
                  </a:schemeClr>
                </a:solidFill>
              </a:rPr>
              <a:t>Schwarzwald</a:t>
            </a:r>
          </a:p>
          <a:p>
            <a:pPr fontAlgn="auto">
              <a:spcAft>
                <a:spcPts val="0"/>
              </a:spcAft>
              <a:buFont typeface="Wingdings" pitchFamily="2" charset="2"/>
              <a:buChar char="v"/>
              <a:defRPr/>
            </a:pPr>
            <a:r>
              <a:rPr lang="de-DE" dirty="0" smtClean="0">
                <a:solidFill>
                  <a:schemeClr val="tx2">
                    <a:lumMod val="75000"/>
                  </a:schemeClr>
                </a:solidFill>
              </a:rPr>
              <a:t>Frankfurt am Main  </a:t>
            </a:r>
          </a:p>
          <a:p>
            <a:pPr fontAlgn="auto">
              <a:spcAft>
                <a:spcPts val="0"/>
              </a:spcAft>
              <a:buFont typeface="Wingdings" pitchFamily="2" charset="2"/>
              <a:buChar char="v"/>
              <a:defRPr/>
            </a:pPr>
            <a:r>
              <a:rPr lang="de-DE" dirty="0" smtClean="0">
                <a:solidFill>
                  <a:schemeClr val="tx2">
                    <a:lumMod val="75000"/>
                  </a:schemeClr>
                </a:solidFill>
              </a:rPr>
              <a:t>Mainz</a:t>
            </a:r>
          </a:p>
          <a:p>
            <a:pPr fontAlgn="auto">
              <a:spcAft>
                <a:spcPts val="0"/>
              </a:spcAft>
              <a:buFont typeface="Wingdings" pitchFamily="2" charset="2"/>
              <a:buChar char="v"/>
              <a:defRPr/>
            </a:pPr>
            <a:r>
              <a:rPr lang="de-DE" dirty="0" smtClean="0">
                <a:solidFill>
                  <a:schemeClr val="tx2">
                    <a:lumMod val="75000"/>
                  </a:schemeClr>
                </a:solidFill>
              </a:rPr>
              <a:t>Baden-Baden</a:t>
            </a:r>
            <a:endParaRPr lang="ru-RU" dirty="0">
              <a:solidFill>
                <a:schemeClr val="tx2">
                  <a:lumMod val="75000"/>
                </a:schemeClr>
              </a:solidFill>
            </a:endParaRPr>
          </a:p>
        </p:txBody>
      </p:sp>
      <p:sp>
        <p:nvSpPr>
          <p:cNvPr id="11" name="Содержимое 10"/>
          <p:cNvSpPr>
            <a:spLocks noGrp="1"/>
          </p:cNvSpPr>
          <p:nvPr>
            <p:ph sz="half" idx="2"/>
          </p:nvPr>
        </p:nvSpPr>
        <p:spPr>
          <a:xfrm>
            <a:off x="3962400" y="1600200"/>
            <a:ext cx="4876800" cy="4724400"/>
          </a:xfrm>
        </p:spPr>
        <p:txBody>
          <a:bodyPr>
            <a:normAutofit/>
          </a:bodyPr>
          <a:lstStyle/>
          <a:p>
            <a:pPr marL="0" indent="0" fontAlgn="auto">
              <a:spcAft>
                <a:spcPts val="0"/>
              </a:spcAft>
              <a:buFont typeface="Wingdings" pitchFamily="2" charset="2"/>
              <a:buChar char="v"/>
              <a:defRPr/>
            </a:pPr>
            <a:r>
              <a:rPr lang="de-DE" dirty="0" smtClean="0">
                <a:solidFill>
                  <a:schemeClr val="tx2">
                    <a:lumMod val="75000"/>
                  </a:schemeClr>
                </a:solidFill>
                <a:latin typeface="Times New Roman" pitchFamily="18" charset="0"/>
                <a:cs typeface="Times New Roman" pitchFamily="18" charset="0"/>
              </a:rPr>
              <a:t>   Hier wurde J. Gutenberg geboren.</a:t>
            </a:r>
          </a:p>
          <a:p>
            <a:pPr marL="0" indent="0" fontAlgn="auto">
              <a:spcAft>
                <a:spcPts val="0"/>
              </a:spcAft>
              <a:buFont typeface="Wingdings" pitchFamily="2" charset="2"/>
              <a:buChar char="v"/>
              <a:defRPr/>
            </a:pPr>
            <a:r>
              <a:rPr lang="de-DE" dirty="0" smtClean="0">
                <a:solidFill>
                  <a:schemeClr val="tx2">
                    <a:lumMod val="75000"/>
                  </a:schemeClr>
                </a:solidFill>
                <a:latin typeface="Times New Roman" pitchFamily="18" charset="0"/>
                <a:cs typeface="Times New Roman" pitchFamily="18" charset="0"/>
              </a:rPr>
              <a:t> Studienort von L. Feuerbach.</a:t>
            </a:r>
          </a:p>
          <a:p>
            <a:pPr marL="0" indent="0" fontAlgn="auto">
              <a:spcAft>
                <a:spcPts val="0"/>
              </a:spcAft>
              <a:buFont typeface="Wingdings" pitchFamily="2" charset="2"/>
              <a:buChar char="v"/>
              <a:defRPr/>
            </a:pPr>
            <a:r>
              <a:rPr lang="de-DE" dirty="0" smtClean="0">
                <a:solidFill>
                  <a:schemeClr val="tx2">
                    <a:lumMod val="75000"/>
                  </a:schemeClr>
                </a:solidFill>
                <a:latin typeface="Times New Roman" pitchFamily="18" charset="0"/>
                <a:cs typeface="Times New Roman" pitchFamily="18" charset="0"/>
              </a:rPr>
              <a:t>Die viertgrößte Finanzstadt der Welt.</a:t>
            </a:r>
          </a:p>
          <a:p>
            <a:pPr marL="0" indent="0" fontAlgn="auto">
              <a:spcAft>
                <a:spcPts val="0"/>
              </a:spcAft>
              <a:buFont typeface="Wingdings" pitchFamily="2" charset="2"/>
              <a:buChar char="v"/>
              <a:defRPr/>
            </a:pPr>
            <a:r>
              <a:rPr lang="de-DE" dirty="0" smtClean="0">
                <a:solidFill>
                  <a:schemeClr val="tx2">
                    <a:lumMod val="75000"/>
                  </a:schemeClr>
                </a:solidFill>
                <a:latin typeface="Times New Roman" pitchFamily="18" charset="0"/>
                <a:cs typeface="Times New Roman" pitchFamily="18" charset="0"/>
              </a:rPr>
              <a:t>   Hier liegen die Bekannten Kurorte.</a:t>
            </a:r>
          </a:p>
          <a:p>
            <a:pPr marL="0" indent="0" fontAlgn="auto">
              <a:spcAft>
                <a:spcPts val="0"/>
              </a:spcAft>
              <a:buFont typeface="Wingdings" pitchFamily="2" charset="2"/>
              <a:buChar char="v"/>
              <a:defRPr/>
            </a:pPr>
            <a:r>
              <a:rPr lang="de-DE" dirty="0" smtClean="0">
                <a:solidFill>
                  <a:schemeClr val="tx2">
                    <a:lumMod val="75000"/>
                  </a:schemeClr>
                </a:solidFill>
                <a:latin typeface="Times New Roman" pitchFamily="18" charset="0"/>
                <a:cs typeface="Times New Roman" pitchFamily="18" charset="0"/>
              </a:rPr>
              <a:t>   Die Stadt war im 19. Jh. Die „Sommerhauptstadt“ Europas.</a:t>
            </a:r>
          </a:p>
        </p:txBody>
      </p:sp>
      <p:cxnSp>
        <p:nvCxnSpPr>
          <p:cNvPr id="13" name="Прямая со стрелкой 12"/>
          <p:cNvCxnSpPr/>
          <p:nvPr/>
        </p:nvCxnSpPr>
        <p:spPr>
          <a:xfrm>
            <a:off x="2514600" y="2362200"/>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de-DE" dirty="0" smtClean="0">
                <a:solidFill>
                  <a:schemeClr val="tx2">
                    <a:lumMod val="75000"/>
                  </a:schemeClr>
                </a:solidFill>
                <a:latin typeface="Algerian" pitchFamily="82" charset="0"/>
              </a:rPr>
              <a:t>Loreleifelsen</a:t>
            </a:r>
            <a:endParaRPr lang="ru-RU" dirty="0">
              <a:solidFill>
                <a:schemeClr val="tx2">
                  <a:lumMod val="75000"/>
                </a:schemeClr>
              </a:solidFill>
            </a:endParaRPr>
          </a:p>
        </p:txBody>
      </p:sp>
      <p:sp>
        <p:nvSpPr>
          <p:cNvPr id="4" name="Содержимое 3"/>
          <p:cNvSpPr>
            <a:spLocks noGrp="1"/>
          </p:cNvSpPr>
          <p:nvPr>
            <p:ph sz="half" idx="2"/>
          </p:nvPr>
        </p:nvSpPr>
        <p:spPr>
          <a:xfrm>
            <a:off x="4953000" y="1676400"/>
            <a:ext cx="3352800" cy="4648200"/>
          </a:xfrm>
        </p:spPr>
        <p:txBody>
          <a:bodyPr>
            <a:normAutofit/>
          </a:bodyPr>
          <a:lstStyle/>
          <a:p>
            <a:pPr marL="0" indent="0" fontAlgn="auto">
              <a:spcAft>
                <a:spcPts val="0"/>
              </a:spcAft>
              <a:buFont typeface="Wingdings 2"/>
              <a:buNone/>
              <a:defRPr/>
            </a:pPr>
            <a:r>
              <a:rPr lang="de-DE" sz="1500" dirty="0" smtClean="0"/>
              <a:t>     </a:t>
            </a:r>
            <a:r>
              <a:rPr lang="de-DE" sz="1800" dirty="0" smtClean="0">
                <a:solidFill>
                  <a:schemeClr val="tx2">
                    <a:lumMod val="75000"/>
                  </a:schemeClr>
                </a:solidFill>
              </a:rPr>
              <a:t>Am Rhein, zwischen den Städten Bingen und Koblenz, steht ein Felsen. Er heißt </a:t>
            </a:r>
            <a:r>
              <a:rPr lang="de-DE" sz="1800" b="1" u="sng" dirty="0" smtClean="0">
                <a:solidFill>
                  <a:schemeClr val="tx2">
                    <a:lumMod val="75000"/>
                  </a:schemeClr>
                </a:solidFill>
              </a:rPr>
              <a:t>Loreleifelsen.</a:t>
            </a:r>
          </a:p>
          <a:p>
            <a:pPr marL="0" indent="0" fontAlgn="auto">
              <a:spcAft>
                <a:spcPts val="0"/>
              </a:spcAft>
              <a:buFont typeface="Wingdings 2"/>
              <a:buNone/>
              <a:defRPr/>
            </a:pPr>
            <a:r>
              <a:rPr lang="de-DE" sz="1800" dirty="0" smtClean="0">
                <a:solidFill>
                  <a:schemeClr val="tx2">
                    <a:lumMod val="75000"/>
                  </a:schemeClr>
                </a:solidFill>
              </a:rPr>
              <a:t>   Hier ist der Fluss besonders eng und für Schiffe  gefährlich. Mit diesem Felsen sind viele  </a:t>
            </a:r>
            <a:r>
              <a:rPr lang="de-DE" sz="1800" b="1" u="sng" dirty="0" smtClean="0">
                <a:solidFill>
                  <a:schemeClr val="tx2">
                    <a:lumMod val="75000"/>
                  </a:schemeClr>
                </a:solidFill>
              </a:rPr>
              <a:t>Märchen </a:t>
            </a:r>
            <a:r>
              <a:rPr lang="de-DE" sz="1800" dirty="0" smtClean="0">
                <a:solidFill>
                  <a:schemeClr val="tx2">
                    <a:lumMod val="75000"/>
                  </a:schemeClr>
                </a:solidFill>
              </a:rPr>
              <a:t>von der schönen Jungfrau Lorelei verbunden</a:t>
            </a:r>
            <a:r>
              <a:rPr lang="de-DE" sz="1500" dirty="0" smtClean="0"/>
              <a:t>.                   </a:t>
            </a:r>
            <a:endParaRPr lang="ru-RU" dirty="0"/>
          </a:p>
        </p:txBody>
      </p:sp>
      <p:sp>
        <p:nvSpPr>
          <p:cNvPr id="27651" name="AutoShape 4" descr="http://upload.wikimedia.org/wikipedia/de/6/64/MITTELRH.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
        <p:nvSpPr>
          <p:cNvPr id="27652" name="AutoShape 6" descr="http://upload.wikimedia.org/wikipedia/de/6/64/MITTELRH.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pic>
        <p:nvPicPr>
          <p:cNvPr id="27653" name="Picture 9"/>
          <p:cNvPicPr>
            <a:picLocks noChangeAspect="1" noChangeArrowheads="1"/>
          </p:cNvPicPr>
          <p:nvPr/>
        </p:nvPicPr>
        <p:blipFill>
          <a:blip r:embed="rId3"/>
          <a:srcRect/>
          <a:stretch>
            <a:fillRect/>
          </a:stretch>
        </p:blipFill>
        <p:spPr bwMode="auto">
          <a:xfrm>
            <a:off x="381000" y="2819400"/>
            <a:ext cx="4114800" cy="3657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de-DE" dirty="0" smtClean="0">
                <a:solidFill>
                  <a:schemeClr val="tx2">
                    <a:lumMod val="75000"/>
                  </a:schemeClr>
                </a:solidFill>
                <a:latin typeface="Algerian" pitchFamily="82" charset="0"/>
              </a:rPr>
              <a:t>Loreleifelsen</a:t>
            </a:r>
            <a:endParaRPr lang="ru-RU" dirty="0">
              <a:solidFill>
                <a:schemeClr val="tx2">
                  <a:lumMod val="75000"/>
                </a:schemeClr>
              </a:solidFill>
            </a:endParaRPr>
          </a:p>
        </p:txBody>
      </p:sp>
      <p:sp>
        <p:nvSpPr>
          <p:cNvPr id="4" name="Содержимое 3"/>
          <p:cNvSpPr>
            <a:spLocks noGrp="1"/>
          </p:cNvSpPr>
          <p:nvPr>
            <p:ph sz="half" idx="2"/>
          </p:nvPr>
        </p:nvSpPr>
        <p:spPr>
          <a:xfrm>
            <a:off x="457200" y="2438400"/>
            <a:ext cx="4114800" cy="3886200"/>
          </a:xfrm>
        </p:spPr>
        <p:txBody>
          <a:bodyPr>
            <a:normAutofit/>
          </a:bodyPr>
          <a:lstStyle/>
          <a:p>
            <a:pPr fontAlgn="auto">
              <a:spcAft>
                <a:spcPts val="0"/>
              </a:spcAft>
              <a:buFont typeface="Wingdings 2"/>
              <a:buNone/>
              <a:defRPr/>
            </a:pPr>
            <a:r>
              <a:rPr lang="de-DE" sz="1800" dirty="0" smtClean="0"/>
              <a:t>         </a:t>
            </a:r>
            <a:r>
              <a:rPr lang="de-DE" sz="1800" dirty="0" smtClean="0">
                <a:solidFill>
                  <a:schemeClr val="tx2">
                    <a:lumMod val="75000"/>
                  </a:schemeClr>
                </a:solidFill>
              </a:rPr>
              <a:t>Im Laufe der Zeit entstand eine Sage</a:t>
            </a:r>
            <a:r>
              <a:rPr lang="ru-RU" sz="1800" dirty="0" smtClean="0">
                <a:solidFill>
                  <a:schemeClr val="tx2">
                    <a:lumMod val="75000"/>
                  </a:schemeClr>
                </a:solidFill>
              </a:rPr>
              <a:t>:</a:t>
            </a:r>
            <a:endParaRPr lang="de-DE" sz="1800" dirty="0" smtClean="0">
              <a:solidFill>
                <a:schemeClr val="tx2">
                  <a:lumMod val="75000"/>
                </a:schemeClr>
              </a:solidFill>
            </a:endParaRPr>
          </a:p>
          <a:p>
            <a:pPr fontAlgn="auto">
              <a:spcAft>
                <a:spcPts val="0"/>
              </a:spcAft>
              <a:buFont typeface="Wingdings 2"/>
              <a:buNone/>
              <a:defRPr/>
            </a:pPr>
            <a:r>
              <a:rPr lang="de-DE" sz="1800" dirty="0" smtClean="0">
                <a:solidFill>
                  <a:schemeClr val="tx2">
                    <a:lumMod val="75000"/>
                  </a:schemeClr>
                </a:solidFill>
              </a:rPr>
              <a:t>         Das Mädchen Lore erscheint beim aufgehen des Mondes auf dem Felsen. Die ist eine Wasser- Nixe mit langen goldenen Haaren. Sie kämmt ihr goldenes Haar und singt dabei sehr schön. </a:t>
            </a:r>
          </a:p>
          <a:p>
            <a:pPr fontAlgn="auto">
              <a:spcAft>
                <a:spcPts val="0"/>
              </a:spcAft>
              <a:buFont typeface="Wingdings 2"/>
              <a:buChar char=""/>
              <a:defRPr/>
            </a:pPr>
            <a:endParaRPr lang="de-DE" sz="1800" dirty="0" smtClean="0"/>
          </a:p>
          <a:p>
            <a:pPr fontAlgn="auto">
              <a:spcAft>
                <a:spcPts val="0"/>
              </a:spcAft>
              <a:buFont typeface="Wingdings 2"/>
              <a:buChar char=""/>
              <a:defRPr/>
            </a:pPr>
            <a:endParaRPr lang="de-DE" sz="1800" dirty="0" smtClean="0"/>
          </a:p>
          <a:p>
            <a:pPr fontAlgn="auto">
              <a:spcAft>
                <a:spcPts val="0"/>
              </a:spcAft>
              <a:buFont typeface="Wingdings 2"/>
              <a:buNone/>
              <a:defRPr/>
            </a:pPr>
            <a:endParaRPr lang="de-DE" sz="1800" dirty="0" smtClean="0"/>
          </a:p>
          <a:p>
            <a:pPr fontAlgn="auto">
              <a:spcAft>
                <a:spcPts val="0"/>
              </a:spcAft>
              <a:buFont typeface="Wingdings 2"/>
              <a:buChar char=""/>
              <a:defRPr/>
            </a:pPr>
            <a:endParaRPr lang="de-DE" sz="1800" dirty="0" smtClean="0"/>
          </a:p>
          <a:p>
            <a:pPr fontAlgn="auto">
              <a:spcAft>
                <a:spcPts val="0"/>
              </a:spcAft>
              <a:buFont typeface="Wingdings 2"/>
              <a:buChar char=""/>
              <a:defRPr/>
            </a:pPr>
            <a:endParaRPr lang="de-DE" sz="1800" dirty="0" smtClean="0"/>
          </a:p>
        </p:txBody>
      </p:sp>
      <p:pic>
        <p:nvPicPr>
          <p:cNvPr id="29699" name="Содержимое 4" descr="http://upload.wikimedia.org/wikipedia/commons/thumb/b/b2/Loreley_400x300.jpg/180px-Loreley_400x300.jpg">
            <a:hlinkClick r:id="rId2" tooltip="&quot;Die Nixe Loreley als Statue auf der Hafenmole des Loreleyhafens&quot;"/>
          </p:cNvPr>
          <p:cNvPicPr>
            <a:picLocks noGrp="1"/>
          </p:cNvPicPr>
          <p:nvPr>
            <p:ph sz="half" idx="1"/>
          </p:nvPr>
        </p:nvPicPr>
        <p:blipFill>
          <a:blip r:embed="rId3"/>
          <a:srcRect/>
          <a:stretch>
            <a:fillRect/>
          </a:stretch>
        </p:blipFill>
        <p:spPr>
          <a:xfrm>
            <a:off x="5029200" y="1676400"/>
            <a:ext cx="2590800" cy="2286000"/>
          </a:xfrm>
        </p:spPr>
      </p:pic>
      <p:sp>
        <p:nvSpPr>
          <p:cNvPr id="12" name="Прямоугольник 11"/>
          <p:cNvSpPr/>
          <p:nvPr/>
        </p:nvSpPr>
        <p:spPr>
          <a:xfrm>
            <a:off x="4343400" y="4343400"/>
            <a:ext cx="3429000" cy="2032000"/>
          </a:xfrm>
          <a:prstGeom prst="rect">
            <a:avLst/>
          </a:prstGeom>
        </p:spPr>
        <p:txBody>
          <a:bodyPr>
            <a:spAutoFit/>
          </a:bodyPr>
          <a:lstStyle/>
          <a:p>
            <a:pPr fontAlgn="auto">
              <a:spcBef>
                <a:spcPts val="0"/>
              </a:spcBef>
              <a:spcAft>
                <a:spcPts val="0"/>
              </a:spcAft>
              <a:defRPr/>
            </a:pPr>
            <a:endParaRPr lang="de-DE" dirty="0">
              <a:latin typeface="+mn-lt"/>
              <a:cs typeface="+mn-cs"/>
            </a:endParaRPr>
          </a:p>
          <a:p>
            <a:pPr fontAlgn="auto">
              <a:spcBef>
                <a:spcPts val="0"/>
              </a:spcBef>
              <a:spcAft>
                <a:spcPts val="0"/>
              </a:spcAft>
              <a:defRPr/>
            </a:pPr>
            <a:r>
              <a:rPr lang="de-DE" dirty="0">
                <a:solidFill>
                  <a:schemeClr val="tx2">
                    <a:lumMod val="75000"/>
                  </a:schemeClr>
                </a:solidFill>
                <a:latin typeface="+mn-lt"/>
                <a:cs typeface="+mn-cs"/>
              </a:rPr>
              <a:t>    Sie bezaubert die Schiffer mit ihrer schönen Stimme und stützt sie ins Unglück. Die Schiffer können nicht mehr auf den Felsen achtgeben, fahren auf die Klippen und ertrinken.</a:t>
            </a:r>
            <a:endParaRPr lang="ru-RU" dirty="0">
              <a:solidFill>
                <a:schemeClr val="tx2">
                  <a:lumMod val="75000"/>
                </a:schemeClr>
              </a:solidFill>
              <a:latin typeface="+mn-lt"/>
              <a:cs typeface="+mn-cs"/>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de-DE" dirty="0" smtClean="0">
                <a:solidFill>
                  <a:schemeClr val="tx2">
                    <a:lumMod val="75000"/>
                  </a:schemeClr>
                </a:solidFill>
                <a:latin typeface="Algerian" pitchFamily="82" charset="0"/>
                <a:cs typeface="Times New Roman" pitchFamily="18" charset="0"/>
              </a:rPr>
              <a:t>Heinrich Heine</a:t>
            </a:r>
            <a:endParaRPr lang="ru-RU" dirty="0">
              <a:solidFill>
                <a:schemeClr val="tx2">
                  <a:lumMod val="75000"/>
                </a:schemeClr>
              </a:solidFill>
            </a:endParaRPr>
          </a:p>
        </p:txBody>
      </p:sp>
      <p:sp>
        <p:nvSpPr>
          <p:cNvPr id="3" name="Содержимое 2"/>
          <p:cNvSpPr>
            <a:spLocks noGrp="1"/>
          </p:cNvSpPr>
          <p:nvPr>
            <p:ph sz="half" idx="1"/>
          </p:nvPr>
        </p:nvSpPr>
        <p:spPr/>
        <p:txBody>
          <a:bodyPr>
            <a:normAutofit/>
          </a:bodyPr>
          <a:lstStyle/>
          <a:p>
            <a:pPr fontAlgn="auto">
              <a:spcAft>
                <a:spcPts val="0"/>
              </a:spcAft>
              <a:buFont typeface="Wingdings 2"/>
              <a:buNone/>
              <a:defRPr/>
            </a:pPr>
            <a:r>
              <a:rPr lang="de-DE" sz="1600" dirty="0" smtClean="0">
                <a:latin typeface="Times New Roman" pitchFamily="18" charset="0"/>
                <a:cs typeface="Times New Roman" pitchFamily="18" charset="0"/>
              </a:rPr>
              <a:t>          </a:t>
            </a:r>
            <a:r>
              <a:rPr lang="de-DE" sz="1600" dirty="0" smtClean="0">
                <a:solidFill>
                  <a:schemeClr val="tx2">
                    <a:lumMod val="75000"/>
                  </a:schemeClr>
                </a:solidFill>
                <a:latin typeface="Times New Roman" pitchFamily="18" charset="0"/>
                <a:cs typeface="Times New Roman" pitchFamily="18" charset="0"/>
              </a:rPr>
              <a:t>    Die Volkssage von der Lorelei interessierte viele deutsche Dichter. So schrieb der berühmte deutsche Dichter </a:t>
            </a:r>
            <a:r>
              <a:rPr lang="de-DE" sz="1600" b="1" dirty="0" smtClean="0">
                <a:solidFill>
                  <a:schemeClr val="tx2">
                    <a:lumMod val="75000"/>
                  </a:schemeClr>
                </a:solidFill>
                <a:latin typeface="Times New Roman" pitchFamily="18" charset="0"/>
                <a:cs typeface="Times New Roman" pitchFamily="18" charset="0"/>
              </a:rPr>
              <a:t>Heinrich Heine </a:t>
            </a:r>
            <a:r>
              <a:rPr lang="de-DE" sz="1600" dirty="0" smtClean="0">
                <a:solidFill>
                  <a:schemeClr val="tx2">
                    <a:lumMod val="75000"/>
                  </a:schemeClr>
                </a:solidFill>
                <a:latin typeface="Times New Roman" pitchFamily="18" charset="0"/>
                <a:cs typeface="Times New Roman" pitchFamily="18" charset="0"/>
              </a:rPr>
              <a:t>ein Gedicht über die schöne Jungfrau. Es gehört zu den besten Werken der deutschen Lyrik.</a:t>
            </a:r>
          </a:p>
          <a:p>
            <a:pPr fontAlgn="auto">
              <a:spcAft>
                <a:spcPts val="0"/>
              </a:spcAft>
              <a:buFont typeface="Wingdings 2"/>
              <a:buNone/>
              <a:defRPr/>
            </a:pPr>
            <a:endParaRPr lang="ru-RU" sz="49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228600"/>
            <a:ext cx="3200400" cy="6400800"/>
          </a:xfrm>
        </p:spPr>
        <p:txBody>
          <a:bodyPr>
            <a:noAutofit/>
          </a:bodyPr>
          <a:lstStyle/>
          <a:p>
            <a:pPr fontAlgn="auto">
              <a:spcAft>
                <a:spcPts val="0"/>
              </a:spcAft>
              <a:buFont typeface="Wingdings 2"/>
              <a:buChar char=""/>
              <a:defRPr/>
            </a:pPr>
            <a:endParaRPr lang="ru-RU" sz="1400" b="1" u="sng" dirty="0" smtClean="0">
              <a:latin typeface="Times New Roman" pitchFamily="18" charset="0"/>
              <a:cs typeface="Times New Roman" pitchFamily="18" charset="0"/>
            </a:endParaRPr>
          </a:p>
          <a:p>
            <a:pPr fontAlgn="auto">
              <a:spcAft>
                <a:spcPts val="0"/>
              </a:spcAft>
              <a:buFont typeface="Wingdings 2"/>
              <a:buNone/>
              <a:defRPr/>
            </a:pPr>
            <a:r>
              <a:rPr lang="de-DE"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de-DE" sz="1400" b="1" u="sng" dirty="0" smtClean="0">
                <a:solidFill>
                  <a:schemeClr val="tx2">
                    <a:lumMod val="75000"/>
                  </a:schemeClr>
                </a:solidFill>
                <a:latin typeface="Times New Roman" pitchFamily="18" charset="0"/>
                <a:cs typeface="Times New Roman" pitchFamily="18" charset="0"/>
              </a:rPr>
              <a:t>Ich weiß nicht was soll es bedeuten</a:t>
            </a:r>
            <a:endParaRPr lang="ru-RU" sz="1400" b="1" u="sng"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2"/>
              <a:buChar char=""/>
              <a:defRPr/>
            </a:pPr>
            <a:endParaRPr lang="ru-RU" sz="1400"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2"/>
              <a:buNone/>
              <a:defRPr/>
            </a:pPr>
            <a:r>
              <a:rPr lang="ru-RU" sz="1300" b="1" i="1" dirty="0" smtClean="0">
                <a:solidFill>
                  <a:schemeClr val="tx2">
                    <a:lumMod val="75000"/>
                  </a:schemeClr>
                </a:solidFill>
                <a:latin typeface="Times New Roman" pitchFamily="18" charset="0"/>
                <a:cs typeface="Times New Roman" pitchFamily="18" charset="0"/>
              </a:rPr>
              <a:t>         </a:t>
            </a:r>
            <a:r>
              <a:rPr lang="de-DE" sz="1300" i="1" dirty="0" smtClean="0">
                <a:solidFill>
                  <a:schemeClr val="tx2">
                    <a:lumMod val="75000"/>
                  </a:schemeClr>
                </a:solidFill>
                <a:latin typeface="Times New Roman" pitchFamily="18" charset="0"/>
                <a:cs typeface="Times New Roman" pitchFamily="18" charset="0"/>
              </a:rPr>
              <a:t>Ich weiß nicht was soll es bedeuten,</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Dass ich so traurig bin;</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Ein Märchen aus alten Zeiten,</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Das kommt mir nicht aus dem Sinn.</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Die Luft ist kühl und es dunkelt,</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Und ruhig fließt der Rhein;</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Der Gipfel des Berges funkelt</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Im Abendsonnenschein.</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Die schönste Jungfrau sitzet</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Dort oben wunderbar;</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Ihr goldenes Geschmeide blitzet,</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Sie kämmt ihr goldenes Haar.</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Sie kämmt es mit goldenem Kamme</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Und singt ein Lied dabei;</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Das hat eine wundersame,</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Gewaltige Melodei.</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Den Schiffer im kleinen Schiffe</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Ergreift es mit wildem Weh;</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Er schaut nicht die Felsenriffe,</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Er schaut nur hinauf in die Höh.</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Ich glaube, die Wellen verschlingen</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Am Ende Schiffer und Kahn;</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Und das hat mit ihrem Singen</a:t>
            </a:r>
            <a:br>
              <a:rPr lang="de-DE" sz="1300" i="1" dirty="0" smtClean="0">
                <a:solidFill>
                  <a:schemeClr val="tx2">
                    <a:lumMod val="75000"/>
                  </a:schemeClr>
                </a:solidFill>
                <a:latin typeface="Times New Roman" pitchFamily="18" charset="0"/>
                <a:cs typeface="Times New Roman" pitchFamily="18" charset="0"/>
              </a:rPr>
            </a:br>
            <a:r>
              <a:rPr lang="de-DE" sz="1300" i="1" dirty="0" smtClean="0">
                <a:solidFill>
                  <a:schemeClr val="tx2">
                    <a:lumMod val="75000"/>
                  </a:schemeClr>
                </a:solidFill>
                <a:latin typeface="Times New Roman" pitchFamily="18" charset="0"/>
                <a:cs typeface="Times New Roman" pitchFamily="18" charset="0"/>
              </a:rPr>
              <a:t>Die Lorelei getan.</a:t>
            </a:r>
            <a:endParaRPr lang="ru-RU" sz="1300" i="1"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2"/>
              <a:buChar char=""/>
              <a:defRPr/>
            </a:pPr>
            <a:endParaRPr lang="ru-RU" sz="1400" dirty="0">
              <a:solidFill>
                <a:schemeClr val="accent1">
                  <a:lumMod val="75000"/>
                </a:schemeClr>
              </a:solidFill>
              <a:latin typeface="Times New Roman" pitchFamily="18" charset="0"/>
              <a:cs typeface="Times New Roman" pitchFamily="18" charset="0"/>
            </a:endParaRPr>
          </a:p>
        </p:txBody>
      </p:sp>
      <p:pic>
        <p:nvPicPr>
          <p:cNvPr id="30724" name="Picture 1" descr="C:\200px-Heinrich-heine_1.jpg"/>
          <p:cNvPicPr>
            <a:picLocks noChangeAspect="1" noChangeArrowheads="1"/>
          </p:cNvPicPr>
          <p:nvPr/>
        </p:nvPicPr>
        <p:blipFill>
          <a:blip r:embed="rId2"/>
          <a:srcRect/>
          <a:stretch>
            <a:fillRect/>
          </a:stretch>
        </p:blipFill>
        <p:spPr bwMode="auto">
          <a:xfrm>
            <a:off x="1295400" y="3429000"/>
            <a:ext cx="2133600" cy="2514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de-DE" dirty="0" smtClean="0">
                <a:solidFill>
                  <a:schemeClr val="tx2">
                    <a:lumMod val="75000"/>
                  </a:schemeClr>
                </a:solidFill>
                <a:latin typeface="Algerian" pitchFamily="82" charset="0"/>
              </a:rPr>
              <a:t>Das Lied „Lorelei“</a:t>
            </a:r>
            <a:endParaRPr lang="ru-RU" dirty="0">
              <a:solidFill>
                <a:schemeClr val="tx2">
                  <a:lumMod val="75000"/>
                </a:schemeClr>
              </a:solidFill>
            </a:endParaRPr>
          </a:p>
        </p:txBody>
      </p:sp>
      <p:sp>
        <p:nvSpPr>
          <p:cNvPr id="4" name="Содержимое 3"/>
          <p:cNvSpPr>
            <a:spLocks noGrp="1"/>
          </p:cNvSpPr>
          <p:nvPr>
            <p:ph sz="half" idx="2"/>
          </p:nvPr>
        </p:nvSpPr>
        <p:spPr>
          <a:xfrm>
            <a:off x="4876800" y="1600200"/>
            <a:ext cx="3810000" cy="4724400"/>
          </a:xfrm>
        </p:spPr>
        <p:txBody>
          <a:bodyPr>
            <a:normAutofit/>
          </a:bodyPr>
          <a:lstStyle/>
          <a:p>
            <a:pPr fontAlgn="auto">
              <a:spcAft>
                <a:spcPts val="0"/>
              </a:spcAft>
              <a:buFont typeface="Wingdings 2"/>
              <a:buNone/>
              <a:defRPr/>
            </a:pPr>
            <a:r>
              <a:rPr lang="de-DE" sz="1800" dirty="0" smtClean="0"/>
              <a:t>     </a:t>
            </a:r>
          </a:p>
          <a:p>
            <a:pPr fontAlgn="auto">
              <a:spcAft>
                <a:spcPts val="0"/>
              </a:spcAft>
              <a:buFont typeface="Wingdings 2"/>
              <a:buNone/>
              <a:defRPr/>
            </a:pPr>
            <a:endParaRPr lang="de-DE" sz="1800" dirty="0" smtClean="0"/>
          </a:p>
          <a:p>
            <a:pPr fontAlgn="auto">
              <a:spcAft>
                <a:spcPts val="0"/>
              </a:spcAft>
              <a:buFont typeface="Wingdings 2"/>
              <a:buNone/>
              <a:defRPr/>
            </a:pPr>
            <a:r>
              <a:rPr lang="de-DE" sz="2000" dirty="0" smtClean="0">
                <a:solidFill>
                  <a:schemeClr val="tx2">
                    <a:lumMod val="75000"/>
                  </a:schemeClr>
                </a:solidFill>
                <a:latin typeface="Times New Roman" pitchFamily="18" charset="0"/>
                <a:cs typeface="Times New Roman" pitchFamily="18" charset="0"/>
              </a:rPr>
              <a:t>      Die Sprache dieses Gedichtes ist sehr melodisch. </a:t>
            </a:r>
            <a:r>
              <a:rPr lang="de-DE" sz="2000" b="1" u="sng" dirty="0" smtClean="0">
                <a:solidFill>
                  <a:schemeClr val="tx2">
                    <a:lumMod val="75000"/>
                  </a:schemeClr>
                </a:solidFill>
                <a:latin typeface="Times New Roman" pitchFamily="18" charset="0"/>
                <a:cs typeface="Times New Roman" pitchFamily="18" charset="0"/>
              </a:rPr>
              <a:t>Fridrich Silker </a:t>
            </a:r>
            <a:r>
              <a:rPr lang="de-DE" sz="2000" dirty="0" smtClean="0">
                <a:solidFill>
                  <a:schemeClr val="tx2">
                    <a:lumMod val="75000"/>
                  </a:schemeClr>
                </a:solidFill>
                <a:latin typeface="Times New Roman" pitchFamily="18" charset="0"/>
                <a:cs typeface="Times New Roman" pitchFamily="18" charset="0"/>
              </a:rPr>
              <a:t>komponierte Musik zu Heines Gedicht. Als Lied ist das Werk in aller Welt sehr bekannt. Die Melodie wird auf den Dampfern während der Reise gespielt. Viele Fahrgäste singen im Chor mit.</a:t>
            </a:r>
            <a:endParaRPr lang="ru-RU" sz="2000" dirty="0">
              <a:solidFill>
                <a:schemeClr val="tx2">
                  <a:lumMod val="75000"/>
                </a:schemeClr>
              </a:solidFill>
              <a:latin typeface="Times New Roman" pitchFamily="18" charset="0"/>
              <a:cs typeface="Times New Roman" pitchFamily="18" charset="0"/>
            </a:endParaRPr>
          </a:p>
        </p:txBody>
      </p:sp>
      <p:pic>
        <p:nvPicPr>
          <p:cNvPr id="29698" name="Picture 2"/>
          <p:cNvPicPr>
            <a:picLocks noGrp="1" noChangeAspect="1" noChangeArrowheads="1"/>
          </p:cNvPicPr>
          <p:nvPr>
            <p:ph sz="half" idx="1"/>
          </p:nvPr>
        </p:nvPicPr>
        <p:blipFill>
          <a:blip r:embed="rId3"/>
          <a:srcRect/>
          <a:stretch>
            <a:fillRect/>
          </a:stretch>
        </p:blipFill>
        <p:spPr>
          <a:xfrm>
            <a:off x="85725" y="1316038"/>
            <a:ext cx="4625975" cy="5297487"/>
          </a:xfrm>
        </p:spPr>
      </p:pic>
      <p:pic>
        <p:nvPicPr>
          <p:cNvPr id="7" name="loreley.mp3">
            <a:hlinkClick r:id="" action="ppaction://media"/>
          </p:cNvPr>
          <p:cNvPicPr>
            <a:picLocks noRot="1" noChangeAspect="1"/>
          </p:cNvPicPr>
          <p:nvPr>
            <a:audioFile r:link="rId1"/>
          </p:nvPr>
        </p:nvPicPr>
        <p:blipFill>
          <a:blip r:embed="rId4"/>
          <a:srcRect/>
          <a:stretch>
            <a:fillRect/>
          </a:stretch>
        </p:blipFill>
        <p:spPr bwMode="auto">
          <a:xfrm>
            <a:off x="8001000" y="533400"/>
            <a:ext cx="609600" cy="457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74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52400"/>
            <a:ext cx="8686800" cy="1066800"/>
          </a:xfrm>
        </p:spPr>
        <p:txBody>
          <a:bodyPr/>
          <a:lstStyle/>
          <a:p>
            <a:pPr fontAlgn="auto">
              <a:spcAft>
                <a:spcPts val="0"/>
              </a:spcAft>
              <a:defRPr/>
            </a:pPr>
            <a:r>
              <a:rPr lang="de-DE" sz="2400" i="1" dirty="0" smtClean="0">
                <a:solidFill>
                  <a:schemeClr val="tx2">
                    <a:lumMod val="75000"/>
                  </a:schemeClr>
                </a:solidFill>
                <a:latin typeface="Times New Roman" pitchFamily="18" charset="0"/>
                <a:cs typeface="Times New Roman" pitchFamily="18" charset="0"/>
              </a:rPr>
              <a:t>Aufgabe</a:t>
            </a:r>
            <a:r>
              <a:rPr lang="ru-RU" sz="2400" i="1" dirty="0" smtClean="0">
                <a:solidFill>
                  <a:schemeClr val="tx2">
                    <a:lumMod val="75000"/>
                  </a:schemeClr>
                </a:solidFill>
                <a:latin typeface="Times New Roman" pitchFamily="18" charset="0"/>
                <a:cs typeface="Times New Roman" pitchFamily="18" charset="0"/>
              </a:rPr>
              <a:t>2</a:t>
            </a:r>
            <a:r>
              <a:rPr lang="de-DE" sz="2400" i="1" dirty="0" smtClean="0">
                <a:solidFill>
                  <a:schemeClr val="tx2">
                    <a:lumMod val="75000"/>
                  </a:schemeClr>
                </a:solidFill>
                <a:latin typeface="Times New Roman" pitchFamily="18" charset="0"/>
                <a:cs typeface="Times New Roman" pitchFamily="18" charset="0"/>
              </a:rPr>
              <a:t>.</a:t>
            </a:r>
            <a:br>
              <a:rPr lang="de-DE" sz="2400" i="1" dirty="0" smtClean="0">
                <a:solidFill>
                  <a:schemeClr val="tx2">
                    <a:lumMod val="75000"/>
                  </a:schemeClr>
                </a:solidFill>
                <a:latin typeface="Times New Roman" pitchFamily="18" charset="0"/>
                <a:cs typeface="Times New Roman" pitchFamily="18" charset="0"/>
              </a:rPr>
            </a:br>
            <a:r>
              <a:rPr lang="de-DE" sz="2400" i="1" dirty="0" smtClean="0">
                <a:solidFill>
                  <a:schemeClr val="tx2">
                    <a:lumMod val="75000"/>
                  </a:schemeClr>
                </a:solidFill>
                <a:latin typeface="Times New Roman" pitchFamily="18" charset="0"/>
                <a:cs typeface="Times New Roman" pitchFamily="18" charset="0"/>
              </a:rPr>
              <a:t>Bildet die Sätze</a:t>
            </a:r>
            <a:r>
              <a:rPr lang="ru-RU" sz="2400" i="1" dirty="0" smtClean="0">
                <a:solidFill>
                  <a:schemeClr val="tx2">
                    <a:lumMod val="75000"/>
                  </a:schemeClr>
                </a:solidFill>
                <a:latin typeface="Times New Roman" pitchFamily="18" charset="0"/>
                <a:cs typeface="Times New Roman" pitchFamily="18" charset="0"/>
              </a:rPr>
              <a:t>:</a:t>
            </a:r>
            <a:endParaRPr lang="ru-RU" sz="2400" i="1"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304800" y="1600200"/>
            <a:ext cx="4191000" cy="3886200"/>
          </a:xfrm>
        </p:spPr>
        <p:style>
          <a:lnRef idx="1">
            <a:schemeClr val="accent5"/>
          </a:lnRef>
          <a:fillRef idx="2">
            <a:schemeClr val="accent5"/>
          </a:fillRef>
          <a:effectRef idx="1">
            <a:schemeClr val="accent5"/>
          </a:effectRef>
          <a:fontRef idx="minor">
            <a:schemeClr val="dk1"/>
          </a:fontRef>
        </p:style>
        <p:txBody>
          <a:bodyPr>
            <a:normAutofit/>
          </a:bodyPr>
          <a:lstStyle/>
          <a:p>
            <a:pPr fontAlgn="auto">
              <a:spcAft>
                <a:spcPts val="0"/>
              </a:spcAft>
              <a:buFont typeface="Wingdings 2"/>
              <a:buNone/>
              <a:defRPr/>
            </a:pPr>
            <a:endParaRPr lang="de-DE" sz="1800" dirty="0" smtClean="0"/>
          </a:p>
          <a:p>
            <a:pPr fontAlgn="auto">
              <a:spcAft>
                <a:spcPts val="0"/>
              </a:spcAft>
              <a:buFont typeface="Wingdings 2"/>
              <a:buNone/>
              <a:defRPr/>
            </a:pPr>
            <a:r>
              <a:rPr lang="de-DE" sz="2000" dirty="0" smtClean="0"/>
              <a:t>     1. </a:t>
            </a:r>
            <a:r>
              <a:rPr lang="de-DE" sz="2000" dirty="0" smtClean="0">
                <a:latin typeface="Times New Roman" pitchFamily="18" charset="0"/>
                <a:cs typeface="Times New Roman" pitchFamily="18" charset="0"/>
              </a:rPr>
              <a:t>Die deutschen Landschaften…</a:t>
            </a:r>
          </a:p>
          <a:p>
            <a:pPr fontAlgn="auto">
              <a:spcAft>
                <a:spcPts val="0"/>
              </a:spcAft>
              <a:buFont typeface="Wingdings 2"/>
              <a:buNone/>
              <a:defRPr/>
            </a:pPr>
            <a:r>
              <a:rPr lang="de-DE" sz="2000" dirty="0" smtClean="0">
                <a:latin typeface="Times New Roman" pitchFamily="18" charset="0"/>
                <a:cs typeface="Times New Roman" pitchFamily="18" charset="0"/>
              </a:rPr>
              <a:t>     2. Süddeutschland gehört…</a:t>
            </a:r>
          </a:p>
          <a:p>
            <a:pPr fontAlgn="auto">
              <a:spcAft>
                <a:spcPts val="0"/>
              </a:spcAft>
              <a:buFont typeface="Wingdings 2"/>
              <a:buNone/>
              <a:defRPr/>
            </a:pPr>
            <a:r>
              <a:rPr lang="de-DE" sz="2000" dirty="0" smtClean="0">
                <a:latin typeface="Times New Roman" pitchFamily="18" charset="0"/>
                <a:cs typeface="Times New Roman" pitchFamily="18" charset="0"/>
              </a:rPr>
              <a:t>     3. Ein sehr beliebtes Reiseziel…</a:t>
            </a:r>
          </a:p>
          <a:p>
            <a:pPr fontAlgn="auto">
              <a:spcAft>
                <a:spcPts val="0"/>
              </a:spcAft>
              <a:buFont typeface="Wingdings 2"/>
              <a:buNone/>
              <a:defRPr/>
            </a:pPr>
            <a:r>
              <a:rPr lang="de-DE" sz="2000" dirty="0" smtClean="0">
                <a:latin typeface="Times New Roman" pitchFamily="18" charset="0"/>
                <a:cs typeface="Times New Roman" pitchFamily="18" charset="0"/>
              </a:rPr>
              <a:t>     4. An seinen Ufern liegen…</a:t>
            </a:r>
          </a:p>
          <a:p>
            <a:pPr fontAlgn="auto">
              <a:spcAft>
                <a:spcPts val="0"/>
              </a:spcAft>
              <a:buFont typeface="Wingdings 2"/>
              <a:buNone/>
              <a:defRPr/>
            </a:pPr>
            <a:r>
              <a:rPr lang="de-DE" sz="2000" dirty="0" smtClean="0">
                <a:latin typeface="Times New Roman" pitchFamily="18" charset="0"/>
                <a:cs typeface="Times New Roman" pitchFamily="18" charset="0"/>
              </a:rPr>
              <a:t>     5. Ein Felsen am Rechten Ufern…</a:t>
            </a:r>
          </a:p>
          <a:p>
            <a:pPr fontAlgn="auto">
              <a:spcAft>
                <a:spcPts val="0"/>
              </a:spcAft>
              <a:buFont typeface="Wingdings 2"/>
              <a:buNone/>
              <a:defRPr/>
            </a:pPr>
            <a:r>
              <a:rPr lang="de-DE" sz="2000" dirty="0" smtClean="0">
                <a:latin typeface="Times New Roman" pitchFamily="18" charset="0"/>
                <a:cs typeface="Times New Roman" pitchFamily="18" charset="0"/>
              </a:rPr>
              <a:t>     6. Im Laufe der Zeit…</a:t>
            </a:r>
          </a:p>
          <a:p>
            <a:pPr fontAlgn="auto">
              <a:spcAft>
                <a:spcPts val="0"/>
              </a:spcAft>
              <a:buFont typeface="Wingdings 2"/>
              <a:buNone/>
              <a:defRPr/>
            </a:pPr>
            <a:r>
              <a:rPr lang="de-DE" sz="2000" dirty="0" smtClean="0">
                <a:latin typeface="Times New Roman" pitchFamily="18" charset="0"/>
                <a:cs typeface="Times New Roman" pitchFamily="18" charset="0"/>
              </a:rPr>
              <a:t>     7. „Ich weiß nicht, was soll es bedeuten…“</a:t>
            </a:r>
          </a:p>
          <a:p>
            <a:pPr fontAlgn="auto">
              <a:spcAft>
                <a:spcPts val="0"/>
              </a:spcAft>
              <a:buFont typeface="Wingdings 2"/>
              <a:buNone/>
              <a:defRPr/>
            </a:pPr>
            <a:endParaRPr lang="ru-RU" sz="2000" dirty="0"/>
          </a:p>
        </p:txBody>
      </p:sp>
      <p:sp>
        <p:nvSpPr>
          <p:cNvPr id="4" name="Содержимое 3"/>
          <p:cNvSpPr>
            <a:spLocks noGrp="1"/>
          </p:cNvSpPr>
          <p:nvPr>
            <p:ph sz="half" idx="2"/>
          </p:nvPr>
        </p:nvSpPr>
        <p:spPr>
          <a:xfrm>
            <a:off x="4648200" y="1600200"/>
            <a:ext cx="4343400" cy="3886200"/>
          </a:xfrm>
        </p:spPr>
        <p:style>
          <a:lnRef idx="1">
            <a:schemeClr val="accent2"/>
          </a:lnRef>
          <a:fillRef idx="2">
            <a:schemeClr val="accent2"/>
          </a:fillRef>
          <a:effectRef idx="1">
            <a:schemeClr val="accent2"/>
          </a:effectRef>
          <a:fontRef idx="minor">
            <a:schemeClr val="dk1"/>
          </a:fontRef>
        </p:style>
        <p:txBody>
          <a:bodyPr>
            <a:normAutofit/>
          </a:bodyPr>
          <a:lstStyle/>
          <a:p>
            <a:pPr fontAlgn="auto">
              <a:spcAft>
                <a:spcPts val="0"/>
              </a:spcAft>
              <a:buFont typeface="Wingdings 2"/>
              <a:buNone/>
              <a:defRPr/>
            </a:pPr>
            <a:r>
              <a:rPr lang="de-DE" sz="2000" dirty="0" smtClean="0">
                <a:solidFill>
                  <a:schemeClr val="accent1">
                    <a:lumMod val="50000"/>
                  </a:schemeClr>
                </a:solidFill>
              </a:rPr>
              <a:t>	</a:t>
            </a:r>
          </a:p>
          <a:p>
            <a:pPr marL="457200" indent="-457200" fontAlgn="auto">
              <a:spcAft>
                <a:spcPts val="0"/>
              </a:spcAft>
              <a:buFont typeface="Wingdings 2"/>
              <a:buAutoNum type="alphaLcParenR"/>
              <a:defRPr/>
            </a:pPr>
            <a:r>
              <a:rPr lang="de-DE" sz="2000" dirty="0" smtClean="0">
                <a:solidFill>
                  <a:schemeClr val="accent1">
                    <a:lumMod val="50000"/>
                  </a:schemeClr>
                </a:solidFill>
                <a:latin typeface="Times New Roman" pitchFamily="18" charset="0"/>
                <a:cs typeface="Times New Roman" pitchFamily="18" charset="0"/>
              </a:rPr>
              <a:t>zahlreiche Burgen und Türme.</a:t>
            </a:r>
          </a:p>
          <a:p>
            <a:pPr marL="457200" indent="-457200" fontAlgn="auto">
              <a:spcAft>
                <a:spcPts val="0"/>
              </a:spcAft>
              <a:buFont typeface="Wingdings 2"/>
              <a:buAutoNum type="alphaLcParenR"/>
              <a:defRPr/>
            </a:pPr>
            <a:r>
              <a:rPr lang="de-DE" sz="2000" dirty="0" smtClean="0">
                <a:solidFill>
                  <a:schemeClr val="accent1">
                    <a:lumMod val="50000"/>
                  </a:schemeClr>
                </a:solidFill>
                <a:latin typeface="Times New Roman" pitchFamily="18" charset="0"/>
                <a:cs typeface="Times New Roman" pitchFamily="18" charset="0"/>
              </a:rPr>
              <a:t>ist 132 Meter hoch.</a:t>
            </a:r>
          </a:p>
          <a:p>
            <a:pPr marL="457200" indent="-457200" fontAlgn="auto">
              <a:spcAft>
                <a:spcPts val="0"/>
              </a:spcAft>
              <a:buFont typeface="Wingdings 2"/>
              <a:buAutoNum type="alphaLcParenR"/>
              <a:defRPr/>
            </a:pPr>
            <a:r>
              <a:rPr lang="de-DE" sz="2000" dirty="0" smtClean="0">
                <a:solidFill>
                  <a:schemeClr val="accent1">
                    <a:lumMod val="50000"/>
                  </a:schemeClr>
                </a:solidFill>
                <a:latin typeface="Times New Roman" pitchFamily="18" charset="0"/>
                <a:cs typeface="Times New Roman" pitchFamily="18" charset="0"/>
              </a:rPr>
              <a:t>ist ein bekanntes Heines Gedicht.</a:t>
            </a:r>
          </a:p>
          <a:p>
            <a:pPr marL="457200" indent="-457200" fontAlgn="auto">
              <a:spcAft>
                <a:spcPts val="0"/>
              </a:spcAft>
              <a:buFont typeface="Wingdings 2"/>
              <a:buAutoNum type="alphaLcParenR"/>
              <a:defRPr/>
            </a:pPr>
            <a:r>
              <a:rPr lang="de-DE" sz="2000" dirty="0" smtClean="0">
                <a:solidFill>
                  <a:schemeClr val="accent1">
                    <a:lumMod val="50000"/>
                  </a:schemeClr>
                </a:solidFill>
                <a:latin typeface="Times New Roman" pitchFamily="18" charset="0"/>
                <a:cs typeface="Times New Roman" pitchFamily="18" charset="0"/>
              </a:rPr>
              <a:t>zu den schönsten Regionen.</a:t>
            </a:r>
          </a:p>
          <a:p>
            <a:pPr marL="457200" indent="-457200" fontAlgn="auto">
              <a:spcAft>
                <a:spcPts val="0"/>
              </a:spcAft>
              <a:buFont typeface="Wingdings 2"/>
              <a:buAutoNum type="alphaLcParenR"/>
              <a:defRPr/>
            </a:pPr>
            <a:r>
              <a:rPr lang="de-DE" sz="2000" dirty="0" smtClean="0">
                <a:solidFill>
                  <a:schemeClr val="accent1">
                    <a:lumMod val="50000"/>
                  </a:schemeClr>
                </a:solidFill>
                <a:latin typeface="Times New Roman" pitchFamily="18" charset="0"/>
                <a:cs typeface="Times New Roman" pitchFamily="18" charset="0"/>
              </a:rPr>
              <a:t>der größte Fluss Deutschlands.</a:t>
            </a:r>
          </a:p>
          <a:p>
            <a:pPr marL="457200" indent="-457200" fontAlgn="auto">
              <a:spcAft>
                <a:spcPts val="0"/>
              </a:spcAft>
              <a:buFont typeface="Wingdings 2"/>
              <a:buAutoNum type="alphaLcParenR"/>
              <a:defRPr/>
            </a:pPr>
            <a:r>
              <a:rPr lang="de-DE" sz="2000" dirty="0" smtClean="0">
                <a:solidFill>
                  <a:schemeClr val="accent1">
                    <a:lumMod val="50000"/>
                  </a:schemeClr>
                </a:solidFill>
                <a:latin typeface="Times New Roman" pitchFamily="18" charset="0"/>
                <a:cs typeface="Times New Roman" pitchFamily="18" charset="0"/>
              </a:rPr>
              <a:t>locken die Reisenden aus aller Welt.</a:t>
            </a:r>
          </a:p>
          <a:p>
            <a:pPr marL="457200" indent="-457200" fontAlgn="auto">
              <a:spcAft>
                <a:spcPts val="0"/>
              </a:spcAft>
              <a:buFont typeface="Wingdings 2"/>
              <a:buAutoNum type="alphaLcParenR"/>
              <a:defRPr/>
            </a:pPr>
            <a:r>
              <a:rPr lang="de-DE" sz="2000" dirty="0" smtClean="0">
                <a:solidFill>
                  <a:schemeClr val="accent1">
                    <a:lumMod val="50000"/>
                  </a:schemeClr>
                </a:solidFill>
                <a:latin typeface="Times New Roman" pitchFamily="18" charset="0"/>
                <a:cs typeface="Times New Roman" pitchFamily="18" charset="0"/>
              </a:rPr>
              <a:t>entstand eine Sage von Wassernixe.</a:t>
            </a:r>
          </a:p>
          <a:p>
            <a:pPr marL="457200" indent="-457200" fontAlgn="auto">
              <a:spcAft>
                <a:spcPts val="0"/>
              </a:spcAft>
              <a:buFont typeface="Wingdings 2"/>
              <a:buNone/>
              <a:defRPr/>
            </a:pPr>
            <a:endParaRPr lang="ru-RU" sz="2000" dirty="0">
              <a:solidFill>
                <a:schemeClr val="accent1">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de-DE" sz="2400" dirty="0" smtClean="0">
                <a:solidFill>
                  <a:schemeClr val="tx2">
                    <a:lumMod val="75000"/>
                  </a:schemeClr>
                </a:solidFill>
                <a:latin typeface="Times New Roman" pitchFamily="18" charset="0"/>
                <a:cs typeface="Times New Roman" pitchFamily="18" charset="0"/>
              </a:rPr>
              <a:t>Prüft sich</a:t>
            </a:r>
            <a:r>
              <a:rPr lang="en-US" sz="2400" dirty="0" smtClean="0">
                <a:solidFill>
                  <a:schemeClr val="tx2">
                    <a:lumMod val="75000"/>
                  </a:schemeClr>
                </a:solidFill>
                <a:latin typeface="Times New Roman" pitchFamily="18" charset="0"/>
                <a:cs typeface="Times New Roman" pitchFamily="18" charset="0"/>
              </a:rPr>
              <a:t> </a:t>
            </a:r>
            <a:r>
              <a:rPr lang="de-DE" sz="2400" dirty="0" smtClean="0">
                <a:solidFill>
                  <a:schemeClr val="tx2">
                    <a:lumMod val="75000"/>
                  </a:schemeClr>
                </a:solidFill>
                <a:latin typeface="Times New Roman" pitchFamily="18" charset="0"/>
                <a:cs typeface="Times New Roman" pitchFamily="18" charset="0"/>
              </a:rPr>
              <a:t>selbst</a:t>
            </a:r>
            <a:r>
              <a:rPr lang="en-US" sz="2400" dirty="0" smtClean="0">
                <a:solidFill>
                  <a:schemeClr val="tx2">
                    <a:lumMod val="75000"/>
                  </a:schemeClr>
                </a:solidFill>
                <a:latin typeface="Times New Roman" pitchFamily="18" charset="0"/>
                <a:cs typeface="Times New Roman" pitchFamily="18" charset="0"/>
              </a:rPr>
              <a:t>!</a:t>
            </a:r>
            <a:endParaRPr lang="ru-RU" sz="2400" dirty="0">
              <a:solidFill>
                <a:schemeClr val="tx2">
                  <a:lumMod val="75000"/>
                </a:schemeClr>
              </a:solidFill>
              <a:latin typeface="Times New Roman" pitchFamily="18" charset="0"/>
              <a:cs typeface="Times New Roman" pitchFamily="18" charset="0"/>
            </a:endParaRPr>
          </a:p>
        </p:txBody>
      </p:sp>
      <p:sp>
        <p:nvSpPr>
          <p:cNvPr id="5" name="Содержимое 4"/>
          <p:cNvSpPr>
            <a:spLocks noGrp="1"/>
          </p:cNvSpPr>
          <p:nvPr>
            <p:ph idx="1"/>
          </p:nvPr>
        </p:nvSpPr>
        <p:spPr>
          <a:xfrm>
            <a:off x="3733800" y="1524000"/>
            <a:ext cx="1371600" cy="4525963"/>
          </a:xfrm>
        </p:spPr>
        <p:style>
          <a:lnRef idx="1">
            <a:schemeClr val="accent4"/>
          </a:lnRef>
          <a:fillRef idx="2">
            <a:schemeClr val="accent4"/>
          </a:fillRef>
          <a:effectRef idx="1">
            <a:schemeClr val="accent4"/>
          </a:effectRef>
          <a:fontRef idx="minor">
            <a:schemeClr val="dk1"/>
          </a:fontRef>
        </p:style>
        <p:txBody>
          <a:bodyPr>
            <a:normAutofit/>
          </a:bodyPr>
          <a:lstStyle/>
          <a:p>
            <a:pPr fontAlgn="auto">
              <a:spcAft>
                <a:spcPts val="0"/>
              </a:spcAft>
              <a:buFont typeface="Wingdings 2"/>
              <a:buNone/>
              <a:defRPr/>
            </a:pPr>
            <a:r>
              <a:rPr lang="de-DE" dirty="0" smtClean="0"/>
              <a:t> </a:t>
            </a:r>
            <a:r>
              <a:rPr lang="de-DE" dirty="0" smtClean="0">
                <a:latin typeface="Times New Roman" pitchFamily="18" charset="0"/>
                <a:cs typeface="Times New Roman" pitchFamily="18" charset="0"/>
              </a:rPr>
              <a:t>1.- f)</a:t>
            </a:r>
          </a:p>
          <a:p>
            <a:pPr fontAlgn="auto">
              <a:spcAft>
                <a:spcPts val="0"/>
              </a:spcAft>
              <a:buFont typeface="Wingdings 2"/>
              <a:buNone/>
              <a:defRPr/>
            </a:pPr>
            <a:r>
              <a:rPr lang="de-DE" dirty="0" smtClean="0">
                <a:latin typeface="Times New Roman" pitchFamily="18" charset="0"/>
                <a:cs typeface="Times New Roman" pitchFamily="18" charset="0"/>
              </a:rPr>
              <a:t> 2.- d)</a:t>
            </a:r>
          </a:p>
          <a:p>
            <a:pPr fontAlgn="auto">
              <a:spcAft>
                <a:spcPts val="0"/>
              </a:spcAft>
              <a:buFont typeface="Wingdings 2"/>
              <a:buNone/>
              <a:defRPr/>
            </a:pPr>
            <a:r>
              <a:rPr lang="de-DE" dirty="0" smtClean="0">
                <a:latin typeface="Times New Roman" pitchFamily="18" charset="0"/>
                <a:cs typeface="Times New Roman" pitchFamily="18" charset="0"/>
              </a:rPr>
              <a:t> 3.- e)</a:t>
            </a:r>
          </a:p>
          <a:p>
            <a:pPr fontAlgn="auto">
              <a:spcAft>
                <a:spcPts val="0"/>
              </a:spcAft>
              <a:buFont typeface="Wingdings 2"/>
              <a:buNone/>
              <a:defRPr/>
            </a:pPr>
            <a:r>
              <a:rPr lang="de-DE" dirty="0" smtClean="0">
                <a:latin typeface="Times New Roman" pitchFamily="18" charset="0"/>
                <a:cs typeface="Times New Roman" pitchFamily="18" charset="0"/>
              </a:rPr>
              <a:t> 4.- a)</a:t>
            </a:r>
          </a:p>
          <a:p>
            <a:pPr fontAlgn="auto">
              <a:spcAft>
                <a:spcPts val="0"/>
              </a:spcAft>
              <a:buFont typeface="Wingdings 2"/>
              <a:buNone/>
              <a:defRPr/>
            </a:pPr>
            <a:r>
              <a:rPr lang="de-DE" dirty="0" smtClean="0">
                <a:latin typeface="Times New Roman" pitchFamily="18" charset="0"/>
                <a:cs typeface="Times New Roman" pitchFamily="18" charset="0"/>
              </a:rPr>
              <a:t> 5.- b)</a:t>
            </a:r>
          </a:p>
          <a:p>
            <a:pPr fontAlgn="auto">
              <a:spcAft>
                <a:spcPts val="0"/>
              </a:spcAft>
              <a:buFont typeface="Wingdings 2"/>
              <a:buNone/>
              <a:defRPr/>
            </a:pPr>
            <a:r>
              <a:rPr lang="de-DE" dirty="0" smtClean="0">
                <a:latin typeface="Times New Roman" pitchFamily="18" charset="0"/>
                <a:cs typeface="Times New Roman" pitchFamily="18" charset="0"/>
              </a:rPr>
              <a:t> 6.- g)</a:t>
            </a:r>
          </a:p>
          <a:p>
            <a:pPr fontAlgn="auto">
              <a:spcAft>
                <a:spcPts val="0"/>
              </a:spcAft>
              <a:buFont typeface="Wingdings 2"/>
              <a:buNone/>
              <a:defRPr/>
            </a:pPr>
            <a:r>
              <a:rPr lang="de-DE" dirty="0" smtClean="0">
                <a:latin typeface="Times New Roman" pitchFamily="18" charset="0"/>
                <a:cs typeface="Times New Roman" pitchFamily="18" charset="0"/>
              </a:rPr>
              <a:t> 7.- c)</a:t>
            </a:r>
            <a:endParaRPr lang="ru-RU"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686800" cy="914400"/>
          </a:xfrm>
        </p:spPr>
        <p:txBody>
          <a:bodyPr/>
          <a:lstStyle/>
          <a:p>
            <a:pPr fontAlgn="auto">
              <a:spcAft>
                <a:spcPts val="0"/>
              </a:spcAft>
              <a:defRPr/>
            </a:pPr>
            <a:r>
              <a:rPr lang="ru-RU" dirty="0" smtClean="0">
                <a:solidFill>
                  <a:schemeClr val="tx2">
                    <a:lumMod val="75000"/>
                  </a:schemeClr>
                </a:solidFill>
              </a:rPr>
              <a:t>Цели урока:</a:t>
            </a:r>
            <a:endParaRPr lang="ru-RU" dirty="0">
              <a:solidFill>
                <a:schemeClr val="tx2">
                  <a:lumMod val="75000"/>
                </a:schemeClr>
              </a:solidFill>
            </a:endParaRPr>
          </a:p>
        </p:txBody>
      </p:sp>
      <p:sp>
        <p:nvSpPr>
          <p:cNvPr id="3" name="Содержимое 2"/>
          <p:cNvSpPr>
            <a:spLocks noGrp="1"/>
          </p:cNvSpPr>
          <p:nvPr>
            <p:ph idx="1"/>
          </p:nvPr>
        </p:nvSpPr>
        <p:spPr>
          <a:xfrm>
            <a:off x="304800" y="1219200"/>
            <a:ext cx="8686800" cy="4784725"/>
          </a:xfrm>
        </p:spPr>
        <p:txBody>
          <a:bodyPr>
            <a:normAutofit/>
          </a:bodyPr>
          <a:lstStyle/>
          <a:p>
            <a:pPr marL="0" indent="0" fontAlgn="auto">
              <a:spcAft>
                <a:spcPts val="0"/>
              </a:spcAft>
              <a:buFont typeface="Wingdings 2"/>
              <a:buNone/>
              <a:defRPr/>
            </a:pPr>
            <a:r>
              <a:rPr lang="ru-RU" sz="2000" u="sng" dirty="0" smtClean="0">
                <a:solidFill>
                  <a:schemeClr val="tx2">
                    <a:lumMod val="75000"/>
                  </a:schemeClr>
                </a:solidFill>
                <a:latin typeface="Times New Roman" pitchFamily="18" charset="0"/>
                <a:cs typeface="Times New Roman" pitchFamily="18" charset="0"/>
              </a:rPr>
              <a:t>Воспитательные:</a:t>
            </a:r>
            <a:r>
              <a:rPr lang="ru-RU" sz="2000" dirty="0" smtClean="0">
                <a:solidFill>
                  <a:schemeClr val="tx2">
                    <a:lumMod val="75000"/>
                  </a:schemeClr>
                </a:solidFill>
                <a:latin typeface="Times New Roman" pitchFamily="18" charset="0"/>
                <a:cs typeface="Times New Roman" pitchFamily="18" charset="0"/>
              </a:rPr>
              <a:t> </a:t>
            </a:r>
            <a:r>
              <a:rPr lang="ru-RU" sz="2000" i="1" dirty="0" smtClean="0">
                <a:solidFill>
                  <a:schemeClr val="tx2">
                    <a:lumMod val="75000"/>
                  </a:schemeClr>
                </a:solidFill>
                <a:latin typeface="Times New Roman" pitchFamily="18" charset="0"/>
                <a:cs typeface="Times New Roman" pitchFamily="18" charset="0"/>
              </a:rPr>
              <a:t>Формирование интереса к стране, истории и культуре    			  другого народа</a:t>
            </a:r>
            <a:r>
              <a:rPr lang="ru-RU" sz="2000" dirty="0" smtClean="0">
                <a:solidFill>
                  <a:schemeClr val="tx2">
                    <a:lumMod val="75000"/>
                  </a:schemeClr>
                </a:solidFill>
                <a:latin typeface="Times New Roman" pitchFamily="18" charset="0"/>
                <a:cs typeface="Times New Roman" pitchFamily="18" charset="0"/>
              </a:rPr>
              <a:t>.</a:t>
            </a:r>
          </a:p>
          <a:p>
            <a:pPr marL="0" indent="0" fontAlgn="auto">
              <a:spcAft>
                <a:spcPts val="0"/>
              </a:spcAft>
              <a:buFont typeface="Wingdings 2"/>
              <a:buNone/>
              <a:defRPr/>
            </a:pPr>
            <a:r>
              <a:rPr lang="ru-RU" sz="2000" u="sng" dirty="0" smtClean="0">
                <a:solidFill>
                  <a:schemeClr val="tx2">
                    <a:lumMod val="75000"/>
                  </a:schemeClr>
                </a:solidFill>
                <a:latin typeface="Times New Roman" pitchFamily="18" charset="0"/>
                <a:cs typeface="Times New Roman" pitchFamily="18" charset="0"/>
              </a:rPr>
              <a:t>Образовательные: </a:t>
            </a:r>
            <a:r>
              <a:rPr lang="ru-RU" sz="2000" i="1" dirty="0" smtClean="0">
                <a:solidFill>
                  <a:schemeClr val="tx2">
                    <a:lumMod val="75000"/>
                  </a:schemeClr>
                </a:solidFill>
                <a:latin typeface="Times New Roman" pitchFamily="18" charset="0"/>
                <a:cs typeface="Times New Roman" pitchFamily="18" charset="0"/>
              </a:rPr>
              <a:t>Расширение знаний учащихся о достопримечательностях 		   Рейна.</a:t>
            </a:r>
          </a:p>
          <a:p>
            <a:pPr marL="0" indent="0" fontAlgn="auto">
              <a:spcAft>
                <a:spcPts val="0"/>
              </a:spcAft>
              <a:buFont typeface="Wingdings 2"/>
              <a:buNone/>
              <a:defRPr/>
            </a:pPr>
            <a:r>
              <a:rPr lang="de-DE" sz="2000" u="sng" dirty="0" smtClean="0">
                <a:solidFill>
                  <a:schemeClr val="tx2">
                    <a:lumMod val="75000"/>
                  </a:schemeClr>
                </a:solidFill>
                <a:latin typeface="Times New Roman" pitchFamily="18" charset="0"/>
                <a:cs typeface="Times New Roman" pitchFamily="18" charset="0"/>
              </a:rPr>
              <a:t> </a:t>
            </a:r>
            <a:r>
              <a:rPr lang="ru-RU" sz="2000" u="sng" dirty="0" smtClean="0">
                <a:solidFill>
                  <a:schemeClr val="tx2">
                    <a:lumMod val="75000"/>
                  </a:schemeClr>
                </a:solidFill>
                <a:latin typeface="Times New Roman" pitchFamily="18" charset="0"/>
                <a:cs typeface="Times New Roman" pitchFamily="18" charset="0"/>
              </a:rPr>
              <a:t>Развивающие</a:t>
            </a:r>
            <a:r>
              <a:rPr lang="ru-RU" sz="2000" i="1" u="sng" dirty="0" smtClean="0">
                <a:solidFill>
                  <a:schemeClr val="tx2">
                    <a:lumMod val="75000"/>
                  </a:schemeClr>
                </a:solidFill>
                <a:latin typeface="Times New Roman" pitchFamily="18" charset="0"/>
                <a:cs typeface="Times New Roman" pitchFamily="18" charset="0"/>
              </a:rPr>
              <a:t>:</a:t>
            </a:r>
            <a:r>
              <a:rPr lang="ru-RU" sz="2000" i="1" dirty="0" smtClean="0">
                <a:solidFill>
                  <a:schemeClr val="tx2">
                    <a:lumMod val="75000"/>
                  </a:schemeClr>
                </a:solidFill>
                <a:latin typeface="Times New Roman" pitchFamily="18" charset="0"/>
                <a:cs typeface="Times New Roman" pitchFamily="18" charset="0"/>
              </a:rPr>
              <a:t>  Развитие интереса  и познавательной активности учащихся.</a:t>
            </a:r>
            <a:endParaRPr lang="de-DE" sz="2000" i="1" dirty="0" smtClean="0">
              <a:solidFill>
                <a:schemeClr val="tx2">
                  <a:lumMod val="75000"/>
                </a:schemeClr>
              </a:solidFill>
              <a:latin typeface="Times New Roman" pitchFamily="18" charset="0"/>
              <a:cs typeface="Times New Roman" pitchFamily="18" charset="0"/>
            </a:endParaRPr>
          </a:p>
          <a:p>
            <a:pPr marL="0" indent="0" algn="ctr" fontAlgn="auto">
              <a:spcAft>
                <a:spcPts val="0"/>
              </a:spcAft>
              <a:buFont typeface="Wingdings 2"/>
              <a:buNone/>
              <a:defRPr/>
            </a:pPr>
            <a:r>
              <a:rPr lang="ru-RU" sz="2000" u="sng" dirty="0" smtClean="0">
                <a:solidFill>
                  <a:schemeClr val="tx2">
                    <a:lumMod val="75000"/>
                  </a:schemeClr>
                </a:solidFill>
                <a:latin typeface="Times New Roman" pitchFamily="18" charset="0"/>
                <a:cs typeface="Times New Roman" pitchFamily="18" charset="0"/>
              </a:rPr>
              <a:t>Здоровьесберегающие: </a:t>
            </a:r>
            <a:r>
              <a:rPr lang="ru-RU" sz="2000" i="1" dirty="0" smtClean="0">
                <a:solidFill>
                  <a:schemeClr val="tx2">
                    <a:lumMod val="75000"/>
                  </a:schemeClr>
                </a:solidFill>
                <a:latin typeface="Times New Roman" pitchFamily="18" charset="0"/>
                <a:cs typeface="Times New Roman" pitchFamily="18" charset="0"/>
              </a:rPr>
              <a:t>Профилактика умственного перенапряжения путём </a:t>
            </a:r>
            <a:r>
              <a:rPr lang="de-DE" sz="2000" i="1" dirty="0" smtClean="0">
                <a:solidFill>
                  <a:schemeClr val="tx2">
                    <a:lumMod val="75000"/>
                  </a:schemeClr>
                </a:solidFill>
                <a:latin typeface="Times New Roman" pitchFamily="18" charset="0"/>
                <a:cs typeface="Times New Roman" pitchFamily="18" charset="0"/>
              </a:rPr>
              <a:t>                        </a:t>
            </a:r>
            <a:r>
              <a:rPr lang="ru-RU" sz="2000" i="1" dirty="0" smtClean="0">
                <a:solidFill>
                  <a:schemeClr val="tx2">
                    <a:lumMod val="75000"/>
                  </a:schemeClr>
                </a:solidFill>
                <a:latin typeface="Times New Roman" pitchFamily="18" charset="0"/>
                <a:cs typeface="Times New Roman" pitchFamily="18" charset="0"/>
              </a:rPr>
              <a:t>смены видов деятельности.</a:t>
            </a:r>
            <a:endParaRPr lang="ru-RU" sz="2000" dirty="0" smtClean="0">
              <a:solidFill>
                <a:schemeClr val="tx2">
                  <a:lumMod val="75000"/>
                </a:schemeClr>
              </a:solidFill>
              <a:latin typeface="Times New Roman" pitchFamily="18" charset="0"/>
              <a:cs typeface="Times New Roman" pitchFamily="18" charset="0"/>
            </a:endParaRPr>
          </a:p>
          <a:p>
            <a:pPr marL="0" indent="0" fontAlgn="auto">
              <a:spcAft>
                <a:spcPts val="0"/>
              </a:spcAft>
              <a:buFont typeface="Wingdings 2"/>
              <a:buNone/>
              <a:defRPr/>
            </a:pPr>
            <a:r>
              <a:rPr lang="ru-RU" sz="2000" u="sng" dirty="0" smtClean="0">
                <a:solidFill>
                  <a:schemeClr val="tx2">
                    <a:lumMod val="75000"/>
                  </a:schemeClr>
                </a:solidFill>
                <a:latin typeface="Times New Roman" pitchFamily="18" charset="0"/>
                <a:cs typeface="Times New Roman" pitchFamily="18" charset="0"/>
              </a:rPr>
              <a:t>Объекты контроля</a:t>
            </a:r>
            <a:r>
              <a:rPr lang="ru-RU" sz="2000" i="1" dirty="0" smtClean="0">
                <a:solidFill>
                  <a:schemeClr val="tx2">
                    <a:lumMod val="75000"/>
                  </a:schemeClr>
                </a:solidFill>
                <a:latin typeface="Times New Roman" pitchFamily="18" charset="0"/>
                <a:cs typeface="Times New Roman" pitchFamily="18" charset="0"/>
              </a:rPr>
              <a:t>:- умение высказываться о достопримечательностях     			    Германии во время совершаемого путешествия;</a:t>
            </a:r>
          </a:p>
          <a:p>
            <a:pPr marL="0" indent="0" fontAlgn="auto">
              <a:spcAft>
                <a:spcPts val="0"/>
              </a:spcAft>
              <a:buFont typeface="Wingdings 2"/>
              <a:buNone/>
              <a:defRPr/>
            </a:pPr>
            <a:r>
              <a:rPr lang="ru-RU" sz="2000" i="1" dirty="0" smtClean="0">
                <a:solidFill>
                  <a:schemeClr val="tx2">
                    <a:lumMod val="75000"/>
                  </a:schemeClr>
                </a:solidFill>
                <a:latin typeface="Times New Roman" pitchFamily="18" charset="0"/>
                <a:cs typeface="Times New Roman" pitchFamily="18" charset="0"/>
              </a:rPr>
              <a:t>                                 - умение извлекать из прочитанного необходимую 			     информацию;</a:t>
            </a:r>
          </a:p>
          <a:p>
            <a:pPr marL="0" indent="0" fontAlgn="auto">
              <a:spcAft>
                <a:spcPts val="0"/>
              </a:spcAft>
              <a:buFont typeface="Wingdings 2"/>
              <a:buNone/>
              <a:defRPr/>
            </a:pPr>
            <a:r>
              <a:rPr lang="ru-RU" sz="2000" i="1" dirty="0" smtClean="0">
                <a:solidFill>
                  <a:schemeClr val="tx2">
                    <a:lumMod val="75000"/>
                  </a:schemeClr>
                </a:solidFill>
                <a:latin typeface="Times New Roman" pitchFamily="18" charset="0"/>
                <a:cs typeface="Times New Roman" pitchFamily="18" charset="0"/>
              </a:rPr>
              <a:t>		    -умение воспринимать на слух небольшие тексты.</a:t>
            </a:r>
          </a:p>
          <a:p>
            <a:pPr marL="0" indent="0" fontAlgn="auto">
              <a:spcAft>
                <a:spcPts val="0"/>
              </a:spcAft>
              <a:buFont typeface="Wingdings 2"/>
              <a:buNone/>
              <a:defRPr/>
            </a:pPr>
            <a:r>
              <a:rPr lang="ru-RU" sz="2000" u="sng" dirty="0" smtClean="0">
                <a:solidFill>
                  <a:schemeClr val="tx2">
                    <a:lumMod val="75000"/>
                  </a:schemeClr>
                </a:solidFill>
                <a:latin typeface="Times New Roman" pitchFamily="18" charset="0"/>
                <a:cs typeface="Times New Roman" pitchFamily="18" charset="0"/>
              </a:rPr>
              <a:t>Тип урока</a:t>
            </a:r>
            <a:r>
              <a:rPr lang="ru-RU" sz="2000" i="1" dirty="0" smtClean="0">
                <a:solidFill>
                  <a:schemeClr val="tx2">
                    <a:lumMod val="75000"/>
                  </a:schemeClr>
                </a:solidFill>
                <a:latin typeface="Times New Roman" pitchFamily="18" charset="0"/>
                <a:cs typeface="Times New Roman" pitchFamily="18" charset="0"/>
              </a:rPr>
              <a:t>: Урок-путешествие</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головок 3"/>
          <p:cNvPicPr>
            <a:picLocks noGrp="1" noChangeArrowheads="1"/>
          </p:cNvPicPr>
          <p:nvPr>
            <p:ph type="title"/>
          </p:nvPr>
        </p:nvPicPr>
        <p:blipFill>
          <a:blip r:embed="rId2"/>
          <a:srcRect/>
          <a:stretch>
            <a:fillRect/>
          </a:stretch>
        </p:blipFill>
        <p:spPr bwMode="auto">
          <a:xfrm>
            <a:off x="103188" y="225425"/>
            <a:ext cx="8894762" cy="963613"/>
          </a:xfrm>
        </p:spPr>
      </p:pic>
      <p:pic>
        <p:nvPicPr>
          <p:cNvPr id="34818" name="Picture 2" descr="C:\04t2050.bmp"/>
          <p:cNvPicPr>
            <a:picLocks noGrp="1" noChangeAspect="1" noChangeArrowheads="1"/>
          </p:cNvPicPr>
          <p:nvPr>
            <p:ph sz="half" idx="1"/>
          </p:nvPr>
        </p:nvPicPr>
        <p:blipFill>
          <a:blip r:embed="rId3"/>
          <a:srcRect/>
          <a:stretch>
            <a:fillRect/>
          </a:stretch>
        </p:blipFill>
        <p:spPr>
          <a:xfrm>
            <a:off x="533400" y="2895600"/>
            <a:ext cx="3657600" cy="3276600"/>
          </a:xfrm>
        </p:spPr>
      </p:pic>
      <p:sp>
        <p:nvSpPr>
          <p:cNvPr id="10" name="Прямоугольник 9"/>
          <p:cNvSpPr/>
          <p:nvPr/>
        </p:nvSpPr>
        <p:spPr>
          <a:xfrm>
            <a:off x="5029200" y="1981200"/>
            <a:ext cx="3352800" cy="2862263"/>
          </a:xfrm>
          <a:prstGeom prst="rect">
            <a:avLst/>
          </a:prstGeom>
        </p:spPr>
        <p:txBody>
          <a:bodyPr>
            <a:spAutoFit/>
          </a:bodyPr>
          <a:lstStyle/>
          <a:p>
            <a:pPr fontAlgn="auto">
              <a:spcBef>
                <a:spcPts val="0"/>
              </a:spcBef>
              <a:spcAft>
                <a:spcPts val="0"/>
              </a:spcAft>
              <a:defRPr/>
            </a:pPr>
            <a:r>
              <a:rPr lang="de-DE" dirty="0">
                <a:solidFill>
                  <a:schemeClr val="bg2">
                    <a:lumMod val="50000"/>
                  </a:schemeClr>
                </a:solidFill>
                <a:latin typeface="+mn-lt"/>
                <a:cs typeface="+mn-cs"/>
              </a:rPr>
              <a:t>    </a:t>
            </a:r>
            <a:r>
              <a:rPr lang="de-DE" dirty="0">
                <a:solidFill>
                  <a:schemeClr val="tx2">
                    <a:lumMod val="75000"/>
                  </a:schemeClr>
                </a:solidFill>
                <a:latin typeface="Times New Roman" pitchFamily="18" charset="0"/>
                <a:cs typeface="Times New Roman" pitchFamily="18" charset="0"/>
              </a:rPr>
              <a:t>Wir reisen weiter. Am linken Rheinufer liegt die Stadt </a:t>
            </a:r>
            <a:r>
              <a:rPr lang="de-DE" b="1" u="sng" dirty="0">
                <a:solidFill>
                  <a:schemeClr val="tx2">
                    <a:lumMod val="75000"/>
                  </a:schemeClr>
                </a:solidFill>
                <a:latin typeface="Times New Roman" pitchFamily="18" charset="0"/>
                <a:cs typeface="Times New Roman" pitchFamily="18" charset="0"/>
              </a:rPr>
              <a:t>Bonn</a:t>
            </a:r>
            <a:r>
              <a:rPr lang="de-DE" dirty="0">
                <a:solidFill>
                  <a:schemeClr val="tx2">
                    <a:lumMod val="75000"/>
                  </a:schemeClr>
                </a:solidFill>
                <a:latin typeface="Times New Roman" pitchFamily="18" charset="0"/>
                <a:cs typeface="Times New Roman" pitchFamily="18" charset="0"/>
              </a:rPr>
              <a:t>. Die Stadt wurde als eine römische Festung gegründet. 1243 bekam Bonn Stadtrecht. Zu den schönsten Sehenswürdigkeiten Bonns gehören das </a:t>
            </a:r>
            <a:r>
              <a:rPr lang="de-DE" b="1" u="sng" dirty="0">
                <a:solidFill>
                  <a:schemeClr val="tx2">
                    <a:lumMod val="75000"/>
                  </a:schemeClr>
                </a:solidFill>
                <a:latin typeface="Times New Roman" pitchFamily="18" charset="0"/>
                <a:cs typeface="Times New Roman" pitchFamily="18" charset="0"/>
              </a:rPr>
              <a:t>Münster St. Martin, das Rathaus, das Poppelsdorfer Schloss und das Geburtshaus Beethovens. </a:t>
            </a:r>
            <a:endParaRPr lang="ru-RU" b="1" u="sng" dirty="0">
              <a:solidFill>
                <a:schemeClr val="tx2">
                  <a:lumMod val="75000"/>
                </a:schemeClr>
              </a:solidFill>
              <a:latin typeface="Times New Roman" pitchFamily="18" charset="0"/>
              <a:cs typeface="Times New Roman" pitchFamily="18" charset="0"/>
            </a:endParaRPr>
          </a:p>
        </p:txBody>
      </p:sp>
      <p:pic>
        <p:nvPicPr>
          <p:cNvPr id="34820" name="Picture 2" descr="Файл:Wappen-stadt-bonn.svg">
            <a:hlinkClick r:id="rId4"/>
          </p:cNvPr>
          <p:cNvPicPr>
            <a:picLocks noChangeAspect="1" noChangeArrowheads="1"/>
          </p:cNvPicPr>
          <p:nvPr/>
        </p:nvPicPr>
        <p:blipFill>
          <a:blip r:embed="rId5"/>
          <a:srcRect/>
          <a:stretch>
            <a:fillRect/>
          </a:stretch>
        </p:blipFill>
        <p:spPr bwMode="auto">
          <a:xfrm>
            <a:off x="8153400" y="228600"/>
            <a:ext cx="812800" cy="914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fontAlgn="auto">
              <a:spcAft>
                <a:spcPts val="0"/>
              </a:spcAft>
              <a:defRPr/>
            </a:pPr>
            <a:r>
              <a:rPr lang="de-DE" dirty="0" smtClean="0">
                <a:solidFill>
                  <a:schemeClr val="tx2">
                    <a:lumMod val="75000"/>
                  </a:schemeClr>
                </a:solidFill>
                <a:latin typeface="Algerian" pitchFamily="82" charset="0"/>
              </a:rPr>
              <a:t>Ludwig van Beethoven</a:t>
            </a:r>
            <a:endParaRPr lang="ru-RU" dirty="0">
              <a:solidFill>
                <a:schemeClr val="tx2">
                  <a:lumMod val="75000"/>
                </a:schemeClr>
              </a:solidFill>
            </a:endParaRPr>
          </a:p>
        </p:txBody>
      </p:sp>
      <p:sp>
        <p:nvSpPr>
          <p:cNvPr id="6" name="Содержимое 5"/>
          <p:cNvSpPr>
            <a:spLocks noGrp="1"/>
          </p:cNvSpPr>
          <p:nvPr>
            <p:ph idx="1"/>
          </p:nvPr>
        </p:nvSpPr>
        <p:spPr>
          <a:xfrm>
            <a:off x="304800" y="1295400"/>
            <a:ext cx="6705600" cy="5257800"/>
          </a:xfrm>
        </p:spPr>
        <p:txBody>
          <a:bodyPr>
            <a:normAutofit fontScale="77500" lnSpcReduction="20000"/>
          </a:bodyPr>
          <a:lstStyle/>
          <a:p>
            <a:pPr marL="0" indent="0" fontAlgn="auto">
              <a:spcAft>
                <a:spcPts val="0"/>
              </a:spcAft>
              <a:buFont typeface="Wingdings 2"/>
              <a:buNone/>
              <a:defRPr/>
            </a:pPr>
            <a:r>
              <a:rPr lang="de-DE" dirty="0" smtClean="0">
                <a:latin typeface="Times New Roman" pitchFamily="18" charset="0"/>
                <a:cs typeface="Times New Roman" pitchFamily="18" charset="0"/>
              </a:rPr>
              <a:t>	</a:t>
            </a:r>
            <a:r>
              <a:rPr lang="de-DE" dirty="0" smtClean="0">
                <a:solidFill>
                  <a:schemeClr val="tx2">
                    <a:lumMod val="75000"/>
                  </a:schemeClr>
                </a:solidFill>
                <a:latin typeface="Times New Roman" pitchFamily="18" charset="0"/>
                <a:cs typeface="Times New Roman" pitchFamily="18" charset="0"/>
              </a:rPr>
              <a:t>Der berühmte Sohn der Stadt ist der große deutsche Komponist </a:t>
            </a:r>
            <a:r>
              <a:rPr lang="de-DE" b="1" u="sng" dirty="0" smtClean="0">
                <a:solidFill>
                  <a:schemeClr val="tx2">
                    <a:lumMod val="75000"/>
                  </a:schemeClr>
                </a:solidFill>
                <a:latin typeface="Times New Roman" pitchFamily="18" charset="0"/>
                <a:cs typeface="Times New Roman" pitchFamily="18" charset="0"/>
              </a:rPr>
              <a:t>Ludwig van Beethoven</a:t>
            </a:r>
            <a:r>
              <a:rPr lang="de-DE" dirty="0" smtClean="0">
                <a:solidFill>
                  <a:schemeClr val="tx2">
                    <a:lumMod val="75000"/>
                  </a:schemeClr>
                </a:solidFill>
                <a:latin typeface="Times New Roman" pitchFamily="18" charset="0"/>
                <a:cs typeface="Times New Roman" pitchFamily="18" charset="0"/>
              </a:rPr>
              <a:t>. Ludwig van Beethoven wurde 1770 in Bonn geboren.</a:t>
            </a:r>
          </a:p>
          <a:p>
            <a:pPr marL="0" indent="0" fontAlgn="auto">
              <a:spcAft>
                <a:spcPts val="0"/>
              </a:spcAft>
              <a:buFont typeface="Wingdings 2"/>
              <a:buNone/>
              <a:defRPr/>
            </a:pPr>
            <a:r>
              <a:rPr lang="de-DE" dirty="0" smtClean="0">
                <a:solidFill>
                  <a:schemeClr val="tx2">
                    <a:lumMod val="75000"/>
                  </a:schemeClr>
                </a:solidFill>
                <a:latin typeface="Times New Roman" pitchFamily="18" charset="0"/>
                <a:cs typeface="Times New Roman" pitchFamily="18" charset="0"/>
              </a:rPr>
              <a:t>	Ludwigs Vater und Großvater waren Musiker. Von Kindheit an interessierte sich  Ludwig für Musik. Geheim lernte er Geige spielen. Die ersten Musikstunden gab ihm sein Vater. Als er 8 Jahre alt war, gab Ludwig in Köln sein erstes Konzert.</a:t>
            </a:r>
          </a:p>
          <a:p>
            <a:pPr marL="0" indent="0" fontAlgn="auto">
              <a:spcAft>
                <a:spcPts val="0"/>
              </a:spcAft>
              <a:buFont typeface="Wingdings 2"/>
              <a:buNone/>
              <a:defRPr/>
            </a:pPr>
            <a:r>
              <a:rPr lang="de-DE" dirty="0" smtClean="0">
                <a:solidFill>
                  <a:schemeClr val="tx2">
                    <a:lumMod val="75000"/>
                  </a:schemeClr>
                </a:solidFill>
                <a:latin typeface="Times New Roman" pitchFamily="18" charset="0"/>
                <a:cs typeface="Times New Roman" pitchFamily="18" charset="0"/>
              </a:rPr>
              <a:t>	 Ludwig van Beethoven hatte keine allgemeine Bildung. In der Familie gab es kein Geld dafür. Selbst erlernte er Sprachen, Philosophie. Er kannte sehr gut die deutsche Literatur. Als er 12 Jahre alt war, schrieb er seine ersten musikalischen Werke. Er starb 1872 .</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2"/>
              <a:buChar char=""/>
              <a:defRPr/>
            </a:pPr>
            <a:endParaRPr lang="ru-RU" dirty="0"/>
          </a:p>
        </p:txBody>
      </p:sp>
      <p:pic>
        <p:nvPicPr>
          <p:cNvPr id="35843" name="Picture 2" descr="C:\200px-Beethovensmall.jpg"/>
          <p:cNvPicPr>
            <a:picLocks noChangeAspect="1" noChangeArrowheads="1"/>
          </p:cNvPicPr>
          <p:nvPr/>
        </p:nvPicPr>
        <p:blipFill>
          <a:blip r:embed="rId2"/>
          <a:srcRect/>
          <a:stretch>
            <a:fillRect/>
          </a:stretch>
        </p:blipFill>
        <p:spPr bwMode="auto">
          <a:xfrm>
            <a:off x="6934200" y="4800600"/>
            <a:ext cx="1905000" cy="1676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1143000"/>
          </a:xfrm>
        </p:spPr>
        <p:txBody>
          <a:bodyPr/>
          <a:lstStyle/>
          <a:p>
            <a:pPr fontAlgn="auto">
              <a:spcAft>
                <a:spcPts val="0"/>
              </a:spcAft>
              <a:defRPr/>
            </a:pPr>
            <a:r>
              <a:rPr lang="de-DE" sz="2400" dirty="0" smtClean="0">
                <a:solidFill>
                  <a:schemeClr val="tx2">
                    <a:lumMod val="75000"/>
                  </a:schemeClr>
                </a:solidFill>
                <a:latin typeface="Times New Roman" pitchFamily="18" charset="0"/>
                <a:cs typeface="Times New Roman" pitchFamily="18" charset="0"/>
              </a:rPr>
              <a:t>Aufgabe</a:t>
            </a:r>
            <a:r>
              <a:rPr lang="ru-RU" sz="2400" dirty="0" smtClean="0">
                <a:solidFill>
                  <a:schemeClr val="tx2">
                    <a:lumMod val="75000"/>
                  </a:schemeClr>
                </a:solidFill>
                <a:latin typeface="Times New Roman" pitchFamily="18" charset="0"/>
                <a:cs typeface="Times New Roman" pitchFamily="18" charset="0"/>
              </a:rPr>
              <a:t>3.</a:t>
            </a:r>
            <a:r>
              <a:rPr lang="de-DE" sz="2400" dirty="0" smtClean="0">
                <a:solidFill>
                  <a:schemeClr val="tx2">
                    <a:lumMod val="75000"/>
                  </a:schemeClr>
                </a:solidFill>
                <a:latin typeface="Times New Roman" pitchFamily="18" charset="0"/>
                <a:cs typeface="Times New Roman" pitchFamily="18" charset="0"/>
              </a:rPr>
              <a:t> Was Kannst du über Ludwig van Beethoven erzählen</a:t>
            </a:r>
            <a:endParaRPr lang="ru-RU" sz="2400"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685800" y="1295400"/>
            <a:ext cx="8153400" cy="5257800"/>
          </a:xfrm>
        </p:spPr>
        <p:txBody>
          <a:bodyPr>
            <a:normAutofit lnSpcReduction="10000"/>
          </a:bodyPr>
          <a:lstStyle/>
          <a:p>
            <a:pPr fontAlgn="auto">
              <a:spcAft>
                <a:spcPts val="0"/>
              </a:spcAft>
              <a:buFont typeface="Wingdings" pitchFamily="2" charset="2"/>
              <a:buChar char="Ø"/>
              <a:defRPr/>
            </a:pPr>
            <a:r>
              <a:rPr lang="de-DE" dirty="0" smtClean="0">
                <a:solidFill>
                  <a:schemeClr val="tx2">
                    <a:lumMod val="75000"/>
                  </a:schemeClr>
                </a:solidFill>
                <a:latin typeface="Times New Roman" pitchFamily="18" charset="0"/>
                <a:cs typeface="Times New Roman" pitchFamily="18" charset="0"/>
              </a:rPr>
              <a:t>______wurde 1770_____ geboren.</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pitchFamily="2" charset="2"/>
              <a:buChar char="Ø"/>
              <a:defRPr/>
            </a:pPr>
            <a:r>
              <a:rPr lang="de-DE" dirty="0" smtClean="0">
                <a:solidFill>
                  <a:schemeClr val="tx2">
                    <a:lumMod val="75000"/>
                  </a:schemeClr>
                </a:solidFill>
                <a:latin typeface="Times New Roman" pitchFamily="18" charset="0"/>
                <a:cs typeface="Times New Roman" pitchFamily="18" charset="0"/>
              </a:rPr>
              <a:t>___ er______ und _____ waren Musiker.</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pitchFamily="2" charset="2"/>
              <a:buChar char="Ø"/>
              <a:defRPr/>
            </a:pPr>
            <a:r>
              <a:rPr lang="de-DE" dirty="0" smtClean="0">
                <a:solidFill>
                  <a:schemeClr val="tx2">
                    <a:lumMod val="75000"/>
                  </a:schemeClr>
                </a:solidFill>
                <a:latin typeface="Times New Roman" pitchFamily="18" charset="0"/>
                <a:cs typeface="Times New Roman" pitchFamily="18" charset="0"/>
              </a:rPr>
              <a:t>______interessierte sich für______.</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pitchFamily="2" charset="2"/>
              <a:buChar char="Ø"/>
              <a:defRPr/>
            </a:pPr>
            <a:r>
              <a:rPr lang="de-DE" dirty="0" smtClean="0">
                <a:solidFill>
                  <a:schemeClr val="tx2">
                    <a:lumMod val="75000"/>
                  </a:schemeClr>
                </a:solidFill>
                <a:latin typeface="Times New Roman" pitchFamily="18" charset="0"/>
                <a:cs typeface="Times New Roman" pitchFamily="18" charset="0"/>
              </a:rPr>
              <a:t>______ lernte er ______ .</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pitchFamily="2" charset="2"/>
              <a:buChar char="Ø"/>
              <a:defRPr/>
            </a:pPr>
            <a:r>
              <a:rPr lang="de-DE" dirty="0" smtClean="0">
                <a:solidFill>
                  <a:schemeClr val="tx2">
                    <a:lumMod val="75000"/>
                  </a:schemeClr>
                </a:solidFill>
                <a:latin typeface="Times New Roman" pitchFamily="18" charset="0"/>
                <a:cs typeface="Times New Roman" pitchFamily="18" charset="0"/>
              </a:rPr>
              <a:t> _____war, gab Ludwig sein erstes_____ .</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pitchFamily="2" charset="2"/>
              <a:buChar char="Ø"/>
              <a:defRPr/>
            </a:pPr>
            <a:r>
              <a:rPr lang="de-DE" dirty="0" smtClean="0">
                <a:solidFill>
                  <a:schemeClr val="tx2">
                    <a:lumMod val="75000"/>
                  </a:schemeClr>
                </a:solidFill>
                <a:latin typeface="Times New Roman" pitchFamily="18" charset="0"/>
                <a:cs typeface="Times New Roman" pitchFamily="18" charset="0"/>
              </a:rPr>
              <a:t>Ludwig van Beethoven hatte keine______ .</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pitchFamily="2" charset="2"/>
              <a:buChar char="Ø"/>
              <a:defRPr/>
            </a:pPr>
            <a:r>
              <a:rPr lang="de-DE" dirty="0" smtClean="0">
                <a:solidFill>
                  <a:schemeClr val="tx2">
                    <a:lumMod val="75000"/>
                  </a:schemeClr>
                </a:solidFill>
                <a:latin typeface="Times New Roman" pitchFamily="18" charset="0"/>
                <a:cs typeface="Times New Roman" pitchFamily="18" charset="0"/>
              </a:rPr>
              <a:t>____ erlernte er_____ .</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pitchFamily="2" charset="2"/>
              <a:buChar char="Ø"/>
              <a:defRPr/>
            </a:pPr>
            <a:r>
              <a:rPr lang="de-DE" dirty="0" smtClean="0">
                <a:solidFill>
                  <a:schemeClr val="tx2">
                    <a:lumMod val="75000"/>
                  </a:schemeClr>
                </a:solidFill>
                <a:latin typeface="Times New Roman" pitchFamily="18" charset="0"/>
                <a:cs typeface="Times New Roman" pitchFamily="18" charset="0"/>
              </a:rPr>
              <a:t>____ kannte sehr gut__________.</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pitchFamily="2" charset="2"/>
              <a:buChar char="Ø"/>
              <a:defRPr/>
            </a:pPr>
            <a:r>
              <a:rPr lang="de-DE" dirty="0" smtClean="0">
                <a:solidFill>
                  <a:schemeClr val="tx2">
                    <a:lumMod val="75000"/>
                  </a:schemeClr>
                </a:solidFill>
                <a:latin typeface="Times New Roman" pitchFamily="18" charset="0"/>
                <a:cs typeface="Times New Roman" pitchFamily="18" charset="0"/>
              </a:rPr>
              <a:t>____starb ______ .</a:t>
            </a:r>
            <a:endParaRPr lang="ru-RU"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2"/>
              <a:buNone/>
              <a:defRPr/>
            </a:pPr>
            <a:endParaRPr lang="ru-RU" dirty="0" smtClean="0">
              <a:latin typeface="Times New Roman" pitchFamily="18" charset="0"/>
              <a:cs typeface="Times New Roman" pitchFamily="18" charset="0"/>
            </a:endParaRPr>
          </a:p>
          <a:p>
            <a:pPr fontAlgn="auto">
              <a:spcAft>
                <a:spcPts val="0"/>
              </a:spcAft>
              <a:buFont typeface="Wingdings 2"/>
              <a:buChar char=""/>
              <a:defRPr/>
            </a:pPr>
            <a:endParaRPr lang="de-DE" dirty="0" smtClean="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головок 3"/>
          <p:cNvPicPr>
            <a:picLocks noGrp="1" noChangeArrowheads="1"/>
          </p:cNvPicPr>
          <p:nvPr>
            <p:ph type="title"/>
          </p:nvPr>
        </p:nvPicPr>
        <p:blipFill>
          <a:blip r:embed="rId2"/>
          <a:srcRect/>
          <a:stretch>
            <a:fillRect/>
          </a:stretch>
        </p:blipFill>
        <p:spPr bwMode="auto">
          <a:xfrm>
            <a:off x="103188" y="450850"/>
            <a:ext cx="8894762" cy="963613"/>
          </a:xfrm>
        </p:spPr>
      </p:pic>
      <p:sp>
        <p:nvSpPr>
          <p:cNvPr id="5" name="Содержимое 4"/>
          <p:cNvSpPr>
            <a:spLocks noGrp="1"/>
          </p:cNvSpPr>
          <p:nvPr>
            <p:ph sz="half" idx="1"/>
          </p:nvPr>
        </p:nvSpPr>
        <p:spPr>
          <a:xfrm>
            <a:off x="304800" y="1600200"/>
            <a:ext cx="4953000" cy="4724400"/>
          </a:xfrm>
        </p:spPr>
        <p:txBody>
          <a:bodyPr>
            <a:normAutofit/>
          </a:bodyPr>
          <a:lstStyle/>
          <a:p>
            <a:pPr fontAlgn="auto">
              <a:spcAft>
                <a:spcPts val="0"/>
              </a:spcAft>
              <a:buFont typeface="Wingdings 2"/>
              <a:buNone/>
              <a:defRPr/>
            </a:pPr>
            <a:r>
              <a:rPr lang="de-DE" sz="2000" dirty="0" smtClean="0">
                <a:latin typeface="Times New Roman" pitchFamily="18" charset="0"/>
                <a:cs typeface="Times New Roman" pitchFamily="18" charset="0"/>
              </a:rPr>
              <a:t>      </a:t>
            </a:r>
            <a:r>
              <a:rPr lang="de-DE" sz="2000" dirty="0" smtClean="0">
                <a:solidFill>
                  <a:schemeClr val="tx2">
                    <a:lumMod val="75000"/>
                  </a:schemeClr>
                </a:solidFill>
                <a:latin typeface="Times New Roman" pitchFamily="18" charset="0"/>
                <a:cs typeface="Times New Roman" pitchFamily="18" charset="0"/>
              </a:rPr>
              <a:t>Seid ihr müde? Habt ihr Hunger? Dann gehen wir ins Cafe. Macht Gespräche.</a:t>
            </a:r>
          </a:p>
          <a:p>
            <a:pPr fontAlgn="auto">
              <a:spcAft>
                <a:spcPts val="0"/>
              </a:spcAft>
              <a:buFont typeface="Wingdings 2"/>
              <a:buNone/>
              <a:defRPr/>
            </a:pPr>
            <a:r>
              <a:rPr lang="de-DE" sz="2000" u="sng" dirty="0" smtClean="0">
                <a:solidFill>
                  <a:schemeClr val="tx2">
                    <a:lumMod val="75000"/>
                  </a:schemeClr>
                </a:solidFill>
                <a:latin typeface="Times New Roman" pitchFamily="18" charset="0"/>
                <a:cs typeface="Times New Roman" pitchFamily="18" charset="0"/>
              </a:rPr>
              <a:t>Gespräch 1</a:t>
            </a:r>
            <a:endParaRPr lang="ru-RU" sz="2000" u="sng" dirty="0" smtClean="0">
              <a:solidFill>
                <a:schemeClr val="tx2">
                  <a:lumMod val="75000"/>
                </a:schemeClr>
              </a:solidFill>
            </a:endParaRPr>
          </a:p>
          <a:p>
            <a:pPr fontAlgn="auto">
              <a:spcAft>
                <a:spcPts val="0"/>
              </a:spcAft>
              <a:buFont typeface="Wingdings 2"/>
              <a:buNone/>
              <a:defRPr/>
            </a:pPr>
            <a:endParaRPr lang="de-DE" sz="2000" dirty="0" smtClean="0">
              <a:latin typeface="Times New Roman" pitchFamily="18" charset="0"/>
              <a:cs typeface="Times New Roman" pitchFamily="18" charset="0"/>
            </a:endParaRPr>
          </a:p>
          <a:p>
            <a:pPr fontAlgn="auto">
              <a:spcAft>
                <a:spcPts val="0"/>
              </a:spcAft>
              <a:buFont typeface="Wingdings 2"/>
              <a:buNone/>
              <a:defRPr/>
            </a:pPr>
            <a:endParaRPr lang="de-DE" sz="2000" dirty="0" smtClean="0">
              <a:latin typeface="Times New Roman" pitchFamily="18" charset="0"/>
              <a:cs typeface="Times New Roman" pitchFamily="18" charset="0"/>
            </a:endParaRPr>
          </a:p>
          <a:p>
            <a:pPr fontAlgn="auto">
              <a:spcAft>
                <a:spcPts val="0"/>
              </a:spcAft>
              <a:buFont typeface="Wingdings 2"/>
              <a:buNone/>
              <a:defRPr/>
            </a:pPr>
            <a:r>
              <a:rPr lang="de-DE" sz="2000" u="sng" dirty="0" smtClean="0">
                <a:solidFill>
                  <a:schemeClr val="tx2">
                    <a:lumMod val="75000"/>
                  </a:schemeClr>
                </a:solidFill>
                <a:latin typeface="Times New Roman" pitchFamily="18" charset="0"/>
                <a:cs typeface="Times New Roman" pitchFamily="18" charset="0"/>
              </a:rPr>
              <a:t>Gespräch 2</a:t>
            </a:r>
          </a:p>
          <a:p>
            <a:pPr fontAlgn="auto">
              <a:spcAft>
                <a:spcPts val="0"/>
              </a:spcAft>
              <a:buFont typeface="Wingdings 2"/>
              <a:buNone/>
              <a:defRPr/>
            </a:pPr>
            <a:endParaRPr lang="ru-RU" sz="2000" dirty="0" smtClean="0"/>
          </a:p>
          <a:p>
            <a:pPr fontAlgn="auto">
              <a:spcAft>
                <a:spcPts val="0"/>
              </a:spcAft>
              <a:buFont typeface="Wingdings 2"/>
              <a:buNone/>
              <a:defRPr/>
            </a:pPr>
            <a:endParaRPr lang="de-DE" sz="2000" dirty="0" smtClean="0">
              <a:latin typeface="Times New Roman" pitchFamily="18" charset="0"/>
              <a:cs typeface="Times New Roman" pitchFamily="18" charset="0"/>
            </a:endParaRPr>
          </a:p>
          <a:p>
            <a:pPr fontAlgn="auto">
              <a:spcAft>
                <a:spcPts val="0"/>
              </a:spcAft>
              <a:buFont typeface="Wingdings 2"/>
              <a:buNone/>
              <a:defRPr/>
            </a:pPr>
            <a:endParaRPr lang="de-DE" sz="2000" dirty="0" smtClean="0">
              <a:latin typeface="Times New Roman" pitchFamily="18" charset="0"/>
              <a:cs typeface="Times New Roman" pitchFamily="18" charset="0"/>
            </a:endParaRPr>
          </a:p>
          <a:p>
            <a:pPr fontAlgn="auto">
              <a:spcAft>
                <a:spcPts val="0"/>
              </a:spcAft>
              <a:buFont typeface="Wingdings 2"/>
              <a:buNone/>
              <a:defRPr/>
            </a:pPr>
            <a:r>
              <a:rPr lang="de-DE" sz="2000" u="sng" dirty="0" smtClean="0">
                <a:solidFill>
                  <a:schemeClr val="tx2">
                    <a:lumMod val="75000"/>
                  </a:schemeClr>
                </a:solidFill>
                <a:latin typeface="Times New Roman" pitchFamily="18" charset="0"/>
                <a:cs typeface="Times New Roman" pitchFamily="18" charset="0"/>
              </a:rPr>
              <a:t>Gespräch 3</a:t>
            </a:r>
          </a:p>
          <a:p>
            <a:pPr fontAlgn="auto">
              <a:spcAft>
                <a:spcPts val="0"/>
              </a:spcAft>
              <a:buFont typeface="Wingdings 2"/>
              <a:buNone/>
              <a:defRPr/>
            </a:pPr>
            <a:endParaRPr lang="ru-RU" sz="2000" dirty="0">
              <a:latin typeface="Times New Roman" pitchFamily="18" charset="0"/>
              <a:cs typeface="Times New Roman" pitchFamily="18" charset="0"/>
            </a:endParaRPr>
          </a:p>
        </p:txBody>
      </p:sp>
      <p:pic>
        <p:nvPicPr>
          <p:cNvPr id="7" name="Picture 256" descr="start_gutenappetit_rahmen"/>
          <p:cNvPicPr>
            <a:picLocks noGrp="1" noChangeAspect="1" noChangeArrowheads="1"/>
          </p:cNvPicPr>
          <p:nvPr>
            <p:ph sz="half" idx="2"/>
          </p:nvPr>
        </p:nvPicPr>
        <p:blipFill>
          <a:blip r:embed="rId3"/>
          <a:srcRect/>
          <a:stretch>
            <a:fillRect/>
          </a:stretch>
        </p:blipFill>
        <p:spPr>
          <a:xfrm>
            <a:off x="5791200" y="3962400"/>
            <a:ext cx="2590800" cy="2590800"/>
          </a:xfrm>
        </p:spPr>
      </p:pic>
      <p:pic>
        <p:nvPicPr>
          <p:cNvPr id="37892" name="Picture 2" descr="C:\m-580098.jpg"/>
          <p:cNvPicPr>
            <a:picLocks noChangeAspect="1" noChangeArrowheads="1"/>
          </p:cNvPicPr>
          <p:nvPr/>
        </p:nvPicPr>
        <p:blipFill>
          <a:blip r:embed="rId4"/>
          <a:srcRect/>
          <a:stretch>
            <a:fillRect/>
          </a:stretch>
        </p:blipFill>
        <p:spPr bwMode="auto">
          <a:xfrm>
            <a:off x="5334000" y="1295400"/>
            <a:ext cx="3327400" cy="2209800"/>
          </a:xfrm>
          <a:prstGeom prst="rect">
            <a:avLst/>
          </a:prstGeom>
          <a:noFill/>
          <a:ln w="9525">
            <a:noFill/>
            <a:miter lim="800000"/>
            <a:headEnd/>
            <a:tailEnd/>
          </a:ln>
        </p:spPr>
      </p:pic>
      <p:sp>
        <p:nvSpPr>
          <p:cNvPr id="9" name="Овальная выноска 8"/>
          <p:cNvSpPr/>
          <p:nvPr/>
        </p:nvSpPr>
        <p:spPr>
          <a:xfrm>
            <a:off x="1828800" y="2438400"/>
            <a:ext cx="1371600" cy="612775"/>
          </a:xfrm>
          <a:prstGeom prst="wedgeEllipseCallout">
            <a:avLst>
              <a:gd name="adj1" fmla="val -67149"/>
              <a:gd name="adj2" fmla="val 40505"/>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de-DE" dirty="0"/>
              <a:t>Kunde</a:t>
            </a:r>
            <a:endParaRPr lang="ru-RU" dirty="0"/>
          </a:p>
        </p:txBody>
      </p:sp>
      <p:sp>
        <p:nvSpPr>
          <p:cNvPr id="11" name="Овальная выноска 10"/>
          <p:cNvSpPr/>
          <p:nvPr/>
        </p:nvSpPr>
        <p:spPr>
          <a:xfrm flipH="1">
            <a:off x="3352800" y="2438400"/>
            <a:ext cx="1676400" cy="612775"/>
          </a:xfrm>
          <a:prstGeom prst="wedgeEllipseCallout">
            <a:avLst>
              <a:gd name="adj1" fmla="val -41503"/>
              <a:gd name="adj2" fmla="val 68784"/>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de-DE" dirty="0"/>
              <a:t>Kellner</a:t>
            </a:r>
            <a:endParaRPr lang="ru-RU" dirty="0"/>
          </a:p>
        </p:txBody>
      </p:sp>
      <p:sp>
        <p:nvSpPr>
          <p:cNvPr id="18" name="Выноска-облако 17"/>
          <p:cNvSpPr/>
          <p:nvPr/>
        </p:nvSpPr>
        <p:spPr>
          <a:xfrm>
            <a:off x="1524000" y="3810000"/>
            <a:ext cx="1600200" cy="612775"/>
          </a:xfrm>
          <a:prstGeom prst="cloudCallout">
            <a:avLst>
              <a:gd name="adj1" fmla="val -49705"/>
              <a:gd name="adj2" fmla="val 67213"/>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de-DE" dirty="0"/>
              <a:t>Heinz</a:t>
            </a:r>
            <a:endParaRPr lang="ru-RU" dirty="0"/>
          </a:p>
        </p:txBody>
      </p:sp>
      <p:sp>
        <p:nvSpPr>
          <p:cNvPr id="20" name="Выноска-облако 19"/>
          <p:cNvSpPr/>
          <p:nvPr/>
        </p:nvSpPr>
        <p:spPr>
          <a:xfrm>
            <a:off x="3581400" y="3810000"/>
            <a:ext cx="1447800" cy="612775"/>
          </a:xfrm>
          <a:prstGeom prst="cloudCallout">
            <a:avLst>
              <a:gd name="adj1" fmla="val 56286"/>
              <a:gd name="adj2" fmla="val 609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de-DE" dirty="0"/>
              <a:t>Marion</a:t>
            </a:r>
            <a:endParaRPr lang="ru-RU" dirty="0"/>
          </a:p>
        </p:txBody>
      </p:sp>
      <p:sp>
        <p:nvSpPr>
          <p:cNvPr id="25" name="Блок-схема: память с посл. доступом 24"/>
          <p:cNvSpPr/>
          <p:nvPr/>
        </p:nvSpPr>
        <p:spPr>
          <a:xfrm>
            <a:off x="1447800" y="5334000"/>
            <a:ext cx="1450975" cy="612775"/>
          </a:xfrm>
          <a:prstGeom prst="flowChartMagneticTap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de-DE" dirty="0"/>
              <a:t>Olja</a:t>
            </a:r>
            <a:endParaRPr lang="ru-RU" dirty="0"/>
          </a:p>
        </p:txBody>
      </p:sp>
      <p:sp>
        <p:nvSpPr>
          <p:cNvPr id="27" name="Блок-схема: память с посл. доступом 26"/>
          <p:cNvSpPr/>
          <p:nvPr/>
        </p:nvSpPr>
        <p:spPr>
          <a:xfrm flipH="1">
            <a:off x="3505200" y="5334000"/>
            <a:ext cx="1600200" cy="609600"/>
          </a:xfrm>
          <a:prstGeom prst="flowChartMagneticTape">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de-DE" dirty="0"/>
              <a:t>Andrej</a:t>
            </a: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103188" y="450850"/>
            <a:ext cx="8894762" cy="963613"/>
          </a:xfrm>
        </p:spPr>
      </p:pic>
      <p:sp>
        <p:nvSpPr>
          <p:cNvPr id="3" name="Содержимое 2"/>
          <p:cNvSpPr>
            <a:spLocks noGrp="1"/>
          </p:cNvSpPr>
          <p:nvPr>
            <p:ph idx="1"/>
          </p:nvPr>
        </p:nvSpPr>
        <p:spPr>
          <a:xfrm>
            <a:off x="304800" y="1371600"/>
            <a:ext cx="8686800" cy="3505200"/>
          </a:xfrm>
        </p:spPr>
        <p:txBody>
          <a:bodyPr>
            <a:normAutofit fontScale="92500" lnSpcReduction="20000"/>
          </a:bodyPr>
          <a:lstStyle/>
          <a:p>
            <a:pPr marL="0" indent="0" fontAlgn="auto">
              <a:spcAft>
                <a:spcPts val="0"/>
              </a:spcAft>
              <a:buFont typeface="Wingdings 2"/>
              <a:buNone/>
              <a:defRPr/>
            </a:pPr>
            <a:r>
              <a:rPr lang="ru-RU" sz="1800" dirty="0" smtClean="0">
                <a:latin typeface="Times New Roman" pitchFamily="18" charset="0"/>
                <a:cs typeface="Times New Roman" pitchFamily="18" charset="0"/>
              </a:rPr>
              <a:t>	</a:t>
            </a:r>
            <a:r>
              <a:rPr lang="de-DE" sz="2000" dirty="0" smtClean="0">
                <a:solidFill>
                  <a:schemeClr val="tx2">
                    <a:lumMod val="75000"/>
                  </a:schemeClr>
                </a:solidFill>
                <a:latin typeface="Times New Roman" pitchFamily="18" charset="0"/>
                <a:cs typeface="Times New Roman" pitchFamily="18" charset="0"/>
              </a:rPr>
              <a:t>Die größte und bekannteste Stadt am Niederrhein ist Köln, das schon fast 2000 Jahre alt ist. Mit über einer Million Einwohner ist Köln </a:t>
            </a:r>
            <a:r>
              <a:rPr lang="de-DE" sz="2000" b="1" u="sng" dirty="0" smtClean="0">
                <a:solidFill>
                  <a:schemeClr val="tx2">
                    <a:lumMod val="75000"/>
                  </a:schemeClr>
                </a:solidFill>
                <a:latin typeface="Times New Roman" pitchFamily="18" charset="0"/>
                <a:cs typeface="Times New Roman" pitchFamily="18" charset="0"/>
              </a:rPr>
              <a:t>die viertgrößte Stadt </a:t>
            </a:r>
            <a:r>
              <a:rPr lang="de-DE" sz="2000" dirty="0" smtClean="0">
                <a:solidFill>
                  <a:schemeClr val="tx2">
                    <a:lumMod val="75000"/>
                  </a:schemeClr>
                </a:solidFill>
                <a:latin typeface="Times New Roman" pitchFamily="18" charset="0"/>
                <a:cs typeface="Times New Roman" pitchFamily="18" charset="0"/>
              </a:rPr>
              <a:t>der BRD . Der Heimatort von </a:t>
            </a:r>
            <a:r>
              <a:rPr lang="de-DE" sz="2000" b="1" u="sng" dirty="0" smtClean="0">
                <a:solidFill>
                  <a:schemeClr val="tx2">
                    <a:lumMod val="75000"/>
                  </a:schemeClr>
                </a:solidFill>
                <a:latin typeface="Times New Roman" pitchFamily="18" charset="0"/>
                <a:cs typeface="Times New Roman" pitchFamily="18" charset="0"/>
              </a:rPr>
              <a:t>Heinrich Böll </a:t>
            </a:r>
            <a:r>
              <a:rPr lang="de-DE" sz="2000" dirty="0" smtClean="0">
                <a:solidFill>
                  <a:schemeClr val="tx2">
                    <a:lumMod val="75000"/>
                  </a:schemeClr>
                </a:solidFill>
                <a:latin typeface="Times New Roman" pitchFamily="18" charset="0"/>
                <a:cs typeface="Times New Roman" pitchFamily="18" charset="0"/>
              </a:rPr>
              <a:t>ist die wichtigste Industrie- und Wirtschaftszentrum im Westen der BRD.</a:t>
            </a:r>
          </a:p>
          <a:p>
            <a:pPr marL="0" indent="0" fontAlgn="auto">
              <a:spcAft>
                <a:spcPts val="0"/>
              </a:spcAft>
              <a:buFont typeface="Wingdings 2"/>
              <a:buNone/>
              <a:defRPr/>
            </a:pPr>
            <a:r>
              <a:rPr lang="de-DE" sz="2000" dirty="0" smtClean="0">
                <a:solidFill>
                  <a:schemeClr val="tx2">
                    <a:lumMod val="75000"/>
                  </a:schemeClr>
                </a:solidFill>
                <a:latin typeface="Times New Roman" pitchFamily="18" charset="0"/>
                <a:cs typeface="Times New Roman" pitchFamily="18" charset="0"/>
              </a:rPr>
              <a:t>	In der Stadt gibt es viele Sehenswürdigkeiten, darunter den berühmten </a:t>
            </a:r>
            <a:r>
              <a:rPr lang="de-DE" sz="2000" b="1" u="sng" dirty="0" smtClean="0">
                <a:solidFill>
                  <a:schemeClr val="tx2">
                    <a:lumMod val="75000"/>
                  </a:schemeClr>
                </a:solidFill>
                <a:latin typeface="Times New Roman" pitchFamily="18" charset="0"/>
                <a:cs typeface="Times New Roman" pitchFamily="18" charset="0"/>
              </a:rPr>
              <a:t>Kölner Dom</a:t>
            </a:r>
            <a:r>
              <a:rPr lang="de-DE" sz="2000" dirty="0" smtClean="0">
                <a:solidFill>
                  <a:schemeClr val="tx2">
                    <a:lumMod val="75000"/>
                  </a:schemeClr>
                </a:solidFill>
                <a:latin typeface="Times New Roman" pitchFamily="18" charset="0"/>
                <a:cs typeface="Times New Roman" pitchFamily="18" charset="0"/>
              </a:rPr>
              <a:t>, ein Wunderwerk gotischer Architektur, dessen Bau 1248 begonnen und erst 1880 vollendet wurde. Seine Türme sind 157 m hoch. Die Touristen besuchen gern Köln. Sie besuchen gern </a:t>
            </a:r>
            <a:r>
              <a:rPr lang="de-DE" sz="2000" b="1" u="sng" dirty="0" smtClean="0">
                <a:solidFill>
                  <a:schemeClr val="tx2">
                    <a:lumMod val="75000"/>
                  </a:schemeClr>
                </a:solidFill>
                <a:latin typeface="Times New Roman" pitchFamily="18" charset="0"/>
                <a:cs typeface="Times New Roman" pitchFamily="18" charset="0"/>
              </a:rPr>
              <a:t>das Rathaus mit Glockenspiel </a:t>
            </a:r>
            <a:r>
              <a:rPr lang="de-DE" sz="2000" dirty="0" smtClean="0">
                <a:solidFill>
                  <a:schemeClr val="tx2">
                    <a:lumMod val="75000"/>
                  </a:schemeClr>
                </a:solidFill>
                <a:latin typeface="Times New Roman" pitchFamily="18" charset="0"/>
                <a:cs typeface="Times New Roman" pitchFamily="18" charset="0"/>
              </a:rPr>
              <a:t>-einer der schönsten Bauten der Stadt.</a:t>
            </a:r>
          </a:p>
          <a:p>
            <a:pPr marL="0" indent="0" fontAlgn="auto">
              <a:spcAft>
                <a:spcPts val="0"/>
              </a:spcAft>
              <a:buFont typeface="Wingdings 2"/>
              <a:buNone/>
              <a:defRPr/>
            </a:pPr>
            <a:r>
              <a:rPr lang="de-DE" sz="2000" dirty="0" smtClean="0">
                <a:solidFill>
                  <a:schemeClr val="tx2">
                    <a:lumMod val="75000"/>
                  </a:schemeClr>
                </a:solidFill>
                <a:latin typeface="Times New Roman" pitchFamily="18" charset="0"/>
                <a:cs typeface="Times New Roman" pitchFamily="18" charset="0"/>
              </a:rPr>
              <a:t>	 Seit 1255 finden in Köln traditionell </a:t>
            </a:r>
            <a:r>
              <a:rPr lang="de-DE" sz="2000" b="1" u="sng" dirty="0" smtClean="0">
                <a:solidFill>
                  <a:schemeClr val="tx2">
                    <a:lumMod val="75000"/>
                  </a:schemeClr>
                </a:solidFill>
                <a:latin typeface="Times New Roman" pitchFamily="18" charset="0"/>
                <a:cs typeface="Times New Roman" pitchFamily="18" charset="0"/>
              </a:rPr>
              <a:t>Messen </a:t>
            </a:r>
            <a:r>
              <a:rPr lang="de-DE" sz="2000" dirty="0" smtClean="0">
                <a:solidFill>
                  <a:schemeClr val="tx2">
                    <a:lumMod val="75000"/>
                  </a:schemeClr>
                </a:solidFill>
                <a:latin typeface="Times New Roman" pitchFamily="18" charset="0"/>
                <a:cs typeface="Times New Roman" pitchFamily="18" charset="0"/>
              </a:rPr>
              <a:t>statt. Die lange Straße ist „</a:t>
            </a:r>
            <a:r>
              <a:rPr lang="de-DE" sz="2000" b="1" u="sng" dirty="0" smtClean="0">
                <a:solidFill>
                  <a:schemeClr val="tx2">
                    <a:lumMod val="75000"/>
                  </a:schemeClr>
                </a:solidFill>
                <a:latin typeface="Times New Roman" pitchFamily="18" charset="0"/>
                <a:cs typeface="Times New Roman" pitchFamily="18" charset="0"/>
              </a:rPr>
              <a:t>Grüngürtel“</a:t>
            </a:r>
            <a:r>
              <a:rPr lang="de-DE" sz="2000" dirty="0" smtClean="0">
                <a:solidFill>
                  <a:schemeClr val="tx2">
                    <a:lumMod val="75000"/>
                  </a:schemeClr>
                </a:solidFill>
                <a:latin typeface="Times New Roman" pitchFamily="18" charset="0"/>
                <a:cs typeface="Times New Roman" pitchFamily="18" charset="0"/>
              </a:rPr>
              <a:t>, sie ist 7 km lang. Hier gibt es viele Grünanlagen, Parks. Köln ist </a:t>
            </a:r>
            <a:r>
              <a:rPr lang="de-DE" sz="2000" b="1" u="sng" dirty="0" smtClean="0">
                <a:solidFill>
                  <a:schemeClr val="tx2">
                    <a:lumMod val="75000"/>
                  </a:schemeClr>
                </a:solidFill>
                <a:latin typeface="Times New Roman" pitchFamily="18" charset="0"/>
                <a:cs typeface="Times New Roman" pitchFamily="18" charset="0"/>
              </a:rPr>
              <a:t>eine Studentenstadt</a:t>
            </a:r>
            <a:r>
              <a:rPr lang="de-DE" sz="2000" dirty="0" smtClean="0">
                <a:solidFill>
                  <a:schemeClr val="tx2">
                    <a:lumMod val="75000"/>
                  </a:schemeClr>
                </a:solidFill>
                <a:latin typeface="Times New Roman" pitchFamily="18" charset="0"/>
                <a:cs typeface="Times New Roman" pitchFamily="18" charset="0"/>
              </a:rPr>
              <a:t>, viele Studenten studieren an der Universität. Die Stadt ist auch durch den </a:t>
            </a:r>
            <a:r>
              <a:rPr lang="de-DE" sz="2000" b="1" u="sng" dirty="0" smtClean="0">
                <a:solidFill>
                  <a:schemeClr val="tx2">
                    <a:lumMod val="75000"/>
                  </a:schemeClr>
                </a:solidFill>
                <a:latin typeface="Times New Roman" pitchFamily="18" charset="0"/>
                <a:cs typeface="Times New Roman" pitchFamily="18" charset="0"/>
              </a:rPr>
              <a:t>Karneval</a:t>
            </a:r>
            <a:r>
              <a:rPr lang="de-DE" sz="2000" dirty="0" smtClean="0">
                <a:solidFill>
                  <a:schemeClr val="tx2">
                    <a:lumMod val="75000"/>
                  </a:schemeClr>
                </a:solidFill>
                <a:latin typeface="Times New Roman" pitchFamily="18" charset="0"/>
                <a:cs typeface="Times New Roman" pitchFamily="18" charset="0"/>
              </a:rPr>
              <a:t> und </a:t>
            </a:r>
            <a:r>
              <a:rPr lang="de-DE" sz="2000" b="1" u="sng" dirty="0" smtClean="0">
                <a:solidFill>
                  <a:schemeClr val="tx2">
                    <a:lumMod val="75000"/>
                  </a:schemeClr>
                </a:solidFill>
                <a:latin typeface="Times New Roman" pitchFamily="18" charset="0"/>
                <a:cs typeface="Times New Roman" pitchFamily="18" charset="0"/>
              </a:rPr>
              <a:t>Kölnischwasser</a:t>
            </a:r>
            <a:r>
              <a:rPr lang="de-DE" sz="2000" dirty="0" smtClean="0">
                <a:solidFill>
                  <a:schemeClr val="tx2">
                    <a:lumMod val="75000"/>
                  </a:schemeClr>
                </a:solidFill>
                <a:latin typeface="Times New Roman" pitchFamily="18" charset="0"/>
                <a:cs typeface="Times New Roman" pitchFamily="18" charset="0"/>
              </a:rPr>
              <a:t> bekannt. Berühmt sind die Kölner </a:t>
            </a:r>
            <a:r>
              <a:rPr lang="de-DE" sz="2000" b="1" u="sng" dirty="0" smtClean="0">
                <a:solidFill>
                  <a:schemeClr val="tx2">
                    <a:lumMod val="75000"/>
                  </a:schemeClr>
                </a:solidFill>
                <a:latin typeface="Times New Roman" pitchFamily="18" charset="0"/>
                <a:cs typeface="Times New Roman" pitchFamily="18" charset="0"/>
              </a:rPr>
              <a:t>Schokoladenwaren und Kosmetika. </a:t>
            </a:r>
            <a:endParaRPr lang="ru-RU" sz="2000" b="1" u="sng" dirty="0" smtClean="0">
              <a:solidFill>
                <a:schemeClr val="tx2">
                  <a:lumMod val="75000"/>
                </a:schemeClr>
              </a:solidFill>
              <a:latin typeface="Times New Roman" pitchFamily="18" charset="0"/>
              <a:cs typeface="Times New Roman" pitchFamily="18" charset="0"/>
            </a:endParaRPr>
          </a:p>
          <a:p>
            <a:pPr fontAlgn="auto">
              <a:spcAft>
                <a:spcPts val="0"/>
              </a:spcAft>
              <a:buFont typeface="Wingdings 2"/>
              <a:buNone/>
              <a:defRPr/>
            </a:pPr>
            <a:endParaRPr lang="ru-RU" dirty="0"/>
          </a:p>
        </p:txBody>
      </p:sp>
      <p:pic>
        <p:nvPicPr>
          <p:cNvPr id="38915" name="Picture 1" descr="C:\482px-Wappen_Koeln.svg"/>
          <p:cNvPicPr>
            <a:picLocks noChangeAspect="1" noChangeArrowheads="1"/>
          </p:cNvPicPr>
          <p:nvPr/>
        </p:nvPicPr>
        <p:blipFill>
          <a:blip r:embed="rId3"/>
          <a:srcRect/>
          <a:stretch>
            <a:fillRect/>
          </a:stretch>
        </p:blipFill>
        <p:spPr bwMode="auto">
          <a:xfrm>
            <a:off x="7924800" y="228600"/>
            <a:ext cx="762000" cy="838200"/>
          </a:xfrm>
          <a:prstGeom prst="rect">
            <a:avLst/>
          </a:prstGeom>
          <a:noFill/>
          <a:ln w="9525">
            <a:noFill/>
            <a:miter lim="800000"/>
            <a:headEnd/>
            <a:tailEnd/>
          </a:ln>
        </p:spPr>
      </p:pic>
      <p:pic>
        <p:nvPicPr>
          <p:cNvPr id="38916" name="Picture 2" descr="C:\800px-Panorama_cologne_20050114.jpg"/>
          <p:cNvPicPr>
            <a:picLocks noChangeAspect="1" noChangeArrowheads="1"/>
          </p:cNvPicPr>
          <p:nvPr/>
        </p:nvPicPr>
        <p:blipFill>
          <a:blip r:embed="rId4"/>
          <a:srcRect/>
          <a:stretch>
            <a:fillRect/>
          </a:stretch>
        </p:blipFill>
        <p:spPr bwMode="auto">
          <a:xfrm>
            <a:off x="304800" y="5105400"/>
            <a:ext cx="8534400" cy="1447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686800" cy="914400"/>
          </a:xfrm>
        </p:spPr>
        <p:txBody>
          <a:bodyPr>
            <a:normAutofit fontScale="90000"/>
          </a:bodyPr>
          <a:lstStyle/>
          <a:p>
            <a:pPr fontAlgn="auto">
              <a:spcAft>
                <a:spcPts val="0"/>
              </a:spcAft>
              <a:defRPr/>
            </a:pPr>
            <a:r>
              <a:rPr lang="de-DE" dirty="0" smtClean="0"/>
              <a:t> </a:t>
            </a:r>
            <a:r>
              <a:rPr lang="de-DE" sz="2700" dirty="0" smtClean="0">
                <a:solidFill>
                  <a:schemeClr val="tx2">
                    <a:lumMod val="75000"/>
                  </a:schemeClr>
                </a:solidFill>
                <a:latin typeface="Times New Roman" pitchFamily="18" charset="0"/>
                <a:cs typeface="Times New Roman" pitchFamily="18" charset="0"/>
              </a:rPr>
              <a:t>Aufgabe </a:t>
            </a:r>
            <a:r>
              <a:rPr lang="ru-RU" sz="2700" dirty="0" smtClean="0">
                <a:solidFill>
                  <a:schemeClr val="tx2">
                    <a:lumMod val="75000"/>
                  </a:schemeClr>
                </a:solidFill>
                <a:latin typeface="Times New Roman" pitchFamily="18" charset="0"/>
                <a:cs typeface="Times New Roman" pitchFamily="18" charset="0"/>
              </a:rPr>
              <a:t>5</a:t>
            </a:r>
            <a:r>
              <a:rPr lang="de-DE" sz="2700" dirty="0" smtClean="0">
                <a:solidFill>
                  <a:schemeClr val="tx2">
                    <a:lumMod val="75000"/>
                  </a:schemeClr>
                </a:solidFill>
                <a:latin typeface="Times New Roman" pitchFamily="18" charset="0"/>
                <a:cs typeface="Times New Roman" pitchFamily="18" charset="0"/>
              </a:rPr>
              <a:t>.</a:t>
            </a:r>
            <a:br>
              <a:rPr lang="de-DE" sz="2700" dirty="0" smtClean="0">
                <a:solidFill>
                  <a:schemeClr val="tx2">
                    <a:lumMod val="75000"/>
                  </a:schemeClr>
                </a:solidFill>
                <a:latin typeface="Times New Roman" pitchFamily="18" charset="0"/>
                <a:cs typeface="Times New Roman" pitchFamily="18" charset="0"/>
              </a:rPr>
            </a:br>
            <a:r>
              <a:rPr lang="de-DE" sz="2700" dirty="0" smtClean="0">
                <a:solidFill>
                  <a:schemeClr val="tx2">
                    <a:lumMod val="75000"/>
                  </a:schemeClr>
                </a:solidFill>
                <a:latin typeface="Times New Roman" pitchFamily="18" charset="0"/>
                <a:cs typeface="Times New Roman" pitchFamily="18" charset="0"/>
              </a:rPr>
              <a:t>Sagt, ob das stimmt</a:t>
            </a:r>
            <a:endParaRPr lang="ru-RU" sz="2700" dirty="0">
              <a:solidFill>
                <a:schemeClr val="tx2">
                  <a:lumMod val="75000"/>
                </a:schemeClr>
              </a:solidFill>
              <a:latin typeface="Times New Roman" pitchFamily="18" charset="0"/>
              <a:cs typeface="Times New Roman" pitchFamily="18" charset="0"/>
            </a:endParaRPr>
          </a:p>
        </p:txBody>
      </p:sp>
      <p:sp>
        <p:nvSpPr>
          <p:cNvPr id="39938" name="Содержимое 2"/>
          <p:cNvSpPr>
            <a:spLocks noGrp="1"/>
          </p:cNvSpPr>
          <p:nvPr>
            <p:ph idx="1"/>
          </p:nvPr>
        </p:nvSpPr>
        <p:spPr/>
        <p:txBody>
          <a:bodyPr/>
          <a:lstStyle/>
          <a:p>
            <a:pPr>
              <a:buFont typeface="Wingdings 2" pitchFamily="18" charset="2"/>
              <a:buNone/>
            </a:pPr>
            <a:endParaRPr lang="de-DE" sz="2400" smtClean="0">
              <a:latin typeface="Times New Roman" pitchFamily="18" charset="0"/>
              <a:cs typeface="Times New Roman" pitchFamily="18" charset="0"/>
            </a:endParaRPr>
          </a:p>
          <a:p>
            <a:endParaRPr lang="ru-RU" sz="2400" smtClean="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685800" y="1295400"/>
          <a:ext cx="7696200" cy="4900613"/>
        </p:xfrm>
        <a:graphic>
          <a:graphicData uri="http://schemas.openxmlformats.org/drawingml/2006/table">
            <a:tbl>
              <a:tblPr firstRow="1" bandRow="1">
                <a:tableStyleId>{7DF18680-E054-41AD-8BC1-D1AEF772440D}</a:tableStyleId>
              </a:tblPr>
              <a:tblGrid>
                <a:gridCol w="5130800"/>
                <a:gridCol w="1246051"/>
                <a:gridCol w="1319349"/>
              </a:tblGrid>
              <a:tr h="640080">
                <a:tc>
                  <a:txBody>
                    <a:bodyPr/>
                    <a:lstStyle/>
                    <a:p>
                      <a:endParaRPr lang="ru-RU" dirty="0"/>
                    </a:p>
                  </a:txBody>
                  <a:tcPr/>
                </a:tc>
                <a:tc>
                  <a:txBody>
                    <a:bodyPr/>
                    <a:lstStyle/>
                    <a:p>
                      <a:r>
                        <a:rPr lang="de-DE" dirty="0" smtClean="0"/>
                        <a:t>Richtig</a:t>
                      </a:r>
                      <a:endParaRPr lang="ru-RU" dirty="0"/>
                    </a:p>
                  </a:txBody>
                  <a:tcPr/>
                </a:tc>
                <a:tc>
                  <a:txBody>
                    <a:bodyPr/>
                    <a:lstStyle/>
                    <a:p>
                      <a:r>
                        <a:rPr lang="de-DE" dirty="0" smtClean="0"/>
                        <a:t>Falsch</a:t>
                      </a:r>
                      <a:endParaRPr lang="ru-RU" dirty="0"/>
                    </a:p>
                  </a:txBody>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t>Köln ist 2000 Jahre alt.</a:t>
                      </a:r>
                    </a:p>
                    <a:p>
                      <a:endParaRPr lang="ru-RU"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r h="468000">
                <a:tc>
                  <a:txBody>
                    <a:bodyPr/>
                    <a:lstStyle/>
                    <a:p>
                      <a:r>
                        <a:rPr lang="de-DE" sz="1800" dirty="0" smtClean="0"/>
                        <a:t>Köln ist die drittgrößte Stadt Deutschlands</a:t>
                      </a:r>
                      <a:endParaRPr lang="ru-RU"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t>Köln liegt im Bundesland Sachsen.</a:t>
                      </a:r>
                    </a:p>
                    <a:p>
                      <a:endParaRPr lang="ru-RU"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t>Die Domstadt hat eine Million Einwohner.</a:t>
                      </a:r>
                    </a:p>
                    <a:p>
                      <a:endParaRPr lang="ru-RU" dirty="0">
                        <a:latin typeface="Times New Roman" pitchFamily="18" charset="0"/>
                        <a:cs typeface="Times New Roman" pitchFamily="18" charset="0"/>
                      </a:endParaRPr>
                    </a:p>
                  </a:txBody>
                  <a:tcPr/>
                </a:tc>
                <a:tc>
                  <a:txBody>
                    <a:bodyPr/>
                    <a:lstStyle/>
                    <a:p>
                      <a:endParaRPr lang="ru-RU"/>
                    </a:p>
                  </a:txBody>
                  <a:tcPr/>
                </a:tc>
                <a:tc>
                  <a:txBody>
                    <a:bodyPr/>
                    <a:lstStyle/>
                    <a:p>
                      <a:endParaRPr lang="ru-RU" dirty="0"/>
                    </a:p>
                  </a:txBody>
                  <a:tcPr/>
                </a:tc>
              </a:tr>
              <a:tr h="468000">
                <a:tc>
                  <a:txBody>
                    <a:bodyPr/>
                    <a:lstStyle/>
                    <a:p>
                      <a:r>
                        <a:rPr lang="de-DE" dirty="0" smtClean="0"/>
                        <a:t>Köln ist eine bedeutendes Industriezentrum.</a:t>
                      </a:r>
                      <a:endParaRPr lang="ru-RU"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r h="468000">
                <a:tc>
                  <a:txBody>
                    <a:bodyPr/>
                    <a:lstStyle/>
                    <a:p>
                      <a:r>
                        <a:rPr lang="de-DE" dirty="0" smtClean="0"/>
                        <a:t>Hier finden internationale Messen</a:t>
                      </a:r>
                      <a:r>
                        <a:rPr lang="de-DE" baseline="0" dirty="0" smtClean="0"/>
                        <a:t> statt.</a:t>
                      </a:r>
                      <a:endParaRPr lang="ru-RU"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r h="468000">
                <a:tc>
                  <a:txBody>
                    <a:bodyPr/>
                    <a:lstStyle/>
                    <a:p>
                      <a:r>
                        <a:rPr lang="de-DE" dirty="0" smtClean="0"/>
                        <a:t>Köln</a:t>
                      </a:r>
                      <a:r>
                        <a:rPr lang="de-DE" baseline="0" dirty="0" smtClean="0"/>
                        <a:t> zieht viele Touristen an.</a:t>
                      </a:r>
                      <a:endParaRPr lang="ru-RU"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r h="468000">
                <a:tc>
                  <a:txBody>
                    <a:bodyPr/>
                    <a:lstStyle/>
                    <a:p>
                      <a:r>
                        <a:rPr lang="de-DE" dirty="0" smtClean="0"/>
                        <a:t>Der Kölner Dom ist im romantischen</a:t>
                      </a:r>
                      <a:r>
                        <a:rPr lang="de-DE" baseline="0" dirty="0" smtClean="0"/>
                        <a:t> Stil erbaut.</a:t>
                      </a:r>
                      <a:endParaRPr lang="ru-RU"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bl>
          </a:graphicData>
        </a:graphic>
      </p:graphicFrame>
      <p:sp>
        <p:nvSpPr>
          <p:cNvPr id="8" name="Плюс 7"/>
          <p:cNvSpPr/>
          <p:nvPr/>
        </p:nvSpPr>
        <p:spPr>
          <a:xfrm flipV="1">
            <a:off x="6172200" y="2057400"/>
            <a:ext cx="381000" cy="381000"/>
          </a:xfrm>
          <a:prstGeom prst="mathPlus">
            <a:avLst>
              <a:gd name="adj1" fmla="val 75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fontAlgn="auto">
              <a:spcAft>
                <a:spcPts val="0"/>
              </a:spcAft>
              <a:defRPr/>
            </a:pPr>
            <a:r>
              <a:rPr lang="de-DE" dirty="0" smtClean="0">
                <a:latin typeface="Algerian" pitchFamily="82" charset="0"/>
              </a:rPr>
              <a:t>                 </a:t>
            </a:r>
            <a:r>
              <a:rPr lang="de-DE" dirty="0" smtClean="0">
                <a:solidFill>
                  <a:schemeClr val="tx2">
                    <a:lumMod val="75000"/>
                  </a:schemeClr>
                </a:solidFill>
                <a:latin typeface="Algerian" pitchFamily="82" charset="0"/>
              </a:rPr>
              <a:t>Kölner Karneval</a:t>
            </a:r>
            <a:endParaRPr lang="ru-RU" dirty="0">
              <a:solidFill>
                <a:schemeClr val="tx2">
                  <a:lumMod val="75000"/>
                </a:schemeClr>
              </a:solidFill>
            </a:endParaRPr>
          </a:p>
        </p:txBody>
      </p:sp>
      <p:sp>
        <p:nvSpPr>
          <p:cNvPr id="6" name="Содержимое 5"/>
          <p:cNvSpPr>
            <a:spLocks noGrp="1"/>
          </p:cNvSpPr>
          <p:nvPr>
            <p:ph sz="half" idx="2"/>
          </p:nvPr>
        </p:nvSpPr>
        <p:spPr>
          <a:xfrm>
            <a:off x="3657600" y="1600200"/>
            <a:ext cx="5334000" cy="4724400"/>
          </a:xfrm>
        </p:spPr>
        <p:txBody>
          <a:bodyPr>
            <a:normAutofit/>
          </a:bodyPr>
          <a:lstStyle/>
          <a:p>
            <a:pPr marL="0" indent="0" fontAlgn="auto">
              <a:spcAft>
                <a:spcPts val="0"/>
              </a:spcAft>
              <a:buFont typeface="Wingdings 2"/>
              <a:buNone/>
              <a:defRPr/>
            </a:pPr>
            <a:r>
              <a:rPr lang="de-DE" sz="1600" dirty="0" smtClean="0">
                <a:latin typeface="Times New Roman" pitchFamily="18" charset="0"/>
                <a:cs typeface="Times New Roman" pitchFamily="18" charset="0"/>
              </a:rPr>
              <a:t>	</a:t>
            </a:r>
            <a:r>
              <a:rPr lang="de-DE" sz="1600" dirty="0" smtClean="0">
                <a:solidFill>
                  <a:schemeClr val="tx2">
                    <a:lumMod val="75000"/>
                  </a:schemeClr>
                </a:solidFill>
                <a:latin typeface="Times New Roman" pitchFamily="18" charset="0"/>
                <a:cs typeface="Times New Roman" pitchFamily="18" charset="0"/>
              </a:rPr>
              <a:t>Die kölschene Mentalität wäre nur ungenügend beschrieben ohne den </a:t>
            </a:r>
            <a:r>
              <a:rPr lang="de-DE" sz="1600" b="1" u="sng" dirty="0" smtClean="0">
                <a:solidFill>
                  <a:schemeClr val="tx2">
                    <a:lumMod val="75000"/>
                  </a:schemeClr>
                </a:solidFill>
                <a:latin typeface="Times New Roman" pitchFamily="18" charset="0"/>
                <a:cs typeface="Times New Roman" pitchFamily="18" charset="0"/>
              </a:rPr>
              <a:t>Kölner Karneval</a:t>
            </a:r>
            <a:r>
              <a:rPr lang="de-DE" sz="1600" dirty="0" smtClean="0">
                <a:solidFill>
                  <a:schemeClr val="tx2">
                    <a:lumMod val="75000"/>
                  </a:schemeClr>
                </a:solidFill>
                <a:latin typeface="Times New Roman" pitchFamily="18" charset="0"/>
                <a:cs typeface="Times New Roman" pitchFamily="18" charset="0"/>
              </a:rPr>
              <a:t>. Der erste Karnevalszug wurde in Köln 1823 organisiert. Karneval wird im Februar gefeiert. Das Fest hat verschiedene Bezeichnungen und wird auch Fasching oder Fastnacht genannt.</a:t>
            </a:r>
          </a:p>
          <a:p>
            <a:pPr marL="0" indent="0" fontAlgn="auto">
              <a:spcAft>
                <a:spcPts val="0"/>
              </a:spcAft>
              <a:buFont typeface="Wingdings 2"/>
              <a:buNone/>
              <a:defRPr/>
            </a:pPr>
            <a:r>
              <a:rPr lang="de-DE" sz="1600" dirty="0" smtClean="0">
                <a:solidFill>
                  <a:schemeClr val="tx2">
                    <a:lumMod val="75000"/>
                  </a:schemeClr>
                </a:solidFill>
                <a:latin typeface="Times New Roman" pitchFamily="18" charset="0"/>
                <a:cs typeface="Times New Roman" pitchFamily="18" charset="0"/>
              </a:rPr>
              <a:t>	Zum Karnevalprogramm gehören lustige Verkleidungen, viel Musik, Spaß und Karnevalsumzüge mit bunten Wagen, Musikkapellen und lustigen Karnevalisten, die Konfetti und Bonbons in die Zuschauer werfen. Man sitzt fröhlich beisammen. Es wird viel gegessen, gesungen und getanzt</a:t>
            </a:r>
            <a:endParaRPr lang="ru-RU" sz="1600" dirty="0">
              <a:solidFill>
                <a:schemeClr val="tx2">
                  <a:lumMod val="75000"/>
                </a:schemeClr>
              </a:solidFill>
              <a:latin typeface="Times New Roman" pitchFamily="18" charset="0"/>
              <a:cs typeface="Times New Roman" pitchFamily="18" charset="0"/>
            </a:endParaRPr>
          </a:p>
        </p:txBody>
      </p:sp>
      <p:pic>
        <p:nvPicPr>
          <p:cNvPr id="40963" name="Picture 1" descr="C:\341999_festivals%20and%20contests_germany_photo_0.jpg"/>
          <p:cNvPicPr>
            <a:picLocks noChangeAspect="1" noChangeArrowheads="1"/>
          </p:cNvPicPr>
          <p:nvPr/>
        </p:nvPicPr>
        <p:blipFill>
          <a:blip r:embed="rId2"/>
          <a:srcRect/>
          <a:stretch>
            <a:fillRect/>
          </a:stretch>
        </p:blipFill>
        <p:spPr bwMode="auto">
          <a:xfrm>
            <a:off x="609600" y="1752600"/>
            <a:ext cx="1943100" cy="1524000"/>
          </a:xfrm>
          <a:prstGeom prst="rect">
            <a:avLst/>
          </a:prstGeom>
          <a:noFill/>
          <a:ln w="9525">
            <a:noFill/>
            <a:miter lim="800000"/>
            <a:headEnd/>
            <a:tailEnd/>
          </a:ln>
        </p:spPr>
      </p:pic>
      <p:pic>
        <p:nvPicPr>
          <p:cNvPr id="40964" name="Picture 10" descr="C:\photoreport_212_2006.jpg"/>
          <p:cNvPicPr>
            <a:picLocks noChangeAspect="1" noChangeArrowheads="1"/>
          </p:cNvPicPr>
          <p:nvPr/>
        </p:nvPicPr>
        <p:blipFill>
          <a:blip r:embed="rId3"/>
          <a:srcRect/>
          <a:stretch>
            <a:fillRect/>
          </a:stretch>
        </p:blipFill>
        <p:spPr bwMode="auto">
          <a:xfrm>
            <a:off x="1447800" y="4495800"/>
            <a:ext cx="1676400" cy="1600200"/>
          </a:xfrm>
          <a:prstGeom prst="rect">
            <a:avLst/>
          </a:prstGeom>
          <a:noFill/>
          <a:ln w="9525">
            <a:noFill/>
            <a:miter lim="800000"/>
            <a:headEnd/>
            <a:tailEnd/>
          </a:ln>
        </p:spPr>
      </p:pic>
      <p:pic>
        <p:nvPicPr>
          <p:cNvPr id="40965" name="Picture 12" descr="C:\repphoto_4569_2310.jpg"/>
          <p:cNvPicPr>
            <a:picLocks noChangeAspect="1" noChangeArrowheads="1"/>
          </p:cNvPicPr>
          <p:nvPr/>
        </p:nvPicPr>
        <p:blipFill>
          <a:blip r:embed="rId4"/>
          <a:srcRect/>
          <a:stretch>
            <a:fillRect/>
          </a:stretch>
        </p:blipFill>
        <p:spPr bwMode="auto">
          <a:xfrm>
            <a:off x="5105400" y="4800600"/>
            <a:ext cx="2286000" cy="1524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4800" y="228600"/>
            <a:ext cx="8686800" cy="762000"/>
          </a:xfrm>
        </p:spPr>
        <p:txBody>
          <a:bodyPr>
            <a:normAutofit fontScale="90000"/>
          </a:bodyPr>
          <a:lstStyle/>
          <a:p>
            <a:pPr fontAlgn="auto">
              <a:spcAft>
                <a:spcPts val="0"/>
              </a:spcAft>
              <a:defRPr/>
            </a:pPr>
            <a:r>
              <a:rPr lang="ru-RU" dirty="0" smtClean="0">
                <a:solidFill>
                  <a:schemeClr val="tx2">
                    <a:lumMod val="75000"/>
                  </a:schemeClr>
                </a:solidFill>
                <a:latin typeface="Times New Roman" pitchFamily="18" charset="0"/>
                <a:cs typeface="Times New Roman" pitchFamily="18" charset="0"/>
              </a:rPr>
              <a:t> </a:t>
            </a:r>
            <a:r>
              <a:rPr lang="de-DE" dirty="0" smtClean="0">
                <a:solidFill>
                  <a:schemeClr val="tx2">
                    <a:lumMod val="75000"/>
                  </a:schemeClr>
                </a:solidFill>
                <a:latin typeface="Algerian" pitchFamily="82" charset="0"/>
                <a:cs typeface="Times New Roman" pitchFamily="18" charset="0"/>
              </a:rPr>
              <a:t>Quiz zum Thema “Den Rhein entlang”</a:t>
            </a:r>
            <a:endParaRPr lang="ru-RU" dirty="0">
              <a:solidFill>
                <a:schemeClr val="tx2">
                  <a:lumMod val="75000"/>
                </a:schemeClr>
              </a:solidFill>
            </a:endParaRPr>
          </a:p>
        </p:txBody>
      </p:sp>
      <p:sp>
        <p:nvSpPr>
          <p:cNvPr id="6" name="Содержимое 5"/>
          <p:cNvSpPr>
            <a:spLocks noGrp="1"/>
          </p:cNvSpPr>
          <p:nvPr>
            <p:ph idx="1"/>
          </p:nvPr>
        </p:nvSpPr>
        <p:spPr>
          <a:xfrm>
            <a:off x="838200" y="1066800"/>
            <a:ext cx="7162800" cy="5562600"/>
          </a:xfrm>
        </p:spPr>
        <p:style>
          <a:lnRef idx="3">
            <a:schemeClr val="lt1"/>
          </a:lnRef>
          <a:fillRef idx="1">
            <a:schemeClr val="accent1"/>
          </a:fillRef>
          <a:effectRef idx="1">
            <a:schemeClr val="accent1"/>
          </a:effectRef>
          <a:fontRef idx="minor">
            <a:schemeClr val="lt1"/>
          </a:fontRef>
        </p:style>
        <p:txBody>
          <a:bodyPr>
            <a:noAutofit/>
          </a:bodyPr>
          <a:lstStyle/>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1. Robert Koch wurde in __________  geboren</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a)  Berlin    b) Baden-Baden        c) Bonn            g) Mainz</a:t>
            </a: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2. Robert Koch war _________</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a) Sportler             b) Arzt                      c) Politiker       g) Schauspieler</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3. Hier wurde J. Gutenberg geboren.</a:t>
            </a: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a) Mainz                b) Bonn                     c) Heidelberg   g) Düsseldorf</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4.  Das Zentrum des deutschen Humanismus heißt______</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a)     Mannheim      b) Heidelberg            c) Mainz          g) Bonn</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5. Beethoven wurde in _________geboren.</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a) Berlin                 b)     Heidelberg         c) Bonn           g) Mainz</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6. Die Sage von Lorelei hat________ geschrieben.</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a ) Gutenberg          b) Goethe                   c) Heine          g) Schiller </a:t>
            </a: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7. Heine wurde in ________ geboren.</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a) Köln                  b) Bonn                       c) Düsseldorf  g) Mainz</a:t>
            </a: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8. Durch Karneval ist _________ bekannt.</a:t>
            </a: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a)    Köln                b)    Düsseldorf          c) Bonn            g) Mainz</a:t>
            </a: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9.  Die älteste Universität befindet sich in ________</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a) Bonn                 b) Heidelberg              c) Berlin           g) Köln</a:t>
            </a:r>
          </a:p>
          <a:p>
            <a:pPr marL="177800" indent="-177800" fontAlgn="auto">
              <a:spcBef>
                <a:spcPts val="0"/>
              </a:spcBef>
              <a:spcAft>
                <a:spcPts val="0"/>
              </a:spcAft>
              <a:buFont typeface="Wingdings 2"/>
              <a:buNone/>
              <a:defRPr/>
            </a:pPr>
            <a:r>
              <a:rPr lang="de-DE" sz="1800" dirty="0" smtClean="0">
                <a:latin typeface="Times New Roman" pitchFamily="18" charset="0"/>
                <a:cs typeface="Times New Roman" pitchFamily="18" charset="0"/>
              </a:rPr>
              <a:t>  10.  Frankfurt liegt am _________</a:t>
            </a:r>
            <a:endParaRPr lang="ru-RU" sz="1800" dirty="0" smtClean="0">
              <a:latin typeface="Times New Roman" pitchFamily="18" charset="0"/>
              <a:cs typeface="Times New Roman" pitchFamily="18" charset="0"/>
            </a:endParaRPr>
          </a:p>
          <a:p>
            <a:pPr marL="177800" indent="-177800" fontAlgn="auto">
              <a:spcAft>
                <a:spcPts val="0"/>
              </a:spcAft>
              <a:buFont typeface="Wingdings 2"/>
              <a:buNone/>
              <a:defRPr/>
            </a:pPr>
            <a:r>
              <a:rPr lang="de-DE" sz="1800" dirty="0" smtClean="0">
                <a:latin typeface="Times New Roman" pitchFamily="18" charset="0"/>
                <a:cs typeface="Times New Roman" pitchFamily="18" charset="0"/>
              </a:rPr>
              <a:t>      a) Rhein                 b) Neckar                    c) an der Elbe   g) Main</a:t>
            </a:r>
            <a:endParaRPr lang="ru-RU" sz="1800" dirty="0" smtClean="0">
              <a:latin typeface="Times New Roman" pitchFamily="18" charset="0"/>
              <a:cs typeface="Times New Roman" pitchFamily="18" charset="0"/>
            </a:endParaRPr>
          </a:p>
          <a:p>
            <a:pPr marL="177800" indent="-177800" fontAlgn="auto">
              <a:spcBef>
                <a:spcPts val="0"/>
              </a:spcBef>
              <a:spcAft>
                <a:spcPts val="0"/>
              </a:spcAft>
              <a:buFont typeface="Wingdings 2"/>
              <a:buNone/>
              <a:defRPr/>
            </a:pPr>
            <a:endParaRPr lang="ru-RU" sz="1800" dirty="0" smtClean="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30163" y="450850"/>
            <a:ext cx="8894762" cy="1133475"/>
          </a:xfrm>
        </p:spPr>
      </p:pic>
      <p:sp>
        <p:nvSpPr>
          <p:cNvPr id="3" name="Содержимое 2"/>
          <p:cNvSpPr>
            <a:spLocks noGrp="1"/>
          </p:cNvSpPr>
          <p:nvPr>
            <p:ph idx="1"/>
          </p:nvPr>
        </p:nvSpPr>
        <p:spPr>
          <a:xfrm>
            <a:off x="304800" y="1554163"/>
            <a:ext cx="8229600" cy="4525962"/>
          </a:xfrm>
        </p:spPr>
        <p:txBody>
          <a:bodyPr>
            <a:normAutofit/>
          </a:bodyPr>
          <a:lstStyle/>
          <a:p>
            <a:pPr marL="1524000" indent="-1524000" algn="just" fontAlgn="auto">
              <a:spcAft>
                <a:spcPts val="0"/>
              </a:spcAft>
              <a:buFont typeface="Wingdings 2"/>
              <a:buNone/>
              <a:defRPr/>
            </a:pPr>
            <a:r>
              <a:rPr lang="de-DE" dirty="0" smtClean="0">
                <a:solidFill>
                  <a:schemeClr val="tx2">
                    <a:lumMod val="75000"/>
                  </a:schemeClr>
                </a:solidFill>
                <a:latin typeface="Times New Roman" pitchFamily="18" charset="0"/>
                <a:cs typeface="Times New Roman" pitchFamily="18" charset="0"/>
              </a:rPr>
              <a:t>Lehrer</a:t>
            </a:r>
            <a:r>
              <a:rPr lang="ru-RU" dirty="0" smtClean="0">
                <a:solidFill>
                  <a:schemeClr val="tx2">
                    <a:lumMod val="75000"/>
                  </a:schemeClr>
                </a:solidFill>
                <a:latin typeface="Times New Roman" pitchFamily="18" charset="0"/>
                <a:cs typeface="Times New Roman" pitchFamily="18" charset="0"/>
              </a:rPr>
              <a:t>:</a:t>
            </a:r>
            <a:r>
              <a:rPr lang="de-DE" dirty="0" smtClean="0">
                <a:solidFill>
                  <a:schemeClr val="tx2">
                    <a:lumMod val="75000"/>
                  </a:schemeClr>
                </a:solidFill>
                <a:latin typeface="Times New Roman" pitchFamily="18" charset="0"/>
                <a:cs typeface="Times New Roman" pitchFamily="18" charset="0"/>
              </a:rPr>
              <a:t> Was habt ihr über den Rhein früher     gewusst und was habt ihr heute in </a:t>
            </a:r>
            <a:r>
              <a:rPr lang="ru-RU" dirty="0" smtClean="0">
                <a:solidFill>
                  <a:schemeClr val="tx2">
                    <a:lumMod val="75000"/>
                  </a:schemeClr>
                </a:solidFill>
                <a:latin typeface="Times New Roman" pitchFamily="18" charset="0"/>
                <a:cs typeface="Times New Roman" pitchFamily="18" charset="0"/>
              </a:rPr>
              <a:t>                          </a:t>
            </a:r>
            <a:r>
              <a:rPr lang="de-DE" dirty="0" smtClean="0">
                <a:solidFill>
                  <a:schemeClr val="tx2">
                    <a:lumMod val="75000"/>
                  </a:schemeClr>
                </a:solidFill>
                <a:latin typeface="Times New Roman" pitchFamily="18" charset="0"/>
                <a:cs typeface="Times New Roman" pitchFamily="18" charset="0"/>
              </a:rPr>
              <a:t>der Stunde erfahren</a:t>
            </a:r>
            <a:r>
              <a:rPr lang="ru-RU" dirty="0" smtClean="0">
                <a:solidFill>
                  <a:schemeClr val="tx2">
                    <a:lumMod val="75000"/>
                  </a:schemeClr>
                </a:solidFill>
                <a:latin typeface="Times New Roman" pitchFamily="18" charset="0"/>
                <a:cs typeface="Times New Roman" pitchFamily="18" charset="0"/>
              </a:rPr>
              <a:t> ?</a:t>
            </a:r>
          </a:p>
          <a:p>
            <a:pPr fontAlgn="auto">
              <a:spcAft>
                <a:spcPts val="0"/>
              </a:spcAft>
              <a:buFont typeface="Wingdings 2"/>
              <a:buNone/>
              <a:defRPr/>
            </a:pPr>
            <a:r>
              <a:rPr lang="de-DE" dirty="0" smtClean="0">
                <a:solidFill>
                  <a:schemeClr val="tx2">
                    <a:lumMod val="75000"/>
                  </a:schemeClr>
                </a:solidFill>
                <a:latin typeface="Times New Roman" pitchFamily="18" charset="0"/>
                <a:cs typeface="Times New Roman" pitchFamily="18" charset="0"/>
              </a:rPr>
              <a:t>Schüler</a:t>
            </a:r>
            <a:r>
              <a:rPr lang="ru-RU" dirty="0" smtClean="0">
                <a:solidFill>
                  <a:schemeClr val="tx2">
                    <a:lumMod val="75000"/>
                  </a:schemeClr>
                </a:solidFill>
                <a:latin typeface="Times New Roman" pitchFamily="18" charset="0"/>
                <a:cs typeface="Times New Roman" pitchFamily="18" charset="0"/>
              </a:rPr>
              <a:t>:</a:t>
            </a:r>
            <a:r>
              <a:rPr lang="de-DE" dirty="0" smtClean="0">
                <a:solidFill>
                  <a:schemeClr val="tx2">
                    <a:lumMod val="75000"/>
                  </a:schemeClr>
                </a:solidFill>
                <a:latin typeface="Times New Roman" pitchFamily="18" charset="0"/>
                <a:cs typeface="Times New Roman" pitchFamily="18" charset="0"/>
              </a:rPr>
              <a:t> Ich habe gewusst, dass….</a:t>
            </a:r>
          </a:p>
          <a:p>
            <a:pPr fontAlgn="auto">
              <a:spcAft>
                <a:spcPts val="0"/>
              </a:spcAft>
              <a:buFont typeface="Wingdings 2"/>
              <a:buNone/>
              <a:defRPr/>
            </a:pPr>
            <a:r>
              <a:rPr lang="de-DE" dirty="0" smtClean="0">
                <a:solidFill>
                  <a:schemeClr val="tx2">
                    <a:lumMod val="75000"/>
                  </a:schemeClr>
                </a:solidFill>
                <a:latin typeface="Times New Roman" pitchFamily="18" charset="0"/>
                <a:cs typeface="Times New Roman" pitchFamily="18" charset="0"/>
              </a:rPr>
              <a:t>              Ich habe erfahren, dass…</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xt Box 4"/>
          <p:cNvPicPr>
            <a:picLocks noGrp="1" noChangeArrowheads="1"/>
          </p:cNvPicPr>
          <p:nvPr>
            <p:ph idx="1"/>
          </p:nvPr>
        </p:nvPicPr>
        <p:blipFill>
          <a:blip r:embed="rId2"/>
          <a:srcRect/>
          <a:stretch>
            <a:fillRect/>
          </a:stretch>
        </p:blipFill>
        <p:spPr>
          <a:xfrm>
            <a:off x="-176213" y="23813"/>
            <a:ext cx="9399588" cy="686435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iterate type="lt">
                                    <p:tmPct val="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360"/>
                                          </p:val>
                                        </p:tav>
                                        <p:tav tm="100000">
                                          <p:val>
                                            <p:fltVal val="0"/>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1219200"/>
            <a:ext cx="4343400" cy="5105400"/>
          </a:xfrm>
        </p:spPr>
        <p:txBody>
          <a:bodyPr>
            <a:normAutofit/>
          </a:bodyPr>
          <a:lstStyle/>
          <a:p>
            <a:pPr lvl="1" fontAlgn="auto">
              <a:spcAft>
                <a:spcPts val="0"/>
              </a:spcAft>
              <a:buFont typeface="Wingdings 2"/>
              <a:buNone/>
              <a:defRPr/>
            </a:pPr>
            <a:r>
              <a:rPr lang="de-DE" dirty="0" smtClean="0">
                <a:solidFill>
                  <a:schemeClr val="tx2">
                    <a:lumMod val="75000"/>
                  </a:schemeClr>
                </a:solidFill>
                <a:latin typeface="Times New Roman" pitchFamily="18" charset="0"/>
                <a:cs typeface="Times New Roman" pitchFamily="18" charset="0"/>
              </a:rPr>
              <a:t>    Der Rhein mit seinen Burgen und Schlössern, Legenden, Sagen und Liedern ist </a:t>
            </a:r>
            <a:r>
              <a:rPr lang="de-DE" b="1" u="sng" dirty="0" smtClean="0">
                <a:solidFill>
                  <a:schemeClr val="tx2">
                    <a:lumMod val="75000"/>
                  </a:schemeClr>
                </a:solidFill>
                <a:latin typeface="Times New Roman" pitchFamily="18" charset="0"/>
                <a:cs typeface="Times New Roman" pitchFamily="18" charset="0"/>
              </a:rPr>
              <a:t>das beliebteste Reiseziel</a:t>
            </a:r>
            <a:r>
              <a:rPr lang="de-DE" dirty="0" smtClean="0">
                <a:solidFill>
                  <a:schemeClr val="tx2">
                    <a:lumMod val="75000"/>
                  </a:schemeClr>
                </a:solidFill>
                <a:latin typeface="Times New Roman" pitchFamily="18" charset="0"/>
                <a:cs typeface="Times New Roman" pitchFamily="18" charset="0"/>
              </a:rPr>
              <a:t> für die Touristen in der BRD. </a:t>
            </a:r>
            <a:endParaRPr lang="ru-RU" dirty="0">
              <a:solidFill>
                <a:schemeClr val="tx2">
                  <a:lumMod val="75000"/>
                </a:schemeClr>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srcRect/>
          <a:stretch>
            <a:fillRect/>
          </a:stretch>
        </p:blipFill>
        <p:spPr bwMode="auto">
          <a:xfrm>
            <a:off x="304800" y="1447800"/>
            <a:ext cx="3505200" cy="2362200"/>
          </a:xfrm>
          <a:prstGeom prst="rect">
            <a:avLst/>
          </a:prstGeom>
          <a:noFill/>
          <a:ln w="9525">
            <a:noFill/>
            <a:miter lim="800000"/>
            <a:headEnd/>
            <a:tailEnd/>
          </a:ln>
        </p:spPr>
      </p:pic>
      <p:pic>
        <p:nvPicPr>
          <p:cNvPr id="16387" name="Picture 3"/>
          <p:cNvPicPr>
            <a:picLocks noChangeAspect="1" noChangeArrowheads="1"/>
          </p:cNvPicPr>
          <p:nvPr/>
        </p:nvPicPr>
        <p:blipFill>
          <a:blip r:embed="rId3"/>
          <a:srcRect/>
          <a:stretch>
            <a:fillRect/>
          </a:stretch>
        </p:blipFill>
        <p:spPr bwMode="auto">
          <a:xfrm>
            <a:off x="2362200" y="3962400"/>
            <a:ext cx="3657600" cy="2387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1219200"/>
          </a:xfrm>
        </p:spPr>
        <p:txBody>
          <a:bodyPr/>
          <a:lstStyle/>
          <a:p>
            <a:pPr algn="ctr" fontAlgn="auto">
              <a:spcAft>
                <a:spcPts val="0"/>
              </a:spcAft>
              <a:defRPr/>
            </a:pPr>
            <a:r>
              <a:rPr lang="de-DE" dirty="0" smtClean="0">
                <a:solidFill>
                  <a:schemeClr val="tx2">
                    <a:lumMod val="75000"/>
                  </a:schemeClr>
                </a:solidFill>
                <a:latin typeface="Times New Roman" pitchFamily="18" charset="0"/>
                <a:cs typeface="Times New Roman" pitchFamily="18" charset="0"/>
              </a:rPr>
              <a:t>Wisst ihr, wie die größten Flüsse der Welt heißen </a:t>
            </a:r>
            <a:r>
              <a:rPr lang="ru-RU" dirty="0" smtClean="0">
                <a:solidFill>
                  <a:schemeClr val="tx2">
                    <a:lumMod val="75000"/>
                  </a:schemeClr>
                </a:solidFill>
                <a:latin typeface="Times New Roman" pitchFamily="18" charset="0"/>
                <a:cs typeface="Times New Roman" pitchFamily="18" charset="0"/>
              </a:rPr>
              <a:t>?</a:t>
            </a:r>
            <a:endParaRPr lang="ru-RU"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447800"/>
            <a:ext cx="8686800" cy="4724400"/>
          </a:xfrm>
        </p:spPr>
        <p:txBody>
          <a:bodyPr>
            <a:normAutofit fontScale="92500" lnSpcReduction="20000"/>
          </a:bodyPr>
          <a:lstStyle/>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Амазонка(7100 км) </a:t>
            </a:r>
          </a:p>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Нил (6650 км) </a:t>
            </a:r>
          </a:p>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Янцзы (6300 км) </a:t>
            </a:r>
          </a:p>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Миссисипи с Миссури (6420 км) </a:t>
            </a:r>
          </a:p>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Обь с Иртышем (5410 км) </a:t>
            </a:r>
          </a:p>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Амур с Аргун (4410 км) </a:t>
            </a:r>
          </a:p>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Конго (4380км) </a:t>
            </a:r>
          </a:p>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Хуанхэ (Жёлтая река) (4350 км) </a:t>
            </a:r>
          </a:p>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Лена(4400 км) </a:t>
            </a:r>
          </a:p>
          <a:p>
            <a:pPr fontAlgn="auto">
              <a:spcAft>
                <a:spcPts val="0"/>
              </a:spcAft>
              <a:buFont typeface="Wingdings" pitchFamily="2" charset="2"/>
              <a:buChar char="q"/>
              <a:defRPr/>
            </a:pPr>
            <a:r>
              <a:rPr lang="ru-RU" dirty="0" smtClean="0">
                <a:solidFill>
                  <a:schemeClr val="tx2">
                    <a:lumMod val="75000"/>
                  </a:schemeClr>
                </a:solidFill>
                <a:latin typeface="Times New Roman" pitchFamily="18" charset="0"/>
                <a:cs typeface="Times New Roman" pitchFamily="18" charset="0"/>
              </a:rPr>
              <a:t>Макензи (4240 км) </a:t>
            </a:r>
          </a:p>
          <a:p>
            <a:pPr fontAlgn="auto">
              <a:spcAft>
                <a:spcPts val="0"/>
              </a:spcAft>
              <a:buFont typeface="Wingdings 2"/>
              <a:buNone/>
              <a:defRPr/>
            </a:pPr>
            <a:endParaRPr lang="ru-RU"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419600" y="381000"/>
            <a:ext cx="4572000" cy="841248"/>
          </a:xfrm>
        </p:spPr>
        <p:txBody>
          <a:bodyPr/>
          <a:lstStyle/>
          <a:p>
            <a:pPr fontAlgn="auto">
              <a:spcAft>
                <a:spcPts val="0"/>
              </a:spcAft>
              <a:defRPr/>
            </a:pPr>
            <a:r>
              <a:rPr lang="ru-RU" dirty="0" smtClean="0"/>
              <a:t>          </a:t>
            </a:r>
            <a:r>
              <a:rPr lang="de-DE" dirty="0" smtClean="0">
                <a:solidFill>
                  <a:schemeClr val="tx2">
                    <a:lumMod val="75000"/>
                  </a:schemeClr>
                </a:solidFill>
                <a:latin typeface="Algerian" pitchFamily="82" charset="0"/>
              </a:rPr>
              <a:t>der Rhein</a:t>
            </a:r>
            <a:endParaRPr lang="ru-RU" dirty="0">
              <a:solidFill>
                <a:schemeClr val="tx2">
                  <a:lumMod val="75000"/>
                </a:schemeClr>
              </a:solidFill>
            </a:endParaRPr>
          </a:p>
        </p:txBody>
      </p:sp>
      <p:pic>
        <p:nvPicPr>
          <p:cNvPr id="1026" name="Picture 2"/>
          <p:cNvPicPr>
            <a:picLocks noGrp="1" noChangeAspect="1" noChangeArrowheads="1"/>
          </p:cNvPicPr>
          <p:nvPr>
            <p:ph sz="half" idx="1"/>
          </p:nvPr>
        </p:nvPicPr>
        <p:blipFill>
          <a:blip r:embed="rId2"/>
          <a:srcRect/>
          <a:stretch>
            <a:fillRect/>
          </a:stretch>
        </p:blipFill>
        <p:spPr>
          <a:xfrm>
            <a:off x="444500" y="1127125"/>
            <a:ext cx="3767138" cy="4913313"/>
          </a:xfrm>
        </p:spPr>
      </p:pic>
      <p:sp>
        <p:nvSpPr>
          <p:cNvPr id="6" name="Содержимое 5"/>
          <p:cNvSpPr>
            <a:spLocks noGrp="1"/>
          </p:cNvSpPr>
          <p:nvPr>
            <p:ph sz="half" idx="2"/>
          </p:nvPr>
        </p:nvSpPr>
        <p:spPr/>
        <p:txBody>
          <a:bodyPr>
            <a:normAutofit/>
          </a:bodyPr>
          <a:lstStyle/>
          <a:p>
            <a:pPr fontAlgn="auto">
              <a:spcAft>
                <a:spcPts val="0"/>
              </a:spcAft>
              <a:buFont typeface="Wingdings 2"/>
              <a:buNone/>
              <a:defRPr/>
            </a:pPr>
            <a:r>
              <a:rPr lang="de-DE" sz="2000" dirty="0" smtClean="0">
                <a:latin typeface="Times New Roman" pitchFamily="18" charset="0"/>
                <a:cs typeface="Times New Roman" pitchFamily="18" charset="0"/>
              </a:rPr>
              <a:t>		</a:t>
            </a:r>
            <a:r>
              <a:rPr lang="de-DE" sz="2000" dirty="0" smtClean="0">
                <a:solidFill>
                  <a:schemeClr val="tx2">
                    <a:lumMod val="75000"/>
                  </a:schemeClr>
                </a:solidFill>
                <a:latin typeface="Times New Roman" pitchFamily="18" charset="0"/>
                <a:cs typeface="Times New Roman" pitchFamily="18" charset="0"/>
              </a:rPr>
              <a:t> Der Rhein ist  der  größte  Fluss  der  BRD. Er  ist  1320  km  lang. Der  Rhein  kommt  aus  der  Schweiz. Er  fließt  durch  den  Bodensee  und  dann  von  Basel  nach  Norden. Zur  Schweiz  und  zu  Frankreich  bildet  er  die  Grenze.</a:t>
            </a:r>
          </a:p>
          <a:p>
            <a:pPr fontAlgn="auto">
              <a:spcAft>
                <a:spcPts val="0"/>
              </a:spcAft>
              <a:buFont typeface="Wingdings 2"/>
              <a:buNone/>
              <a:defRPr/>
            </a:pPr>
            <a:r>
              <a:rPr lang="de-DE" sz="2000" dirty="0" smtClean="0">
                <a:solidFill>
                  <a:schemeClr val="tx2">
                    <a:lumMod val="75000"/>
                  </a:schemeClr>
                </a:solidFill>
                <a:latin typeface="Times New Roman" pitchFamily="18" charset="0"/>
                <a:cs typeface="Times New Roman" pitchFamily="18" charset="0"/>
              </a:rPr>
              <a:t>		 Die  Nebenflusse  des  Rheins  sind  den  Neckar, den  Main,  die  Mosel, die  Ruhr. Der  Rhein  fließt  an  Straßburg,  Mainz,  Bonn, Köln  und  Düsseldorf  vorbei  und  durch  Holland  zur  Nordsee.</a:t>
            </a:r>
            <a:endParaRPr lang="ru-RU" sz="2000" dirty="0">
              <a:solidFill>
                <a:schemeClr val="tx2">
                  <a:lumMod val="75000"/>
                </a:schemeClr>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val 4"/>
          <p:cNvSpPr>
            <a:spLocks noChangeArrowheads="1"/>
          </p:cNvSpPr>
          <p:nvPr/>
        </p:nvSpPr>
        <p:spPr bwMode="auto">
          <a:xfrm>
            <a:off x="3059113" y="2636838"/>
            <a:ext cx="3095625" cy="1584325"/>
          </a:xfrm>
          <a:prstGeom prst="ellipse">
            <a:avLst/>
          </a:prstGeom>
          <a:solidFill>
            <a:schemeClr val="accent1"/>
          </a:solidFill>
          <a:ln w="9525">
            <a:solidFill>
              <a:schemeClr val="tx1"/>
            </a:solidFill>
            <a:round/>
            <a:headEnd/>
            <a:tailEnd/>
          </a:ln>
        </p:spPr>
        <p:txBody>
          <a:bodyPr wrap="none" anchor="ctr"/>
          <a:lstStyle/>
          <a:p>
            <a:endParaRPr lang="ru-RU">
              <a:latin typeface="Trebuchet MS" pitchFamily="34" charset="0"/>
            </a:endParaRPr>
          </a:p>
        </p:txBody>
      </p:sp>
      <p:sp>
        <p:nvSpPr>
          <p:cNvPr id="19458" name="Text Box 5"/>
          <p:cNvSpPr txBox="1">
            <a:spLocks noChangeArrowheads="1"/>
          </p:cNvSpPr>
          <p:nvPr/>
        </p:nvSpPr>
        <p:spPr bwMode="auto">
          <a:xfrm>
            <a:off x="3779838" y="3141663"/>
            <a:ext cx="2159000" cy="519112"/>
          </a:xfrm>
          <a:prstGeom prst="rect">
            <a:avLst/>
          </a:prstGeom>
          <a:noFill/>
          <a:ln w="9525">
            <a:noFill/>
            <a:miter lim="800000"/>
            <a:headEnd/>
            <a:tailEnd/>
          </a:ln>
        </p:spPr>
        <p:txBody>
          <a:bodyPr>
            <a:spAutoFit/>
          </a:bodyPr>
          <a:lstStyle/>
          <a:p>
            <a:pPr>
              <a:spcBef>
                <a:spcPct val="50000"/>
              </a:spcBef>
            </a:pPr>
            <a:r>
              <a:rPr lang="en-US" sz="2800">
                <a:latin typeface="Trebuchet MS" pitchFamily="34" charset="0"/>
              </a:rPr>
              <a:t>Die Kunst</a:t>
            </a:r>
            <a:endParaRPr lang="ru-RU" sz="2800">
              <a:latin typeface="Trebuchet MS" pitchFamily="34" charset="0"/>
            </a:endParaRPr>
          </a:p>
        </p:txBody>
      </p:sp>
      <p:sp>
        <p:nvSpPr>
          <p:cNvPr id="19459" name="Line 6"/>
          <p:cNvSpPr>
            <a:spLocks noChangeShapeType="1"/>
          </p:cNvSpPr>
          <p:nvPr/>
        </p:nvSpPr>
        <p:spPr bwMode="auto">
          <a:xfrm flipH="1">
            <a:off x="4618038" y="4267200"/>
            <a:ext cx="46037" cy="1143000"/>
          </a:xfrm>
          <a:prstGeom prst="line">
            <a:avLst/>
          </a:prstGeom>
          <a:noFill/>
          <a:ln w="9525">
            <a:solidFill>
              <a:schemeClr val="tx1"/>
            </a:solidFill>
            <a:round/>
            <a:headEnd/>
            <a:tailEnd type="triangle" w="med" len="med"/>
          </a:ln>
        </p:spPr>
        <p:txBody>
          <a:bodyPr/>
          <a:lstStyle/>
          <a:p>
            <a:endParaRPr lang="ru-RU"/>
          </a:p>
        </p:txBody>
      </p:sp>
      <p:sp>
        <p:nvSpPr>
          <p:cNvPr id="19460" name="Line 7"/>
          <p:cNvSpPr>
            <a:spLocks noChangeShapeType="1"/>
          </p:cNvSpPr>
          <p:nvPr/>
        </p:nvSpPr>
        <p:spPr bwMode="auto">
          <a:xfrm flipV="1">
            <a:off x="4643438" y="1773238"/>
            <a:ext cx="0" cy="863600"/>
          </a:xfrm>
          <a:prstGeom prst="line">
            <a:avLst/>
          </a:prstGeom>
          <a:noFill/>
          <a:ln w="9525">
            <a:solidFill>
              <a:schemeClr val="tx1"/>
            </a:solidFill>
            <a:round/>
            <a:headEnd/>
            <a:tailEnd type="triangle" w="med" len="med"/>
          </a:ln>
        </p:spPr>
        <p:txBody>
          <a:bodyPr/>
          <a:lstStyle/>
          <a:p>
            <a:endParaRPr lang="ru-RU"/>
          </a:p>
        </p:txBody>
      </p:sp>
      <p:sp>
        <p:nvSpPr>
          <p:cNvPr id="19461" name="Line 8"/>
          <p:cNvSpPr>
            <a:spLocks noChangeShapeType="1"/>
          </p:cNvSpPr>
          <p:nvPr/>
        </p:nvSpPr>
        <p:spPr bwMode="auto">
          <a:xfrm flipH="1">
            <a:off x="2051050" y="3429000"/>
            <a:ext cx="1008063" cy="0"/>
          </a:xfrm>
          <a:prstGeom prst="line">
            <a:avLst/>
          </a:prstGeom>
          <a:noFill/>
          <a:ln w="9525">
            <a:solidFill>
              <a:schemeClr val="tx1"/>
            </a:solidFill>
            <a:round/>
            <a:headEnd/>
            <a:tailEnd type="triangle" w="med" len="med"/>
          </a:ln>
        </p:spPr>
        <p:txBody>
          <a:bodyPr/>
          <a:lstStyle/>
          <a:p>
            <a:endParaRPr lang="ru-RU"/>
          </a:p>
        </p:txBody>
      </p:sp>
      <p:sp>
        <p:nvSpPr>
          <p:cNvPr id="19462" name="Line 9"/>
          <p:cNvSpPr>
            <a:spLocks noChangeShapeType="1"/>
          </p:cNvSpPr>
          <p:nvPr/>
        </p:nvSpPr>
        <p:spPr bwMode="auto">
          <a:xfrm>
            <a:off x="6156325" y="3429000"/>
            <a:ext cx="1008063" cy="0"/>
          </a:xfrm>
          <a:prstGeom prst="line">
            <a:avLst/>
          </a:prstGeom>
          <a:noFill/>
          <a:ln w="9525">
            <a:solidFill>
              <a:schemeClr val="tx1"/>
            </a:solidFill>
            <a:round/>
            <a:headEnd/>
            <a:tailEnd type="triangle" w="med" len="med"/>
          </a:ln>
        </p:spPr>
        <p:txBody>
          <a:bodyPr/>
          <a:lstStyle/>
          <a:p>
            <a:endParaRPr lang="ru-RU"/>
          </a:p>
        </p:txBody>
      </p:sp>
      <p:sp>
        <p:nvSpPr>
          <p:cNvPr id="19463" name="Line 10"/>
          <p:cNvSpPr>
            <a:spLocks noChangeShapeType="1"/>
          </p:cNvSpPr>
          <p:nvPr/>
        </p:nvSpPr>
        <p:spPr bwMode="auto">
          <a:xfrm flipV="1">
            <a:off x="5508625" y="2060575"/>
            <a:ext cx="719138" cy="720725"/>
          </a:xfrm>
          <a:prstGeom prst="line">
            <a:avLst/>
          </a:prstGeom>
          <a:noFill/>
          <a:ln w="9525">
            <a:solidFill>
              <a:schemeClr val="tx1"/>
            </a:solidFill>
            <a:round/>
            <a:headEnd/>
            <a:tailEnd type="triangle" w="med" len="med"/>
          </a:ln>
        </p:spPr>
        <p:txBody>
          <a:bodyPr/>
          <a:lstStyle/>
          <a:p>
            <a:endParaRPr lang="ru-RU"/>
          </a:p>
        </p:txBody>
      </p:sp>
      <p:sp>
        <p:nvSpPr>
          <p:cNvPr id="19464" name="Line 12"/>
          <p:cNvSpPr>
            <a:spLocks noChangeShapeType="1"/>
          </p:cNvSpPr>
          <p:nvPr/>
        </p:nvSpPr>
        <p:spPr bwMode="auto">
          <a:xfrm>
            <a:off x="5715000" y="4038600"/>
            <a:ext cx="914400" cy="685800"/>
          </a:xfrm>
          <a:prstGeom prst="line">
            <a:avLst/>
          </a:prstGeom>
          <a:noFill/>
          <a:ln w="9525">
            <a:solidFill>
              <a:schemeClr val="tx1"/>
            </a:solidFill>
            <a:round/>
            <a:headEnd/>
            <a:tailEnd type="triangle" w="med" len="med"/>
          </a:ln>
        </p:spPr>
        <p:txBody>
          <a:bodyPr/>
          <a:lstStyle/>
          <a:p>
            <a:endParaRPr lang="ru-RU"/>
          </a:p>
        </p:txBody>
      </p:sp>
      <p:sp>
        <p:nvSpPr>
          <p:cNvPr id="19465" name="Line 13"/>
          <p:cNvSpPr>
            <a:spLocks noChangeShapeType="1"/>
          </p:cNvSpPr>
          <p:nvPr/>
        </p:nvSpPr>
        <p:spPr bwMode="auto">
          <a:xfrm flipH="1">
            <a:off x="2843213" y="4005263"/>
            <a:ext cx="792162" cy="719137"/>
          </a:xfrm>
          <a:prstGeom prst="line">
            <a:avLst/>
          </a:prstGeom>
          <a:noFill/>
          <a:ln w="9525">
            <a:solidFill>
              <a:schemeClr val="tx1"/>
            </a:solidFill>
            <a:round/>
            <a:headEnd/>
            <a:tailEnd type="triangle" w="med" len="med"/>
          </a:ln>
        </p:spPr>
        <p:txBody>
          <a:bodyPr/>
          <a:lstStyle/>
          <a:p>
            <a:endParaRPr lang="ru-RU"/>
          </a:p>
        </p:txBody>
      </p:sp>
      <p:sp>
        <p:nvSpPr>
          <p:cNvPr id="19466" name="Line 14"/>
          <p:cNvSpPr>
            <a:spLocks noChangeShapeType="1"/>
          </p:cNvSpPr>
          <p:nvPr/>
        </p:nvSpPr>
        <p:spPr bwMode="auto">
          <a:xfrm flipH="1" flipV="1">
            <a:off x="2987675" y="2133600"/>
            <a:ext cx="647700" cy="647700"/>
          </a:xfrm>
          <a:prstGeom prst="line">
            <a:avLst/>
          </a:prstGeom>
          <a:noFill/>
          <a:ln w="9525">
            <a:solidFill>
              <a:schemeClr val="tx1"/>
            </a:solidFill>
            <a:round/>
            <a:headEnd/>
            <a:tailEnd type="triangle" w="med" len="med"/>
          </a:ln>
        </p:spPr>
        <p:txBody>
          <a:bodyPr/>
          <a:lstStyle/>
          <a:p>
            <a:endParaRPr lang="ru-RU"/>
          </a:p>
        </p:txBody>
      </p:sp>
      <p:sp>
        <p:nvSpPr>
          <p:cNvPr id="98319" name="Text Box 15"/>
          <p:cNvSpPr txBox="1">
            <a:spLocks noChangeArrowheads="1"/>
          </p:cNvSpPr>
          <p:nvPr/>
        </p:nvSpPr>
        <p:spPr bwMode="auto">
          <a:xfrm>
            <a:off x="3505200" y="1143000"/>
            <a:ext cx="2290763" cy="4000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ct val="50000"/>
              </a:spcBef>
              <a:spcAft>
                <a:spcPts val="0"/>
              </a:spcAft>
              <a:defRPr/>
            </a:pPr>
            <a:r>
              <a:rPr lang="en-US" sz="2000" dirty="0">
                <a:solidFill>
                  <a:srgbClr val="4D439B"/>
                </a:solidFill>
              </a:rPr>
              <a:t>der </a:t>
            </a:r>
            <a:r>
              <a:rPr lang="de-DE" sz="2000" dirty="0">
                <a:solidFill>
                  <a:srgbClr val="4D439B"/>
                </a:solidFill>
              </a:rPr>
              <a:t>größte</a:t>
            </a:r>
            <a:r>
              <a:rPr lang="en-US" sz="2000" dirty="0">
                <a:solidFill>
                  <a:srgbClr val="4D439B"/>
                </a:solidFill>
              </a:rPr>
              <a:t> Fluss</a:t>
            </a:r>
            <a:endParaRPr lang="en-US" sz="2000" dirty="0">
              <a:solidFill>
                <a:srgbClr val="4D439B"/>
              </a:solidFill>
            </a:endParaRPr>
          </a:p>
        </p:txBody>
      </p:sp>
      <p:sp>
        <p:nvSpPr>
          <p:cNvPr id="98320" name="Text Box 16"/>
          <p:cNvSpPr txBox="1">
            <a:spLocks noChangeArrowheads="1"/>
          </p:cNvSpPr>
          <p:nvPr/>
        </p:nvSpPr>
        <p:spPr bwMode="auto">
          <a:xfrm>
            <a:off x="6300788" y="1989138"/>
            <a:ext cx="1776412" cy="396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ct val="50000"/>
              </a:spcBef>
              <a:spcAft>
                <a:spcPts val="0"/>
              </a:spcAft>
              <a:defRPr/>
            </a:pPr>
            <a:r>
              <a:rPr lang="de-DE" sz="2000" dirty="0">
                <a:solidFill>
                  <a:srgbClr val="4D439B"/>
                </a:solidFill>
              </a:rPr>
              <a:t>viele Kurorte</a:t>
            </a:r>
            <a:endParaRPr lang="ru-RU" sz="2000" dirty="0">
              <a:solidFill>
                <a:srgbClr val="4D439B"/>
              </a:solidFill>
            </a:endParaRPr>
          </a:p>
        </p:txBody>
      </p:sp>
      <p:sp>
        <p:nvSpPr>
          <p:cNvPr id="98321" name="Text Box 17"/>
          <p:cNvSpPr txBox="1">
            <a:spLocks noChangeArrowheads="1"/>
          </p:cNvSpPr>
          <p:nvPr/>
        </p:nvSpPr>
        <p:spPr bwMode="auto">
          <a:xfrm>
            <a:off x="7164388" y="3284538"/>
            <a:ext cx="1727200" cy="7080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ct val="50000"/>
              </a:spcBef>
              <a:spcAft>
                <a:spcPts val="0"/>
              </a:spcAft>
              <a:defRPr/>
            </a:pPr>
            <a:r>
              <a:rPr lang="de-DE" sz="2000" dirty="0">
                <a:solidFill>
                  <a:srgbClr val="4D439B"/>
                </a:solidFill>
              </a:rPr>
              <a:t>viele</a:t>
            </a:r>
            <a:r>
              <a:rPr lang="en-US" sz="2000" dirty="0">
                <a:solidFill>
                  <a:srgbClr val="4D439B"/>
                </a:solidFill>
              </a:rPr>
              <a:t> Burgen und </a:t>
            </a:r>
            <a:r>
              <a:rPr lang="de-DE" sz="2000" dirty="0">
                <a:solidFill>
                  <a:srgbClr val="4D439B"/>
                </a:solidFill>
              </a:rPr>
              <a:t>Schlösser</a:t>
            </a:r>
            <a:endParaRPr lang="ru-RU" sz="2000" dirty="0">
              <a:solidFill>
                <a:srgbClr val="4D439B"/>
              </a:solidFill>
            </a:endParaRPr>
          </a:p>
        </p:txBody>
      </p:sp>
      <p:sp>
        <p:nvSpPr>
          <p:cNvPr id="98322" name="Text Box 18"/>
          <p:cNvSpPr txBox="1">
            <a:spLocks noChangeArrowheads="1"/>
          </p:cNvSpPr>
          <p:nvPr/>
        </p:nvSpPr>
        <p:spPr bwMode="auto">
          <a:xfrm>
            <a:off x="6705600" y="4876800"/>
            <a:ext cx="1676400" cy="7080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ct val="50000"/>
              </a:spcBef>
              <a:spcAft>
                <a:spcPts val="0"/>
              </a:spcAft>
              <a:defRPr/>
            </a:pPr>
            <a:r>
              <a:rPr lang="en-US" sz="2000" dirty="0">
                <a:solidFill>
                  <a:srgbClr val="4D439B"/>
                </a:solidFill>
              </a:rPr>
              <a:t>malerische Landschaft</a:t>
            </a:r>
            <a:endParaRPr lang="ru-RU" sz="2000" dirty="0">
              <a:solidFill>
                <a:srgbClr val="4D439B"/>
              </a:solidFill>
            </a:endParaRPr>
          </a:p>
        </p:txBody>
      </p:sp>
      <p:sp>
        <p:nvSpPr>
          <p:cNvPr id="19471" name="Text Box 19"/>
          <p:cNvSpPr txBox="1">
            <a:spLocks noChangeArrowheads="1"/>
          </p:cNvSpPr>
          <p:nvPr/>
        </p:nvSpPr>
        <p:spPr bwMode="auto">
          <a:xfrm>
            <a:off x="3429000" y="4953000"/>
            <a:ext cx="2519363" cy="396875"/>
          </a:xfrm>
          <a:prstGeom prst="rect">
            <a:avLst/>
          </a:prstGeom>
          <a:noFill/>
          <a:ln w="9525">
            <a:noFill/>
            <a:miter lim="800000"/>
            <a:headEnd/>
            <a:tailEnd/>
          </a:ln>
        </p:spPr>
        <p:txBody>
          <a:bodyPr>
            <a:spAutoFit/>
          </a:bodyPr>
          <a:lstStyle/>
          <a:p>
            <a:pPr>
              <a:spcBef>
                <a:spcPct val="50000"/>
              </a:spcBef>
            </a:pPr>
            <a:endParaRPr lang="de-DE" sz="2000">
              <a:solidFill>
                <a:srgbClr val="4D439B"/>
              </a:solidFill>
              <a:latin typeface="Trebuchet MS" pitchFamily="34" charset="0"/>
            </a:endParaRPr>
          </a:p>
        </p:txBody>
      </p:sp>
      <p:sp>
        <p:nvSpPr>
          <p:cNvPr id="98324" name="Text Box 20"/>
          <p:cNvSpPr txBox="1">
            <a:spLocks noChangeArrowheads="1"/>
          </p:cNvSpPr>
          <p:nvPr/>
        </p:nvSpPr>
        <p:spPr bwMode="auto">
          <a:xfrm>
            <a:off x="971550" y="4797425"/>
            <a:ext cx="2016125" cy="7080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ct val="50000"/>
              </a:spcBef>
              <a:spcAft>
                <a:spcPts val="0"/>
              </a:spcAft>
              <a:defRPr/>
            </a:pPr>
            <a:r>
              <a:rPr lang="de-DE" sz="2000" dirty="0">
                <a:solidFill>
                  <a:srgbClr val="4D439B"/>
                </a:solidFill>
              </a:rPr>
              <a:t>viele </a:t>
            </a:r>
            <a:r>
              <a:rPr lang="en-US" sz="2000" dirty="0">
                <a:solidFill>
                  <a:srgbClr val="4D439B"/>
                </a:solidFill>
              </a:rPr>
              <a:t>berühmte </a:t>
            </a:r>
            <a:r>
              <a:rPr lang="de-DE" sz="2000" dirty="0">
                <a:solidFill>
                  <a:srgbClr val="4D439B"/>
                </a:solidFill>
              </a:rPr>
              <a:t>Städte</a:t>
            </a:r>
            <a:endParaRPr lang="ru-RU" sz="2000" dirty="0">
              <a:solidFill>
                <a:srgbClr val="4D439B"/>
              </a:solidFill>
            </a:endParaRPr>
          </a:p>
        </p:txBody>
      </p:sp>
      <p:sp>
        <p:nvSpPr>
          <p:cNvPr id="98325" name="Text Box 21"/>
          <p:cNvSpPr txBox="1">
            <a:spLocks noChangeArrowheads="1"/>
          </p:cNvSpPr>
          <p:nvPr/>
        </p:nvSpPr>
        <p:spPr bwMode="auto">
          <a:xfrm>
            <a:off x="152400" y="3213100"/>
            <a:ext cx="1828800" cy="7080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ct val="50000"/>
              </a:spcBef>
              <a:spcAft>
                <a:spcPts val="0"/>
              </a:spcAft>
              <a:defRPr/>
            </a:pPr>
            <a:r>
              <a:rPr lang="en-US" sz="2000" dirty="0">
                <a:solidFill>
                  <a:srgbClr val="4D439B"/>
                </a:solidFill>
              </a:rPr>
              <a:t>Legenden und Märchen</a:t>
            </a:r>
            <a:endParaRPr lang="ru-RU" sz="2000" dirty="0">
              <a:solidFill>
                <a:srgbClr val="4D439B"/>
              </a:solidFill>
            </a:endParaRPr>
          </a:p>
        </p:txBody>
      </p:sp>
      <p:sp>
        <p:nvSpPr>
          <p:cNvPr id="98326" name="Text Box 22"/>
          <p:cNvSpPr txBox="1">
            <a:spLocks noChangeArrowheads="1"/>
          </p:cNvSpPr>
          <p:nvPr/>
        </p:nvSpPr>
        <p:spPr bwMode="auto">
          <a:xfrm>
            <a:off x="914400" y="1773238"/>
            <a:ext cx="1905000" cy="7080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ct val="50000"/>
              </a:spcBef>
              <a:spcAft>
                <a:spcPts val="0"/>
              </a:spcAft>
              <a:defRPr/>
            </a:pPr>
            <a:r>
              <a:rPr lang="en-US" sz="2000" dirty="0">
                <a:solidFill>
                  <a:srgbClr val="4D439B"/>
                </a:solidFill>
              </a:rPr>
              <a:t>berühmte </a:t>
            </a:r>
            <a:r>
              <a:rPr lang="de-DE" sz="2000" dirty="0">
                <a:solidFill>
                  <a:srgbClr val="4D439B"/>
                </a:solidFill>
              </a:rPr>
              <a:t>Menschen</a:t>
            </a:r>
            <a:endParaRPr lang="de-DE" sz="2000" dirty="0">
              <a:solidFill>
                <a:srgbClr val="4D439B"/>
              </a:solidFill>
            </a:endParaRPr>
          </a:p>
        </p:txBody>
      </p:sp>
      <p:sp>
        <p:nvSpPr>
          <p:cNvPr id="20" name="Oval 4"/>
          <p:cNvSpPr>
            <a:spLocks noChangeArrowheads="1"/>
          </p:cNvSpPr>
          <p:nvPr/>
        </p:nvSpPr>
        <p:spPr bwMode="auto">
          <a:xfrm>
            <a:off x="3048000" y="2590800"/>
            <a:ext cx="3200400" cy="1676400"/>
          </a:xfrm>
          <a:prstGeom prst="ellipse">
            <a:avLst/>
          </a:prstGeom>
          <a:solidFill>
            <a:schemeClr val="tx2">
              <a:lumMod val="60000"/>
              <a:lumOff val="40000"/>
            </a:schemeClr>
          </a:solidFill>
          <a:ln>
            <a:headEnd/>
            <a:tailEnd/>
          </a:ln>
          <a:effectLst>
            <a:glow rad="63500">
              <a:schemeClr val="accent1">
                <a:alpha val="45000"/>
                <a:satMod val="120000"/>
              </a:schemeClr>
            </a:glow>
            <a:softEdge rad="12700"/>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ct val="50000"/>
              </a:spcBef>
              <a:spcAft>
                <a:spcPts val="0"/>
              </a:spcAft>
              <a:defRPr/>
            </a:pPr>
            <a:r>
              <a:rPr lang="de-DE" sz="3600" dirty="0">
                <a:solidFill>
                  <a:schemeClr val="tx1"/>
                </a:solidFill>
                <a:latin typeface="Times New Roman" pitchFamily="18" charset="0"/>
                <a:cs typeface="Times New Roman" pitchFamily="18" charset="0"/>
              </a:rPr>
              <a:t>der Rhein</a:t>
            </a:r>
            <a:endParaRPr lang="ru-RU" sz="3600" dirty="0">
              <a:solidFill>
                <a:schemeClr val="tx1"/>
              </a:solidFill>
              <a:latin typeface="Times New Roman" pitchFamily="18" charset="0"/>
              <a:cs typeface="Times New Roman" pitchFamily="18" charset="0"/>
            </a:endParaRPr>
          </a:p>
        </p:txBody>
      </p:sp>
      <p:sp>
        <p:nvSpPr>
          <p:cNvPr id="23" name="TextBox 22"/>
          <p:cNvSpPr txBox="1"/>
          <p:nvPr/>
        </p:nvSpPr>
        <p:spPr>
          <a:xfrm>
            <a:off x="4114800" y="5486400"/>
            <a:ext cx="990600" cy="3698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de-DE" dirty="0">
                <a:solidFill>
                  <a:srgbClr val="0070C0"/>
                </a:solidFill>
              </a:rPr>
              <a:t>Lorelei</a:t>
            </a:r>
            <a:endParaRPr lang="ru-RU" dirty="0">
              <a:solidFill>
                <a:srgbClr val="0070C0"/>
              </a:solidFill>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1000"/>
            <a:ext cx="9144000" cy="914400"/>
          </a:xfrm>
        </p:spPr>
        <p:txBody>
          <a:bodyPr>
            <a:noAutofit/>
          </a:bodyPr>
          <a:lstStyle/>
          <a:p>
            <a:pPr algn="ctr" fontAlgn="auto">
              <a:spcAft>
                <a:spcPts val="0"/>
              </a:spcAft>
              <a:defRPr/>
            </a:pPr>
            <a:r>
              <a:rPr lang="de-DE" sz="4800" dirty="0" smtClean="0">
                <a:solidFill>
                  <a:schemeClr val="tx2">
                    <a:lumMod val="75000"/>
                  </a:schemeClr>
                </a:solidFill>
                <a:latin typeface="Comic Sans MS" pitchFamily="66" charset="0"/>
                <a:cs typeface="GothicI" pitchFamily="2" charset="0"/>
              </a:rPr>
              <a:t>Aufenthaltsprogramm</a:t>
            </a:r>
            <a:r>
              <a:rPr lang="ru-RU" sz="4800" dirty="0" smtClean="0">
                <a:solidFill>
                  <a:schemeClr val="tx2">
                    <a:lumMod val="75000"/>
                  </a:schemeClr>
                </a:solidFill>
                <a:latin typeface="Comic Sans MS" pitchFamily="66" charset="0"/>
                <a:cs typeface="GothicI" pitchFamily="2" charset="0"/>
              </a:rPr>
              <a:t>:</a:t>
            </a:r>
            <a:endParaRPr lang="ru-RU" sz="4800" dirty="0">
              <a:solidFill>
                <a:schemeClr val="tx2">
                  <a:lumMod val="75000"/>
                </a:schemeClr>
              </a:solidFill>
              <a:latin typeface="Comic Sans MS" pitchFamily="66" charset="0"/>
              <a:cs typeface="GothicI" pitchFamily="2" charset="0"/>
            </a:endParaRPr>
          </a:p>
        </p:txBody>
      </p:sp>
      <p:pic>
        <p:nvPicPr>
          <p:cNvPr id="1026" name="Picture 2" descr="H:\Documents and Settings\Администратор\Мои документы\Мои рисунки\162.gif"/>
          <p:cNvPicPr>
            <a:picLocks noGrp="1" noChangeAspect="1" noChangeArrowheads="1" noCrop="1"/>
          </p:cNvPicPr>
          <p:nvPr>
            <p:ph idx="1"/>
          </p:nvPr>
        </p:nvPicPr>
        <p:blipFill>
          <a:blip r:embed="rId2"/>
          <a:srcRect/>
          <a:stretch>
            <a:fillRect/>
          </a:stretch>
        </p:blipFill>
        <p:spPr>
          <a:xfrm>
            <a:off x="152400" y="990600"/>
            <a:ext cx="914400" cy="2095500"/>
          </a:xfrm>
        </p:spPr>
      </p:pic>
      <p:sp>
        <p:nvSpPr>
          <p:cNvPr id="20483" name="TextBox 5"/>
          <p:cNvSpPr txBox="1">
            <a:spLocks noChangeArrowheads="1"/>
          </p:cNvSpPr>
          <p:nvPr/>
        </p:nvSpPr>
        <p:spPr bwMode="auto">
          <a:xfrm>
            <a:off x="1524000" y="1524000"/>
            <a:ext cx="6508750" cy="4800600"/>
          </a:xfrm>
          <a:prstGeom prst="rect">
            <a:avLst/>
          </a:prstGeom>
          <a:noFill/>
          <a:ln w="9525">
            <a:noFill/>
            <a:miter lim="800000"/>
            <a:headEnd/>
            <a:tailEnd/>
          </a:ln>
        </p:spPr>
        <p:txBody>
          <a:bodyPr>
            <a:spAutoFit/>
          </a:bodyPr>
          <a:lstStyle/>
          <a:p>
            <a:r>
              <a:rPr lang="de-DE">
                <a:latin typeface="Times New Roman" pitchFamily="18" charset="0"/>
                <a:cs typeface="Times New Roman" pitchFamily="18" charset="0"/>
              </a:rPr>
              <a:t>1.Tag- Abholen von Bahnhof</a:t>
            </a:r>
          </a:p>
          <a:p>
            <a:r>
              <a:rPr lang="de-DE">
                <a:latin typeface="Times New Roman" pitchFamily="18" charset="0"/>
                <a:cs typeface="Times New Roman" pitchFamily="18" charset="0"/>
              </a:rPr>
              <a:t>2.Tag-vormittags- Wanderung  in den Schwarzwald</a:t>
            </a:r>
          </a:p>
          <a:p>
            <a:r>
              <a:rPr lang="de-DE">
                <a:latin typeface="Times New Roman" pitchFamily="18" charset="0"/>
                <a:cs typeface="Times New Roman" pitchFamily="18" charset="0"/>
              </a:rPr>
              <a:t>          nachmittags-Stadtrundfahrt durch Baden-Baden</a:t>
            </a:r>
          </a:p>
          <a:p>
            <a:r>
              <a:rPr lang="de-DE">
                <a:latin typeface="Times New Roman" pitchFamily="18" charset="0"/>
                <a:cs typeface="Times New Roman" pitchFamily="18" charset="0"/>
              </a:rPr>
              <a:t>          abends- Rheinschiffahrt</a:t>
            </a:r>
          </a:p>
          <a:p>
            <a:r>
              <a:rPr lang="de-DE">
                <a:latin typeface="Times New Roman" pitchFamily="18" charset="0"/>
                <a:cs typeface="Times New Roman" pitchFamily="18" charset="0"/>
              </a:rPr>
              <a:t>3.Tag-vormittags-Führung durch die Heidelberger Universität</a:t>
            </a:r>
          </a:p>
          <a:p>
            <a:r>
              <a:rPr lang="de-DE">
                <a:latin typeface="Times New Roman" pitchFamily="18" charset="0"/>
                <a:cs typeface="Times New Roman" pitchFamily="18" charset="0"/>
              </a:rPr>
              <a:t>           nachmittags- Besichtigung der Stadt Frankfurt am Main</a:t>
            </a:r>
          </a:p>
          <a:p>
            <a:r>
              <a:rPr lang="de-DE">
                <a:latin typeface="Times New Roman" pitchFamily="18" charset="0"/>
                <a:cs typeface="Times New Roman" pitchFamily="18" charset="0"/>
              </a:rPr>
              <a:t>           abends- Rheinschiffahrt</a:t>
            </a:r>
          </a:p>
          <a:p>
            <a:r>
              <a:rPr lang="de-DE">
                <a:latin typeface="Times New Roman" pitchFamily="18" charset="0"/>
                <a:cs typeface="Times New Roman" pitchFamily="18" charset="0"/>
              </a:rPr>
              <a:t>4.Tag-  vormittags- Besuch der Stadt Mainz</a:t>
            </a:r>
          </a:p>
          <a:p>
            <a:r>
              <a:rPr lang="de-DE">
                <a:latin typeface="Times New Roman" pitchFamily="18" charset="0"/>
                <a:cs typeface="Times New Roman" pitchFamily="18" charset="0"/>
              </a:rPr>
              <a:t>            nachmittags- Rheinschiffahrt, Loreleifelsen</a:t>
            </a:r>
          </a:p>
          <a:p>
            <a:r>
              <a:rPr lang="de-DE">
                <a:latin typeface="Times New Roman" pitchFamily="18" charset="0"/>
                <a:cs typeface="Times New Roman" pitchFamily="18" charset="0"/>
              </a:rPr>
              <a:t>           abends- Rheinschiffahrt , Loreleifelsen</a:t>
            </a:r>
          </a:p>
          <a:p>
            <a:r>
              <a:rPr lang="de-DE">
                <a:latin typeface="Times New Roman" pitchFamily="18" charset="0"/>
                <a:cs typeface="Times New Roman" pitchFamily="18" charset="0"/>
              </a:rPr>
              <a:t>5. Tag- vormittags- Stadtrundfahrt durch Bonn</a:t>
            </a:r>
          </a:p>
          <a:p>
            <a:r>
              <a:rPr lang="de-DE">
                <a:latin typeface="Times New Roman" pitchFamily="18" charset="0"/>
                <a:cs typeface="Times New Roman" pitchFamily="18" charset="0"/>
              </a:rPr>
              <a:t>                </a:t>
            </a:r>
          </a:p>
          <a:p>
            <a:endParaRPr lang="de-DE">
              <a:latin typeface="Times New Roman" pitchFamily="18" charset="0"/>
              <a:cs typeface="Times New Roman" pitchFamily="18" charset="0"/>
            </a:endParaRPr>
          </a:p>
          <a:p>
            <a:endParaRPr lang="de-DE">
              <a:latin typeface="Times New Roman" pitchFamily="18" charset="0"/>
              <a:cs typeface="Times New Roman" pitchFamily="18" charset="0"/>
            </a:endParaRPr>
          </a:p>
          <a:p>
            <a:r>
              <a:rPr lang="de-DE">
                <a:latin typeface="Times New Roman" pitchFamily="18" charset="0"/>
                <a:cs typeface="Times New Roman" pitchFamily="18" charset="0"/>
              </a:rPr>
              <a:t>          </a:t>
            </a:r>
          </a:p>
          <a:p>
            <a:r>
              <a:rPr lang="de-DE">
                <a:latin typeface="Times New Roman" pitchFamily="18" charset="0"/>
                <a:cs typeface="Times New Roman" pitchFamily="18" charset="0"/>
              </a:rPr>
              <a:t>           </a:t>
            </a:r>
          </a:p>
          <a:p>
            <a:r>
              <a:rPr lang="de-DE">
                <a:latin typeface="Times New Roman" pitchFamily="18" charset="0"/>
                <a:cs typeface="Times New Roman" pitchFamily="18" charset="0"/>
              </a:rPr>
              <a:t>                 </a:t>
            </a:r>
            <a:endParaRPr lang="ru-RU">
              <a:latin typeface="Times New Roman" pitchFamily="18" charset="0"/>
              <a:cs typeface="Times New Roman" pitchFamily="18" charset="0"/>
            </a:endParaRPr>
          </a:p>
        </p:txBody>
      </p:sp>
      <p:sp>
        <p:nvSpPr>
          <p:cNvPr id="8" name="TextBox 7"/>
          <p:cNvSpPr txBox="1"/>
          <p:nvPr/>
        </p:nvSpPr>
        <p:spPr>
          <a:xfrm>
            <a:off x="1524000" y="1524000"/>
            <a:ext cx="6508750" cy="6740525"/>
          </a:xfrm>
          <a:prstGeom prst="rect">
            <a:avLst/>
          </a:prstGeom>
          <a:noFill/>
        </p:spPr>
        <p:txBody>
          <a:bodyPr>
            <a:spAutoFit/>
          </a:bodyPr>
          <a:lstStyle/>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1.Tag- Abholen von Bahnhof</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2.Tag-vormittags- Wanderung  in den Schwarzwald</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nachmittags-Stadtrundfahrt durch Baden-Baden</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abends- Rheinschiffahrt</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3.Tag-vormittags-Führung durch die Heidelberger Universität</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nachmittags- Besichtigung der Stadt Frankfurt am Main</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abends- Rheinschiffahrt</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4.Tag-  vormittags- Besuch der Stadt Mainz</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nachmittags- Rheinschiffahrt, Loreleifelsen</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abends- Rheinschiffahrt , Loreleifelsen</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5. Tag- vormittags- Stadtrundfahrt durch Bonn</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nachmittags- Beethovensmuseum</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abends- zur freien Verfügung</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6.Tag- vormittags- Stadtrundfahrt durch Köln</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nachmittags-Kölner Karneval</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            abends- Kölner Karneval</a:t>
            </a:r>
          </a:p>
          <a:p>
            <a:pPr fontAlgn="auto">
              <a:spcBef>
                <a:spcPts val="0"/>
              </a:spcBef>
              <a:spcAft>
                <a:spcPts val="0"/>
              </a:spcAft>
              <a:defRPr/>
            </a:pPr>
            <a:r>
              <a:rPr lang="de-DE" dirty="0">
                <a:solidFill>
                  <a:schemeClr val="tx2">
                    <a:lumMod val="75000"/>
                  </a:schemeClr>
                </a:solidFill>
                <a:latin typeface="Times New Roman" pitchFamily="18" charset="0"/>
                <a:cs typeface="Times New Roman" pitchFamily="18" charset="0"/>
              </a:rPr>
              <a:t>7. Tag- Abfahrt nach Berlin</a:t>
            </a:r>
          </a:p>
          <a:p>
            <a:pPr fontAlgn="auto">
              <a:spcBef>
                <a:spcPts val="0"/>
              </a:spcBef>
              <a:spcAft>
                <a:spcPts val="0"/>
              </a:spcAft>
              <a:defRPr/>
            </a:pPr>
            <a:endParaRPr lang="de-DE" dirty="0">
              <a:latin typeface="Times New Roman" pitchFamily="18" charset="0"/>
              <a:cs typeface="Times New Roman" pitchFamily="18" charset="0"/>
            </a:endParaRPr>
          </a:p>
          <a:p>
            <a:pPr fontAlgn="auto">
              <a:spcBef>
                <a:spcPts val="0"/>
              </a:spcBef>
              <a:spcAft>
                <a:spcPts val="0"/>
              </a:spcAft>
              <a:defRPr/>
            </a:pPr>
            <a:endParaRPr lang="de-DE" dirty="0">
              <a:latin typeface="Times New Roman" pitchFamily="18" charset="0"/>
              <a:cs typeface="Times New Roman" pitchFamily="18" charset="0"/>
            </a:endParaRPr>
          </a:p>
          <a:p>
            <a:pPr fontAlgn="auto">
              <a:spcBef>
                <a:spcPts val="0"/>
              </a:spcBef>
              <a:spcAft>
                <a:spcPts val="0"/>
              </a:spcAft>
              <a:defRPr/>
            </a:pPr>
            <a:endParaRPr lang="de-DE" dirty="0">
              <a:latin typeface="Times New Roman" pitchFamily="18" charset="0"/>
              <a:cs typeface="Times New Roman" pitchFamily="18" charset="0"/>
            </a:endParaRPr>
          </a:p>
          <a:p>
            <a:pPr fontAlgn="auto">
              <a:spcBef>
                <a:spcPts val="0"/>
              </a:spcBef>
              <a:spcAft>
                <a:spcPts val="0"/>
              </a:spcAft>
              <a:defRPr/>
            </a:pPr>
            <a:endParaRPr lang="de-DE" dirty="0">
              <a:latin typeface="Times New Roman" pitchFamily="18" charset="0"/>
              <a:cs typeface="Times New Roman" pitchFamily="18" charset="0"/>
            </a:endParaRPr>
          </a:p>
          <a:p>
            <a:pPr fontAlgn="auto">
              <a:spcBef>
                <a:spcPts val="0"/>
              </a:spcBef>
              <a:spcAft>
                <a:spcPts val="0"/>
              </a:spcAft>
              <a:defRPr/>
            </a:pPr>
            <a:r>
              <a:rPr lang="de-DE" dirty="0">
                <a:latin typeface="Times New Roman" pitchFamily="18" charset="0"/>
                <a:cs typeface="Times New Roman" pitchFamily="18" charset="0"/>
              </a:rPr>
              <a:t>          </a:t>
            </a:r>
          </a:p>
          <a:p>
            <a:pPr fontAlgn="auto">
              <a:spcBef>
                <a:spcPts val="0"/>
              </a:spcBef>
              <a:spcAft>
                <a:spcPts val="0"/>
              </a:spcAft>
              <a:defRPr/>
            </a:pPr>
            <a:r>
              <a:rPr lang="de-DE" dirty="0">
                <a:latin typeface="Times New Roman" pitchFamily="18" charset="0"/>
                <a:cs typeface="Times New Roman" pitchFamily="18" charset="0"/>
              </a:rPr>
              <a:t>           </a:t>
            </a:r>
          </a:p>
          <a:p>
            <a:pPr fontAlgn="auto">
              <a:spcBef>
                <a:spcPts val="0"/>
              </a:spcBef>
              <a:spcAft>
                <a:spcPts val="0"/>
              </a:spcAft>
              <a:defRPr/>
            </a:pPr>
            <a:r>
              <a:rPr lang="de-DE"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repeatCount="indefinite" fill="hold" nodeType="withEffect">
                                  <p:stCondLst>
                                    <p:cond delay="0"/>
                                  </p:stCondLst>
                                  <p:childTnLst>
                                    <p:animClr clrSpc="hsl" dir="cw">
                                      <p:cBhvr override="childStyle">
                                        <p:cTn id="6" dur="5000" fill="hold"/>
                                        <p:tgtEl>
                                          <p:spTgt spid="1026"/>
                                        </p:tgtEl>
                                        <p:attrNameLst>
                                          <p:attrName>style.color</p:attrName>
                                        </p:attrNameLst>
                                      </p:cBhvr>
                                      <p:by>
                                        <p:hsl h="0" s="-70588" l="0"/>
                                      </p:by>
                                    </p:animClr>
                                    <p:animClr clrSpc="hsl" dir="cw">
                                      <p:cBhvr>
                                        <p:cTn id="7" dur="5000" fill="hold"/>
                                        <p:tgtEl>
                                          <p:spTgt spid="1026"/>
                                        </p:tgtEl>
                                        <p:attrNameLst>
                                          <p:attrName>fillcolor</p:attrName>
                                        </p:attrNameLst>
                                      </p:cBhvr>
                                      <p:by>
                                        <p:hsl h="0" s="-70588" l="0"/>
                                      </p:by>
                                    </p:animClr>
                                    <p:animClr clrSpc="hsl" dir="cw">
                                      <p:cBhvr>
                                        <p:cTn id="8" dur="5000" fill="hold"/>
                                        <p:tgtEl>
                                          <p:spTgt spid="1026"/>
                                        </p:tgtEl>
                                        <p:attrNameLst>
                                          <p:attrName>stroke.color</p:attrName>
                                        </p:attrNameLst>
                                      </p:cBhvr>
                                      <p:by>
                                        <p:hsl h="0" s="-70588" l="0"/>
                                      </p:by>
                                    </p:animClr>
                                    <p:set>
                                      <p:cBhvr>
                                        <p:cTn id="9" dur="5000" fill="hold"/>
                                        <p:tgtEl>
                                          <p:spTgt spid="10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fontAlgn="auto">
              <a:spcAft>
                <a:spcPts val="0"/>
              </a:spcAft>
              <a:defRPr/>
            </a:pPr>
            <a:r>
              <a:rPr lang="de-DE" dirty="0" smtClean="0">
                <a:solidFill>
                  <a:schemeClr val="tx2">
                    <a:lumMod val="75000"/>
                  </a:schemeClr>
                </a:solidFill>
                <a:latin typeface="Algerian" pitchFamily="82" charset="0"/>
              </a:rPr>
              <a:t>Schwarzwald</a:t>
            </a:r>
            <a:endParaRPr lang="ru-RU" dirty="0">
              <a:solidFill>
                <a:schemeClr val="tx2">
                  <a:lumMod val="75000"/>
                </a:schemeClr>
              </a:solidFill>
            </a:endParaRPr>
          </a:p>
        </p:txBody>
      </p:sp>
      <p:sp>
        <p:nvSpPr>
          <p:cNvPr id="6" name="Содержимое 5"/>
          <p:cNvSpPr>
            <a:spLocks noGrp="1"/>
          </p:cNvSpPr>
          <p:nvPr>
            <p:ph sz="half" idx="4294967295"/>
          </p:nvPr>
        </p:nvSpPr>
        <p:spPr>
          <a:xfrm>
            <a:off x="533400" y="3200400"/>
            <a:ext cx="8153400" cy="3124200"/>
          </a:xfrm>
        </p:spPr>
        <p:txBody>
          <a:bodyPr>
            <a:normAutofit/>
          </a:bodyPr>
          <a:lstStyle/>
          <a:p>
            <a:pPr fontAlgn="auto">
              <a:spcAft>
                <a:spcPts val="0"/>
              </a:spcAft>
              <a:buFont typeface="Wingdings 2"/>
              <a:buNone/>
              <a:defRPr/>
            </a:pPr>
            <a:r>
              <a:rPr lang="de-DE" sz="1800" i="1" dirty="0" smtClean="0"/>
              <a:t>     </a:t>
            </a:r>
            <a:r>
              <a:rPr lang="ru-RU" sz="1800" i="1" dirty="0" smtClean="0"/>
              <a:t> </a:t>
            </a:r>
            <a:r>
              <a:rPr lang="de-DE" sz="1800" i="1" dirty="0" smtClean="0"/>
              <a:t>	</a:t>
            </a:r>
            <a:r>
              <a:rPr lang="de-DE" sz="1800" dirty="0" smtClean="0">
                <a:solidFill>
                  <a:schemeClr val="tx2">
                    <a:lumMod val="75000"/>
                  </a:schemeClr>
                </a:solidFill>
                <a:latin typeface="Times New Roman" pitchFamily="18" charset="0"/>
                <a:cs typeface="Times New Roman" pitchFamily="18" charset="0"/>
              </a:rPr>
              <a:t>Jetzt ist die erste Station der Reise. </a:t>
            </a:r>
          </a:p>
          <a:p>
            <a:pPr fontAlgn="auto">
              <a:spcAft>
                <a:spcPts val="0"/>
              </a:spcAft>
              <a:buFont typeface="Wingdings 2"/>
              <a:buNone/>
              <a:defRPr/>
            </a:pPr>
            <a:r>
              <a:rPr lang="de-DE" sz="1800" dirty="0" smtClean="0">
                <a:solidFill>
                  <a:schemeClr val="tx2">
                    <a:lumMod val="75000"/>
                  </a:schemeClr>
                </a:solidFill>
                <a:latin typeface="Times New Roman" pitchFamily="18" charset="0"/>
                <a:cs typeface="Times New Roman" pitchFamily="18" charset="0"/>
              </a:rPr>
              <a:t>      Westlich vom Bodensee zieht sich das höchste Mittelgebirge im südlichen Teil der BRD, der </a:t>
            </a:r>
            <a:r>
              <a:rPr lang="de-DE" sz="1800" b="1" u="sng" dirty="0" smtClean="0">
                <a:solidFill>
                  <a:schemeClr val="tx2">
                    <a:lumMod val="75000"/>
                  </a:schemeClr>
                </a:solidFill>
                <a:latin typeface="Times New Roman" pitchFamily="18" charset="0"/>
                <a:cs typeface="Times New Roman" pitchFamily="18" charset="0"/>
              </a:rPr>
              <a:t>Schwarzwald</a:t>
            </a:r>
            <a:r>
              <a:rPr lang="de-DE" sz="1800" dirty="0" smtClean="0">
                <a:solidFill>
                  <a:schemeClr val="tx2">
                    <a:lumMod val="75000"/>
                  </a:schemeClr>
                </a:solidFill>
                <a:latin typeface="Times New Roman" pitchFamily="18" charset="0"/>
                <a:cs typeface="Times New Roman" pitchFamily="18" charset="0"/>
              </a:rPr>
              <a:t>, hin.</a:t>
            </a:r>
          </a:p>
          <a:p>
            <a:pPr fontAlgn="auto">
              <a:spcAft>
                <a:spcPts val="0"/>
              </a:spcAft>
              <a:buFont typeface="Wingdings 2"/>
              <a:buNone/>
              <a:defRPr/>
            </a:pPr>
            <a:r>
              <a:rPr lang="de-DE" sz="1800" dirty="0" smtClean="0">
                <a:solidFill>
                  <a:schemeClr val="tx2">
                    <a:lumMod val="75000"/>
                  </a:schemeClr>
                </a:solidFill>
                <a:latin typeface="Times New Roman" pitchFamily="18" charset="0"/>
                <a:cs typeface="Times New Roman" pitchFamily="18" charset="0"/>
              </a:rPr>
              <a:t>     		 Schön ist der Schwarzwald mit seinen dunklen bewaldeten Bergen und malerischen Seen. Hier liegen die bekannten Schwarzwälder Kurorte.</a:t>
            </a:r>
          </a:p>
          <a:p>
            <a:pPr fontAlgn="auto">
              <a:spcAft>
                <a:spcPts val="0"/>
              </a:spcAft>
              <a:buFont typeface="Wingdings 2"/>
              <a:buNone/>
              <a:defRPr/>
            </a:pPr>
            <a:r>
              <a:rPr lang="de-DE" sz="1800" dirty="0" smtClean="0">
                <a:solidFill>
                  <a:schemeClr val="tx2">
                    <a:lumMod val="75000"/>
                  </a:schemeClr>
                </a:solidFill>
                <a:latin typeface="Times New Roman" pitchFamily="18" charset="0"/>
                <a:cs typeface="Times New Roman" pitchFamily="18" charset="0"/>
              </a:rPr>
              <a:t>      Das Städtchen </a:t>
            </a:r>
            <a:r>
              <a:rPr lang="de-DE" sz="1800" b="1" u="sng" dirty="0" smtClean="0">
                <a:solidFill>
                  <a:schemeClr val="tx2">
                    <a:lumMod val="75000"/>
                  </a:schemeClr>
                </a:solidFill>
                <a:latin typeface="Times New Roman" pitchFamily="18" charset="0"/>
                <a:cs typeface="Times New Roman" pitchFamily="18" charset="0"/>
              </a:rPr>
              <a:t>Baden-Baden</a:t>
            </a:r>
            <a:r>
              <a:rPr lang="de-DE" sz="1800" dirty="0" smtClean="0">
                <a:solidFill>
                  <a:schemeClr val="tx2">
                    <a:lumMod val="75000"/>
                  </a:schemeClr>
                </a:solidFill>
                <a:latin typeface="Times New Roman" pitchFamily="18" charset="0"/>
                <a:cs typeface="Times New Roman" pitchFamily="18" charset="0"/>
              </a:rPr>
              <a:t> entwickelte sich im 19.Jahrhundert zur  „Sommerhauptstadt“ Europas.</a:t>
            </a:r>
            <a:endParaRPr lang="ru-RU" sz="1800" dirty="0">
              <a:solidFill>
                <a:schemeClr val="tx2">
                  <a:lumMod val="75000"/>
                </a:schemeClr>
              </a:solidFill>
              <a:latin typeface="Times New Roman" pitchFamily="18" charset="0"/>
              <a:cs typeface="Times New Roman" pitchFamily="18" charset="0"/>
            </a:endParaRPr>
          </a:p>
        </p:txBody>
      </p:sp>
      <p:sp>
        <p:nvSpPr>
          <p:cNvPr id="5" name="Прямоугольник 4"/>
          <p:cNvSpPr/>
          <p:nvPr/>
        </p:nvSpPr>
        <p:spPr>
          <a:xfrm>
            <a:off x="2362200" y="4724400"/>
            <a:ext cx="2422525" cy="369888"/>
          </a:xfrm>
          <a:prstGeom prst="rect">
            <a:avLst/>
          </a:prstGeom>
        </p:spPr>
        <p:txBody>
          <a:bodyPr>
            <a:spAutoFit/>
          </a:bodyPr>
          <a:lstStyle/>
          <a:p>
            <a:pPr fontAlgn="auto">
              <a:spcBef>
                <a:spcPts val="0"/>
              </a:spcBef>
              <a:spcAft>
                <a:spcPts val="0"/>
              </a:spcAft>
              <a:defRPr/>
            </a:pPr>
            <a:r>
              <a:rPr lang="ru-RU" dirty="0">
                <a:solidFill>
                  <a:schemeClr val="bg2">
                    <a:lumMod val="25000"/>
                  </a:schemeClr>
                </a:solidFill>
                <a:latin typeface="Times New Roman" pitchFamily="18" charset="0"/>
                <a:cs typeface="Times New Roman" pitchFamily="18" charset="0"/>
              </a:rPr>
              <a:t> </a:t>
            </a:r>
            <a:endParaRPr lang="ru-RU" dirty="0">
              <a:latin typeface="+mn-lt"/>
              <a:cs typeface="+mn-cs"/>
            </a:endParaRPr>
          </a:p>
        </p:txBody>
      </p:sp>
      <p:pic>
        <p:nvPicPr>
          <p:cNvPr id="21508" name="Picture 13" descr="http://img.livetravel.ru/image/2/cover/310.jpg">
            <a:hlinkClick r:id="rId2"/>
          </p:cNvPr>
          <p:cNvPicPr>
            <a:picLocks noChangeAspect="1" noChangeArrowheads="1"/>
          </p:cNvPicPr>
          <p:nvPr/>
        </p:nvPicPr>
        <p:blipFill>
          <a:blip r:embed="rId3"/>
          <a:srcRect/>
          <a:stretch>
            <a:fillRect/>
          </a:stretch>
        </p:blipFill>
        <p:spPr bwMode="auto">
          <a:xfrm>
            <a:off x="7010400" y="1295400"/>
            <a:ext cx="1905000" cy="1428750"/>
          </a:xfrm>
          <a:prstGeom prst="rect">
            <a:avLst/>
          </a:prstGeom>
          <a:noFill/>
          <a:ln w="9525">
            <a:noFill/>
            <a:miter lim="800000"/>
            <a:headEnd/>
            <a:tailEnd/>
          </a:ln>
        </p:spPr>
      </p:pic>
      <p:pic>
        <p:nvPicPr>
          <p:cNvPr id="21509" name="Picture 15" descr="http://www.weltreport.de/germany/2007/12/13/baden_wuertemberg/">
            <a:hlinkClick r:id="rId4"/>
          </p:cNvPr>
          <p:cNvPicPr>
            <a:picLocks noChangeAspect="1" noChangeArrowheads="1"/>
          </p:cNvPicPr>
          <p:nvPr/>
        </p:nvPicPr>
        <p:blipFill>
          <a:blip r:embed="rId5"/>
          <a:srcRect/>
          <a:stretch>
            <a:fillRect/>
          </a:stretch>
        </p:blipFill>
        <p:spPr bwMode="auto">
          <a:xfrm>
            <a:off x="304800" y="1371600"/>
            <a:ext cx="1762125" cy="1447800"/>
          </a:xfrm>
          <a:prstGeom prst="rect">
            <a:avLst/>
          </a:prstGeom>
          <a:noFill/>
          <a:ln w="9525">
            <a:noFill/>
            <a:miter lim="800000"/>
            <a:headEnd/>
            <a:tailEnd/>
          </a:ln>
        </p:spPr>
      </p:pic>
      <p:pic>
        <p:nvPicPr>
          <p:cNvPr id="21510" name="Picture 17" descr="Шварцвальд - природные достопримечательности Германии - фото (фотографии)">
            <a:hlinkClick r:id="rId6"/>
          </p:cNvPr>
          <p:cNvPicPr>
            <a:picLocks noChangeAspect="1" noChangeArrowheads="1"/>
          </p:cNvPicPr>
          <p:nvPr/>
        </p:nvPicPr>
        <p:blipFill>
          <a:blip r:embed="rId7"/>
          <a:srcRect/>
          <a:stretch>
            <a:fillRect/>
          </a:stretch>
        </p:blipFill>
        <p:spPr bwMode="auto">
          <a:xfrm>
            <a:off x="2590800" y="1371600"/>
            <a:ext cx="1905000" cy="1371600"/>
          </a:xfrm>
          <a:prstGeom prst="rect">
            <a:avLst/>
          </a:prstGeom>
          <a:noFill/>
          <a:ln w="9525">
            <a:noFill/>
            <a:miter lim="800000"/>
            <a:headEnd/>
            <a:tailEnd/>
          </a:ln>
        </p:spPr>
      </p:pic>
      <p:pic>
        <p:nvPicPr>
          <p:cNvPr id="21511" name="Picture 19" descr="Шварцвальд - природные достопримечательности Германии - фото (фотографии)">
            <a:hlinkClick r:id="rId8"/>
          </p:cNvPr>
          <p:cNvPicPr>
            <a:picLocks noChangeAspect="1" noChangeArrowheads="1"/>
          </p:cNvPicPr>
          <p:nvPr/>
        </p:nvPicPr>
        <p:blipFill>
          <a:blip r:embed="rId9"/>
          <a:srcRect/>
          <a:stretch>
            <a:fillRect/>
          </a:stretch>
        </p:blipFill>
        <p:spPr bwMode="auto">
          <a:xfrm>
            <a:off x="4953000" y="1371600"/>
            <a:ext cx="1752600" cy="1371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de-DE" dirty="0" smtClean="0">
                <a:solidFill>
                  <a:schemeClr val="tx2">
                    <a:lumMod val="75000"/>
                  </a:schemeClr>
                </a:solidFill>
                <a:latin typeface="Algerian" pitchFamily="82" charset="0"/>
              </a:rPr>
              <a:t>Robert Koch</a:t>
            </a:r>
            <a:endParaRPr lang="ru-RU" dirty="0">
              <a:solidFill>
                <a:schemeClr val="tx2">
                  <a:lumMod val="75000"/>
                </a:schemeClr>
              </a:solidFill>
            </a:endParaRPr>
          </a:p>
        </p:txBody>
      </p:sp>
      <p:sp>
        <p:nvSpPr>
          <p:cNvPr id="3" name="Содержимое 2"/>
          <p:cNvSpPr>
            <a:spLocks noGrp="1"/>
          </p:cNvSpPr>
          <p:nvPr>
            <p:ph sz="half" idx="1"/>
          </p:nvPr>
        </p:nvSpPr>
        <p:spPr>
          <a:xfrm>
            <a:off x="304800" y="1828800"/>
            <a:ext cx="4191000" cy="4495800"/>
          </a:xfrm>
        </p:spPr>
        <p:txBody>
          <a:bodyPr>
            <a:normAutofit/>
          </a:bodyPr>
          <a:lstStyle/>
          <a:p>
            <a:pPr marL="0" indent="0" fontAlgn="auto">
              <a:spcAft>
                <a:spcPts val="0"/>
              </a:spcAft>
              <a:buFont typeface="Wingdings 2"/>
              <a:buNone/>
              <a:defRPr/>
            </a:pPr>
            <a:r>
              <a:rPr lang="de-DE" sz="1800" dirty="0" smtClean="0">
                <a:solidFill>
                  <a:schemeClr val="tx2">
                    <a:lumMod val="75000"/>
                  </a:schemeClr>
                </a:solidFill>
                <a:latin typeface="Times New Roman" pitchFamily="18" charset="0"/>
                <a:cs typeface="Times New Roman" pitchFamily="18" charset="0"/>
              </a:rPr>
              <a:t>     Im Jahre 1910 starb in Baden-Baden der berühmte deutsche Arzt und Wissenschaftler </a:t>
            </a:r>
            <a:r>
              <a:rPr lang="de-DE" sz="1800" b="1" u="sng" dirty="0" smtClean="0">
                <a:solidFill>
                  <a:schemeClr val="tx2">
                    <a:lumMod val="75000"/>
                  </a:schemeClr>
                </a:solidFill>
                <a:latin typeface="Times New Roman" pitchFamily="18" charset="0"/>
                <a:cs typeface="Times New Roman" pitchFamily="18" charset="0"/>
              </a:rPr>
              <a:t>Robert Koch.</a:t>
            </a:r>
          </a:p>
          <a:p>
            <a:pPr marL="0" indent="0" fontAlgn="auto">
              <a:spcAft>
                <a:spcPts val="0"/>
              </a:spcAft>
              <a:buFont typeface="Wingdings 2"/>
              <a:buNone/>
              <a:defRPr/>
            </a:pPr>
            <a:r>
              <a:rPr lang="de-DE" sz="1800" dirty="0" smtClean="0">
                <a:solidFill>
                  <a:schemeClr val="tx2">
                    <a:lumMod val="75000"/>
                  </a:schemeClr>
                </a:solidFill>
                <a:latin typeface="Times New Roman" pitchFamily="18" charset="0"/>
                <a:cs typeface="Times New Roman" pitchFamily="18" charset="0"/>
              </a:rPr>
              <a:t>     Robert Koch (1843-1910) – Begründer der Bakteriologie, entdeckte die Erreger der Cholera und der Tuberkulose. Nobelpreis 1905.</a:t>
            </a:r>
            <a:endParaRPr lang="ru-RU" sz="1800" dirty="0">
              <a:solidFill>
                <a:schemeClr val="tx2">
                  <a:lumMod val="75000"/>
                </a:schemeClr>
              </a:solidFill>
              <a:latin typeface="Times New Roman" pitchFamily="18" charset="0"/>
              <a:cs typeface="Times New Roman" pitchFamily="18" charset="0"/>
            </a:endParaRPr>
          </a:p>
        </p:txBody>
      </p:sp>
      <p:pic>
        <p:nvPicPr>
          <p:cNvPr id="22531" name="Picture 1" descr="C:\96_2.jpg"/>
          <p:cNvPicPr>
            <a:picLocks noGrp="1" noChangeAspect="1" noChangeArrowheads="1"/>
          </p:cNvPicPr>
          <p:nvPr>
            <p:ph sz="half" idx="2"/>
          </p:nvPr>
        </p:nvPicPr>
        <p:blipFill>
          <a:blip r:embed="rId2"/>
          <a:srcRect/>
          <a:stretch>
            <a:fillRect/>
          </a:stretch>
        </p:blipFill>
        <p:spPr>
          <a:xfrm>
            <a:off x="4953000" y="2590800"/>
            <a:ext cx="2667000" cy="2971800"/>
          </a:xfrm>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1902</TotalTime>
  <Words>1613</Words>
  <PresentationFormat>Экран (4:3)</PresentationFormat>
  <Paragraphs>218</Paragraphs>
  <Slides>29</Slides>
  <Notes>1</Notes>
  <HiddenSlides>0</HiddenSlides>
  <MMClips>1</MMClips>
  <ScaleCrop>false</ScaleCrop>
  <HeadingPairs>
    <vt:vector size="6" baseType="variant">
      <vt:variant>
        <vt:lpstr>Использованные шрифты</vt:lpstr>
      </vt:variant>
      <vt:variant>
        <vt:i4>7</vt:i4>
      </vt:variant>
      <vt:variant>
        <vt:lpstr>Шаблон оформления</vt:lpstr>
      </vt:variant>
      <vt:variant>
        <vt:i4>9</vt:i4>
      </vt:variant>
      <vt:variant>
        <vt:lpstr>Заголовки слайдов</vt:lpstr>
      </vt:variant>
      <vt:variant>
        <vt:i4>29</vt:i4>
      </vt:variant>
    </vt:vector>
  </HeadingPairs>
  <TitlesOfParts>
    <vt:vector size="45" baseType="lpstr">
      <vt:lpstr>Trebuchet MS</vt:lpstr>
      <vt:lpstr>Arial</vt:lpstr>
      <vt:lpstr>Wingdings 2</vt:lpstr>
      <vt:lpstr>Calibri</vt:lpstr>
      <vt:lpstr>Monotype Corsiva</vt:lpstr>
      <vt:lpstr>Times New Roman</vt:lpstr>
      <vt:lpstr>Wingdings</vt:lpstr>
      <vt:lpstr>Трек</vt:lpstr>
      <vt:lpstr>Трек</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Durch den Rhein Учитель Ку</dc:title>
  <cp:lastModifiedBy>123</cp:lastModifiedBy>
  <cp:revision>220</cp:revision>
  <dcterms:modified xsi:type="dcterms:W3CDTF">2010-04-13T16:15:25Z</dcterms:modified>
</cp:coreProperties>
</file>