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4"/>
  </p:notesMasterIdLst>
  <p:sldIdLst>
    <p:sldId id="298" r:id="rId3"/>
    <p:sldId id="269" r:id="rId4"/>
    <p:sldId id="267" r:id="rId5"/>
    <p:sldId id="281" r:id="rId6"/>
    <p:sldId id="256" r:id="rId7"/>
    <p:sldId id="324" r:id="rId8"/>
    <p:sldId id="257" r:id="rId9"/>
    <p:sldId id="311" r:id="rId10"/>
    <p:sldId id="307" r:id="rId11"/>
    <p:sldId id="268" r:id="rId12"/>
    <p:sldId id="299" r:id="rId13"/>
    <p:sldId id="294" r:id="rId14"/>
    <p:sldId id="312" r:id="rId15"/>
    <p:sldId id="293" r:id="rId16"/>
    <p:sldId id="262" r:id="rId17"/>
    <p:sldId id="264" r:id="rId18"/>
    <p:sldId id="319" r:id="rId19"/>
    <p:sldId id="318" r:id="rId20"/>
    <p:sldId id="290" r:id="rId21"/>
    <p:sldId id="325" r:id="rId22"/>
    <p:sldId id="31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79564"/>
    <a:srgbClr val="266644"/>
    <a:srgbClr val="33CC33"/>
    <a:srgbClr val="00FF00"/>
    <a:srgbClr val="FF572F"/>
    <a:srgbClr val="B2EBF6"/>
    <a:srgbClr val="D4E9F8"/>
    <a:srgbClr val="E1E8C0"/>
    <a:srgbClr val="D7E0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Продолжительность жизни в развитых странах</a:t>
            </a:r>
            <a:endParaRPr lang="ru-RU" sz="2000" dirty="0"/>
          </a:p>
        </c:rich>
      </c:tx>
      <c:layout/>
      <c:spPr>
        <a:solidFill>
          <a:schemeClr val="bg1">
            <a:lumMod val="95000"/>
          </a:schemeClr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Лист1!$B$4</c:f>
              <c:strCache>
                <c:ptCount val="1"/>
                <c:pt idx="0">
                  <c:v>все население</c:v>
                </c:pt>
              </c:strCache>
            </c:strRef>
          </c:tx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Лист1!$C$3:$F$3</c:f>
              <c:strCache>
                <c:ptCount val="4"/>
                <c:pt idx="0">
                  <c:v>Россия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Япония</c:v>
                </c:pt>
              </c:strCache>
            </c:strRef>
          </c:cat>
          <c:val>
            <c:numRef>
              <c:f>Лист1!$C$4:$F$4</c:f>
              <c:numCache>
                <c:formatCode>General</c:formatCode>
                <c:ptCount val="4"/>
                <c:pt idx="0">
                  <c:v>67</c:v>
                </c:pt>
                <c:pt idx="1">
                  <c:v>77</c:v>
                </c:pt>
                <c:pt idx="2">
                  <c:v>76</c:v>
                </c:pt>
                <c:pt idx="3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мужчины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Лист1!$C$3:$F$3</c:f>
              <c:strCache>
                <c:ptCount val="4"/>
                <c:pt idx="0">
                  <c:v>Россия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Япония</c:v>
                </c:pt>
              </c:strCache>
            </c:strRef>
          </c:cat>
          <c:val>
            <c:numRef>
              <c:f>Лист1!$C$5:$F$5</c:f>
              <c:numCache>
                <c:formatCode>General</c:formatCode>
                <c:ptCount val="4"/>
                <c:pt idx="0">
                  <c:v>57</c:v>
                </c:pt>
                <c:pt idx="1">
                  <c:v>74</c:v>
                </c:pt>
                <c:pt idx="2">
                  <c:v>73</c:v>
                </c:pt>
                <c:pt idx="3">
                  <c:v>77</c:v>
                </c:pt>
              </c:numCache>
            </c:numRef>
          </c:val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572F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Лист1!$C$3:$F$3</c:f>
              <c:strCache>
                <c:ptCount val="4"/>
                <c:pt idx="0">
                  <c:v>Россия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Япония</c:v>
                </c:pt>
              </c:strCache>
            </c:strRef>
          </c:cat>
          <c:val>
            <c:numRef>
              <c:f>Лист1!$C$6:$F$6</c:f>
              <c:numCache>
                <c:formatCode>General</c:formatCode>
                <c:ptCount val="4"/>
                <c:pt idx="0">
                  <c:v>71</c:v>
                </c:pt>
                <c:pt idx="1">
                  <c:v>79</c:v>
                </c:pt>
                <c:pt idx="2">
                  <c:v>80</c:v>
                </c:pt>
                <c:pt idx="3">
                  <c:v>83</c:v>
                </c:pt>
              </c:numCache>
            </c:numRef>
          </c:val>
        </c:ser>
        <c:dLbls>
          <c:showVal val="1"/>
        </c:dLbls>
        <c:shape val="box"/>
        <c:axId val="73589504"/>
        <c:axId val="73591040"/>
        <c:axId val="0"/>
      </c:bar3DChart>
      <c:catAx>
        <c:axId val="73589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3591040"/>
        <c:crosses val="autoZero"/>
        <c:auto val="1"/>
        <c:lblAlgn val="ctr"/>
        <c:lblOffset val="100"/>
      </c:catAx>
      <c:valAx>
        <c:axId val="73591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35895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13331676254770441"/>
          <c:y val="0.94313022774017163"/>
          <c:w val="0.7477807884314227"/>
          <c:h val="4.8305832932378751E-2"/>
        </c:manualLayout>
      </c:layout>
      <c:spPr>
        <a:solidFill>
          <a:schemeClr val="bg1"/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C490C-07C2-428D-9428-95A7CC6C72E6}" type="datetimeFigureOut">
              <a:rPr lang="ru-RU" smtClean="0"/>
              <a:pPr/>
              <a:t>11.10.2009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0FE2-04EC-4F89-8F41-5F249421F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0FE2-04EC-4F89-8F41-5F249421FA93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0FE2-04EC-4F89-8F41-5F249421FA9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0FE2-04EC-4F89-8F41-5F249421FA93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F39A16-B78D-44F8-8A6C-92331FF10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4CAF-3F35-483B-A577-907817712D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2AE-1170-4189-AD95-BDAADD2AD8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A16-B78D-44F8-8A6C-92331FF105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CC6B-3662-4F13-A43A-6CC0810D5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6145-B2C1-4503-9F12-70C6267BA6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91D9-8E30-466F-B69A-6DC7BAE8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735C-71B3-4BBA-8ABF-1D3BDDF97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CEF-5B0D-46AD-A5B4-EA373B04C5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2DBB-083D-49B1-9E57-5E1CE27BAF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534A-3DC2-491F-B0A7-23FB046BF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2CCC6B-3662-4F13-A43A-6CC0810D5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B4A5-21C4-4303-8104-6E8D8B135D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4CAF-3F35-483B-A577-907817712D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2AE-1170-4189-AD95-BDAADD2AD8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6145-B2C1-4503-9F12-70C6267BA6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91D9-8E30-466F-B69A-6DC7BAE86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EF735C-71B3-4BBA-8ABF-1D3BDDF97C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CEF-5B0D-46AD-A5B4-EA373B04C5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2DBB-083D-49B1-9E57-5E1CE27BAF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534A-3DC2-491F-B0A7-23FB046BF3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B4A5-21C4-4303-8104-6E8D8B135D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762A41-18EC-40E9-BF00-62950EA9D4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2A41-18EC-40E9-BF00-62950EA9D4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077;&#1085;&#1072;\&#1056;&#1072;&#1073;&#1086;&#1095;&#1080;&#1081;%20&#1089;&#1090;&#1086;&#1083;\&#1089;&#1086;&#1086;&#1090;&#1085;&#1086;&#1096;&#1077;&#1085;&#1080;&#1077;%20&#1084;&#1091;&#1078;&#1095;&#1080;&#1085;%20&#1080;%20&#1078;&#1077;&#1085;&#1097;&#1080;&#1085;%20&#1074;%20&#1056;&#1086;&#1089;&#1089;&#1080;&#1080;\4_se_lif.wav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077;&#1085;&#1072;\&#1056;&#1072;&#1073;&#1086;&#1095;&#1080;&#1081;%20&#1089;&#1090;&#1086;&#1083;\&#1089;&#1086;&#1086;&#1090;&#1085;&#1086;&#1096;&#1077;&#1085;&#1080;&#1077;%20&#1084;&#1091;&#1078;&#1095;&#1080;&#1085;%20&#1080;%20&#1078;&#1077;&#1085;&#1097;&#1080;&#1085;%20&#1074;%20&#1056;&#1086;&#1089;&#1089;&#1080;&#1080;\4_se_age.wav" TargetMode="Externa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1;&#1077;&#1085;&#1072;\&#1056;&#1072;&#1073;&#1086;&#1095;&#1080;&#1081;%20&#1089;&#1090;&#1086;&#1083;\&#1089;&#1086;&#1086;&#1090;&#1085;&#1086;&#1096;&#1077;&#1085;&#1080;&#1077;%20&#1084;&#1091;&#1078;&#1095;&#1080;&#1085;%20&#1080;%20&#1078;&#1077;&#1085;&#1097;&#1080;&#1085;%20&#1074;%20&#1056;&#1086;&#1089;&#1089;&#1080;&#1080;\russia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077;&#1085;&#1072;\&#1056;&#1072;&#1073;&#1086;&#1095;&#1080;&#1081;%20&#1089;&#1090;&#1086;&#1083;\&#1089;&#1086;&#1086;&#1090;&#1085;&#1086;&#1096;&#1077;&#1085;&#1080;&#1077;%20&#1084;&#1091;&#1078;&#1095;&#1080;&#1085;%20&#1080;%20&#1078;&#1077;&#1085;&#1097;&#1080;&#1085;%20&#1074;%20&#1056;&#1086;&#1089;&#1089;&#1080;&#1080;\4_se_gen.wa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077;&#1085;&#1072;\&#1056;&#1072;&#1073;&#1086;&#1095;&#1080;&#1081;%20&#1089;&#1090;&#1086;&#1083;\&#1089;&#1086;&#1086;&#1090;&#1085;&#1086;&#1096;&#1077;&#1085;&#1080;&#1077;%20&#1084;&#1091;&#1078;&#1095;&#1080;&#1085;%20&#1080;%20&#1078;&#1077;&#1085;&#1097;&#1080;&#1085;%20&#1074;%20&#1056;&#1086;&#1089;&#1089;&#1080;&#1080;\4_se_beg.wav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2286016"/>
          </a:xfrm>
        </p:spPr>
        <p:txBody>
          <a:bodyPr>
            <a:noAutofit/>
          </a:bodyPr>
          <a:lstStyle/>
          <a:p>
            <a:pPr algn="ctr"/>
            <a:r>
              <a:rPr lang="ru-RU" sz="8000" b="1" cap="none" dirty="0" smtClean="0">
                <a:solidFill>
                  <a:srgbClr val="FF0000"/>
                </a:solidFill>
                <a:effectLst/>
              </a:rPr>
              <a:t>Добрый</a:t>
            </a:r>
            <a:r>
              <a:rPr lang="ru-RU" sz="8000" b="1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8000" b="1" cap="none" dirty="0" smtClean="0">
                <a:solidFill>
                  <a:srgbClr val="FF0000"/>
                </a:solidFill>
                <a:effectLst/>
              </a:rPr>
              <a:t>день!</a:t>
            </a:r>
            <a:endParaRPr lang="ru-RU" sz="8000" b="1" cap="none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2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51552">
            <a:off x="2796603" y="3189479"/>
            <a:ext cx="3529012" cy="311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_se_lif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  <p:pic>
        <p:nvPicPr>
          <p:cNvPr id="31745" name="Picture 1" descr="H:\моя КЕА\clip_image0010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285728"/>
            <a:ext cx="4668175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00628" y="2000240"/>
            <a:ext cx="414337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</a:rPr>
              <a:t>Образ жизни- </a:t>
            </a:r>
            <a:r>
              <a:rPr lang="ru-RU" dirty="0">
                <a:latin typeface="Arial" pitchFamily="34" charset="0"/>
              </a:rPr>
              <a:t>вошедший в привычку способ </a:t>
            </a:r>
            <a:r>
              <a:rPr lang="ru-RU" dirty="0" smtClean="0">
                <a:latin typeface="Arial" pitchFamily="34" charset="0"/>
              </a:rPr>
              <a:t>жизнедеятельности </a:t>
            </a:r>
          </a:p>
          <a:p>
            <a:pPr>
              <a:spcBef>
                <a:spcPct val="50000"/>
              </a:spcBef>
            </a:pPr>
            <a:endParaRPr lang="ru-RU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dirty="0" smtClean="0">
                <a:latin typeface="Arial" pitchFamily="34" charset="0"/>
              </a:rPr>
              <a:t>поведения </a:t>
            </a:r>
            <a:r>
              <a:rPr lang="ru-RU" dirty="0">
                <a:latin typeface="Arial" pitchFamily="34" charset="0"/>
              </a:rPr>
              <a:t>людей</a:t>
            </a:r>
            <a:r>
              <a:rPr lang="ru-RU" dirty="0" smtClean="0">
                <a:latin typeface="Arial" pitchFamily="34" charset="0"/>
              </a:rPr>
              <a:t>.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3357562"/>
            <a:ext cx="385765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труд, быт, отдых,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образование и т.д.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11188" y="285729"/>
            <a:ext cx="76041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endParaRPr lang="ru-RU" sz="4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r>
              <a:rPr 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14282" y="1214422"/>
            <a:ext cx="47863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</a:rPr>
              <a:t>ЗДОРОВЬЕ </a:t>
            </a:r>
            <a:r>
              <a:rPr lang="ru-RU" sz="2000" dirty="0" smtClean="0">
                <a:latin typeface="Arial" pitchFamily="34" charset="0"/>
              </a:rPr>
              <a:t>– состояние полного физического, психологического и социального благополучия, а не только отсутствие болезней. 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4714876" y="928670"/>
            <a:ext cx="396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</a:rPr>
              <a:t> ЗОЖ  - это</a:t>
            </a:r>
            <a:r>
              <a:rPr lang="ru-RU" b="1" dirty="0" smtClean="0">
                <a:latin typeface="Arial" pitchFamily="34" charset="0"/>
              </a:rPr>
              <a:t>: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4357686" y="928670"/>
            <a:ext cx="4429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2000" dirty="0" smtClean="0">
              <a:latin typeface="Arial" pitchFamily="34" charset="0"/>
            </a:endParaRPr>
          </a:p>
          <a:p>
            <a:pPr marL="342900" indent="-342900"/>
            <a:r>
              <a:rPr lang="ru-RU" sz="2000" dirty="0" smtClean="0">
                <a:latin typeface="Arial" pitchFamily="34" charset="0"/>
              </a:rPr>
              <a:t>1. Занятие физической культурой.</a:t>
            </a:r>
          </a:p>
          <a:p>
            <a:pPr marL="342900" indent="-342900"/>
            <a:r>
              <a:rPr lang="ru-RU" sz="2000" dirty="0" smtClean="0">
                <a:latin typeface="Arial" pitchFamily="34" charset="0"/>
              </a:rPr>
              <a:t>2. Соблюдение правил гигиены.</a:t>
            </a:r>
          </a:p>
          <a:p>
            <a:pPr marL="342900" indent="-342900"/>
            <a:r>
              <a:rPr lang="ru-RU" sz="2000" dirty="0" smtClean="0">
                <a:latin typeface="Arial" pitchFamily="34" charset="0"/>
              </a:rPr>
              <a:t>3. Правильное питание.</a:t>
            </a:r>
          </a:p>
          <a:p>
            <a:pPr marL="342900" indent="-342900"/>
            <a:r>
              <a:rPr lang="ru-RU" sz="2000" dirty="0" smtClean="0">
                <a:latin typeface="Arial" pitchFamily="34" charset="0"/>
              </a:rPr>
              <a:t>4. Отказ от  вредных привычек.</a:t>
            </a:r>
          </a:p>
          <a:p>
            <a:pPr marL="342900" indent="-342900"/>
            <a:r>
              <a:rPr lang="ru-RU" sz="2000" dirty="0" smtClean="0">
                <a:latin typeface="Arial" pitchFamily="34" charset="0"/>
              </a:rPr>
              <a:t>5. Самосохранительное поведение.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14290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ЗДОРОВЫЙ ОБРАЗ ЖИЗНИ</a:t>
            </a:r>
            <a:endParaRPr lang="ru-RU" b="1" dirty="0"/>
          </a:p>
        </p:txBody>
      </p:sp>
      <p:pic>
        <p:nvPicPr>
          <p:cNvPr id="15" name="Picture 2" descr="H:\моя КЕА\001336_579388_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1"/>
            <a:ext cx="5357850" cy="3686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/>
      <p:bldP spid="105485" grpId="0"/>
      <p:bldP spid="105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36" y="1142984"/>
            <a:ext cx="457203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Вы, наверное, устали?</a:t>
            </a:r>
          </a:p>
          <a:p>
            <a:pPr>
              <a:buNone/>
            </a:pPr>
            <a:r>
              <a:rPr lang="ru-RU" dirty="0" smtClean="0"/>
              <a:t>Ну, тогда все дружно встали.</a:t>
            </a:r>
          </a:p>
          <a:p>
            <a:pPr>
              <a:buNone/>
            </a:pPr>
            <a:r>
              <a:rPr lang="ru-RU" dirty="0" smtClean="0"/>
              <a:t>Мальчики потопали,</a:t>
            </a:r>
          </a:p>
          <a:p>
            <a:pPr>
              <a:buNone/>
            </a:pPr>
            <a:r>
              <a:rPr lang="ru-RU" dirty="0" smtClean="0"/>
              <a:t>Девочки  похлопали.</a:t>
            </a:r>
          </a:p>
          <a:p>
            <a:pPr>
              <a:buNone/>
            </a:pPr>
            <a:r>
              <a:rPr lang="ru-RU" dirty="0" smtClean="0"/>
              <a:t>Вместе дружно повертелись</a:t>
            </a:r>
          </a:p>
          <a:p>
            <a:pPr>
              <a:buNone/>
            </a:pPr>
            <a:r>
              <a:rPr lang="ru-RU" dirty="0" smtClean="0"/>
              <a:t>И за парты все уселись.</a:t>
            </a:r>
          </a:p>
          <a:p>
            <a:pPr>
              <a:buNone/>
            </a:pPr>
            <a:r>
              <a:rPr lang="ru-RU" dirty="0" smtClean="0"/>
              <a:t>Глазки крепко закрываем, </a:t>
            </a:r>
          </a:p>
          <a:p>
            <a:pPr>
              <a:buNone/>
            </a:pPr>
            <a:r>
              <a:rPr lang="ru-RU" dirty="0" smtClean="0"/>
              <a:t>Дружно до 5 считаем.</a:t>
            </a:r>
          </a:p>
          <a:p>
            <a:pPr>
              <a:buNone/>
            </a:pPr>
            <a:r>
              <a:rPr lang="ru-RU" dirty="0" smtClean="0"/>
              <a:t>Открываем, поморгаем</a:t>
            </a:r>
          </a:p>
          <a:p>
            <a:pPr>
              <a:buNone/>
            </a:pPr>
            <a:r>
              <a:rPr lang="ru-RU" dirty="0" smtClean="0"/>
              <a:t>И работать продолжаем.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2769" name="Picture 1" descr="C:\Documents and Settings\user\Рабочий стол\кадачигова\Ведерникова 2\Анимашки\brooke_power_walking_h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542901" cy="304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Продолжительность жизни в Разные века . . . </a:t>
            </a:r>
            <a:endParaRPr lang="ru-RU" sz="2800" dirty="0"/>
          </a:p>
        </p:txBody>
      </p:sp>
      <p:pic>
        <p:nvPicPr>
          <p:cNvPr id="28673" name="Picture 1" descr="C:\Documents and Settings\Лена\Рабочий стол\фото к уроку\к уроку\HIECADEDVKUCA305868CAUYIDZ0CAKT2TB9CAUKE3A1CAMFSJ27CAA2XTKGCAKZKIMMCA9WBOQHCANIAEIRCADEUVEZCAGQ5VE0CAXE4GTRCAV24EVJCA2Z9KN3CA77HS2OCAC9W3T6CAJS3AJ7CAH62GU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2071702" cy="258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 descr="C:\Documents and Settings\Лена\Рабочий стол\фото к уроку\к уроку\EY0CAVBHZ88CACYOT3ECALCO1AOCAD45M5XCAERDJL3CAO66XDSCAQI34YTCA3J7VJYCADCUC7TCAYCBMK3CAM0UTV0CAA0UF0QCA1Q5I73CA8QP3WHCAJIE1I4CA1HHW0DCAGNCN5LCADMJZ2PCA5TNLDM.jpg"/>
          <p:cNvPicPr>
            <a:picLocks noChangeAspect="1" noChangeArrowheads="1"/>
          </p:cNvPicPr>
          <p:nvPr/>
        </p:nvPicPr>
        <p:blipFill>
          <a:blip r:embed="rId4"/>
          <a:srcRect l="10714"/>
          <a:stretch>
            <a:fillRect/>
          </a:stretch>
        </p:blipFill>
        <p:spPr bwMode="auto">
          <a:xfrm>
            <a:off x="2441466" y="2071678"/>
            <a:ext cx="205909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C:\Documents and Settings\Лена\Рабочий стол\фото к уроку\к уроку\RHVCARL3HIGCAZ86UDNCA5W9CRSCA50E1ZLCAOL4KJ2CAW3IZECCAUHGBZ2CAOB7YS7CAJ3OZJ1CAEUC8AHCAI0EACJCACWNQT5CAY1ITQJCAD6YNL4CAU0DCONCADL6FCCCAXIRHR0CAAW2KE0CA4EHIZZ.jpg"/>
          <p:cNvPicPr>
            <a:picLocks noChangeAspect="1" noChangeArrowheads="1"/>
          </p:cNvPicPr>
          <p:nvPr/>
        </p:nvPicPr>
        <p:blipFill>
          <a:blip r:embed="rId5"/>
          <a:srcRect b="16667"/>
          <a:stretch>
            <a:fillRect/>
          </a:stretch>
        </p:blipFill>
        <p:spPr bwMode="auto">
          <a:xfrm>
            <a:off x="4714876" y="2071678"/>
            <a:ext cx="201425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H:\моя КЕА\HVGCA1Z6HR8CAIYSNXHCAGNVADPCAYAZDYTCAIAWJ9ACA75RK57CAW628OPCAVKBIW9CAB4GD4ACAFN3LYFCA1Q4F8YCAZ2JXG9CA74VH22CAVVGWZJCAEJ2F7HCA07YBHJCARJATRRCAP8W6KMCA6TBV2E.jpg"/>
          <p:cNvPicPr>
            <a:picLocks noChangeAspect="1" noChangeArrowheads="1"/>
          </p:cNvPicPr>
          <p:nvPr/>
        </p:nvPicPr>
        <p:blipFill>
          <a:blip r:embed="rId6"/>
          <a:srcRect b="13636"/>
          <a:stretch>
            <a:fillRect/>
          </a:stretch>
        </p:blipFill>
        <p:spPr bwMode="auto">
          <a:xfrm>
            <a:off x="6929454" y="2071678"/>
            <a:ext cx="1957851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1500174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античные века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500174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середина </a:t>
            </a:r>
            <a:r>
              <a:rPr lang="en-US" sz="1800" b="1" dirty="0" smtClean="0">
                <a:solidFill>
                  <a:schemeClr val="tx1"/>
                </a:solidFill>
              </a:rPr>
              <a:t>XIX </a:t>
            </a:r>
            <a:r>
              <a:rPr lang="ru-RU" sz="1800" b="1" dirty="0" smtClean="0">
                <a:solidFill>
                  <a:schemeClr val="tx1"/>
                </a:solidFill>
              </a:rPr>
              <a:t>век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1500174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средние века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1500174"/>
            <a:ext cx="192885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XXI </a:t>
            </a:r>
            <a:r>
              <a:rPr lang="ru-RU" sz="2000" b="1" dirty="0" smtClean="0">
                <a:solidFill>
                  <a:schemeClr val="tx1"/>
                </a:solidFill>
              </a:rPr>
              <a:t>век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86644" y="5357826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36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29256" y="5357826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40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57290" y="5357826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48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00430" y="5357826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67 лет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57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Продолжительность жизни в Разные века . . . </a:t>
            </a:r>
            <a:endParaRPr lang="ru-RU" sz="2800" dirty="0"/>
          </a:p>
        </p:txBody>
      </p:sp>
      <p:pic>
        <p:nvPicPr>
          <p:cNvPr id="28673" name="Picture 1" descr="C:\Documents and Settings\Лена\Рабочий стол\фото к уроку\к уроку\HIECADEDVKUCA305868CAUYIDZ0CAKT2TB9CAUKE3A1CAMFSJ27CAA2XTKGCAKZKIMMCA9WBOQHCANIAEIRCADEUVEZCAGQ5VE0CAXE4GTRCAV24EVJCA2Z9KN3CA77HS2OCAC9W3T6CAJS3AJ7CAH62GU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2071702" cy="258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 descr="C:\Documents and Settings\Лена\Рабочий стол\фото к уроку\к уроку\EY0CAVBHZ88CACYOT3ECALCO1AOCAD45M5XCAERDJL3CAO66XDSCAQI34YTCA3J7VJYCADCUC7TCAYCBMK3CAM0UTV0CAA0UF0QCA1Q5I73CA8QP3WHCAJIE1I4CA1HHW0DCAGNCN5LCADMJZ2PCA5TNLDM.jpg"/>
          <p:cNvPicPr>
            <a:picLocks noChangeAspect="1" noChangeArrowheads="1"/>
          </p:cNvPicPr>
          <p:nvPr/>
        </p:nvPicPr>
        <p:blipFill>
          <a:blip r:embed="rId4"/>
          <a:srcRect l="10714"/>
          <a:stretch>
            <a:fillRect/>
          </a:stretch>
        </p:blipFill>
        <p:spPr bwMode="auto">
          <a:xfrm>
            <a:off x="2441466" y="2071678"/>
            <a:ext cx="205909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C:\Documents and Settings\Лена\Рабочий стол\фото к уроку\к уроку\RHVCARL3HIGCAZ86UDNCA5W9CRSCA50E1ZLCAOL4KJ2CAW3IZECCAUHGBZ2CAOB7YS7CAJ3OZJ1CAEUC8AHCAI0EACJCACWNQT5CAY1ITQJCAD6YNL4CAU0DCONCADL6FCCCAXIRHR0CAAW2KE0CA4EHIZZ.jpg"/>
          <p:cNvPicPr>
            <a:picLocks noChangeAspect="1" noChangeArrowheads="1"/>
          </p:cNvPicPr>
          <p:nvPr/>
        </p:nvPicPr>
        <p:blipFill>
          <a:blip r:embed="rId5"/>
          <a:srcRect b="16667"/>
          <a:stretch>
            <a:fillRect/>
          </a:stretch>
        </p:blipFill>
        <p:spPr bwMode="auto">
          <a:xfrm>
            <a:off x="4714876" y="2071678"/>
            <a:ext cx="201425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H:\моя КЕА\HVGCA1Z6HR8CAIYSNXHCAGNVADPCAYAZDYTCAIAWJ9ACA75RK57CAW628OPCAVKBIW9CAB4GD4ACAFN3LYFCA1Q4F8YCAZ2JXG9CA74VH22CAVVGWZJCAEJ2F7HCA07YBHJCARJATRRCAP8W6KMCA6TBV2E.jpg"/>
          <p:cNvPicPr>
            <a:picLocks noChangeAspect="1" noChangeArrowheads="1"/>
          </p:cNvPicPr>
          <p:nvPr/>
        </p:nvPicPr>
        <p:blipFill>
          <a:blip r:embed="rId6"/>
          <a:srcRect b="13636"/>
          <a:stretch>
            <a:fillRect/>
          </a:stretch>
        </p:blipFill>
        <p:spPr bwMode="auto">
          <a:xfrm>
            <a:off x="6929454" y="2071678"/>
            <a:ext cx="1957851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1500174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античные века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500174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середина </a:t>
            </a:r>
            <a:r>
              <a:rPr lang="en-US" sz="1800" b="1" dirty="0" smtClean="0">
                <a:solidFill>
                  <a:schemeClr val="tx1"/>
                </a:solidFill>
              </a:rPr>
              <a:t>XIX </a:t>
            </a:r>
            <a:r>
              <a:rPr lang="ru-RU" sz="1800" b="1" dirty="0" smtClean="0">
                <a:solidFill>
                  <a:schemeClr val="tx1"/>
                </a:solidFill>
              </a:rPr>
              <a:t>век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1500174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средние века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1500174"/>
            <a:ext cx="192885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XXI </a:t>
            </a:r>
            <a:r>
              <a:rPr lang="ru-RU" sz="2000" b="1" dirty="0" smtClean="0">
                <a:solidFill>
                  <a:schemeClr val="tx1"/>
                </a:solidFill>
              </a:rPr>
              <a:t>век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86644" y="5357826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36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29256" y="5357826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40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57290" y="5357826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48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00430" y="5357826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67 лет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73733 -0.1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26649 -0.128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6 -0.01273 L 0.3993 -0.1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-0.02315 L 0.4092 -0.1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_se_ag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571472" y="500042"/>
          <a:ext cx="7929618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причины сокращения продолжительности жизни"/>
          <p:cNvPicPr>
            <a:picLocks noChangeAspect="1" noChangeArrowheads="1"/>
          </p:cNvPicPr>
          <p:nvPr/>
        </p:nvPicPr>
        <p:blipFill>
          <a:blip r:embed="rId2"/>
          <a:srcRect r="26741"/>
          <a:stretch>
            <a:fillRect/>
          </a:stretch>
        </p:blipFill>
        <p:spPr bwMode="auto">
          <a:xfrm>
            <a:off x="785786" y="171481"/>
            <a:ext cx="7500990" cy="6498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35824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308"/>
                <a:gridCol w="2593938"/>
              </a:tblGrid>
              <a:tr h="3391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Как я усвоил материал?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1. Получил прочные знания, усвоил весь материал.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 баллов.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2. Усвоил новый материал частично.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 баллов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3. Мало что понял. Необходимо ещё поработать.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 балла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071678"/>
          <a:ext cx="835824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1"/>
                <a:gridCol w="2643206"/>
              </a:tblGrid>
              <a:tr h="3391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Как я работал? Где допустил ошибки? Удовлетворен ли я своей работой?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1. Со всеми заданиями справился сам, удовлетворен своей работой.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 балла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2. Допустил ошибки.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балла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3. Не справился.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балл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71934" y="4572008"/>
            <a:ext cx="435771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</a:rPr>
              <a:t>Оцени себя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143512"/>
            <a:ext cx="3428992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10 – 9 баллов – «5»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8 – 7 баллов – «4»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6 – 5 – баллов – «3»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358246" cy="5286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u="sng" dirty="0" smtClean="0">
                <a:solidFill>
                  <a:schemeClr val="tx1"/>
                </a:solidFill>
              </a:rPr>
              <a:t>Чтобы дожить до старости  и увидеть своих внуков и правнуков нужно: 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Отказаться от вредных привычек.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Заниматься физической культурой (спортом).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Правильно питаться.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Правильное  (</a:t>
            </a:r>
            <a:r>
              <a:rPr lang="ru-RU" sz="2800" b="1" dirty="0" err="1" smtClean="0">
                <a:solidFill>
                  <a:schemeClr val="tx1"/>
                </a:solidFill>
              </a:rPr>
              <a:t>самосохранительное</a:t>
            </a:r>
            <a:r>
              <a:rPr lang="ru-RU" sz="2800" b="1" dirty="0" smtClean="0">
                <a:solidFill>
                  <a:schemeClr val="tx1"/>
                </a:solidFill>
              </a:rPr>
              <a:t>) поведение.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1928802"/>
            <a:ext cx="678661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Домашнее задание: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§ 45, стр. 246, задание № 5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uss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223" y="357166"/>
            <a:ext cx="8096306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1500174"/>
            <a:ext cx="67866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 природы есть закон –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частлив будет только тот,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то здоровье сбережет.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Прочь гони-ка все хворобы!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Поучись-ка быть  здоровым!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642918"/>
            <a:ext cx="8572560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Спасибо всем вам за урок, </a:t>
            </a:r>
          </a:p>
          <a:p>
            <a:pPr algn="ctr"/>
            <a:r>
              <a:rPr lang="ru-RU" sz="5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а главное, чтоб был он впрок!</a:t>
            </a:r>
            <a:endParaRPr lang="ru-RU" sz="54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42844" y="2786058"/>
            <a:ext cx="8572560" cy="34575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7"/>
              </a:avLst>
            </a:prstTxWarp>
          </a:bodyPr>
          <a:lstStyle/>
          <a:p>
            <a:pPr algn="ctr"/>
            <a:r>
              <a:rPr lang="ru-RU" sz="9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Тема урока: Соотношение </a:t>
            </a:r>
            <a:endParaRPr lang="ru-RU" sz="9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  <a:p>
            <a:pPr algn="ctr"/>
            <a:r>
              <a:rPr lang="ru-RU" sz="9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мужчин и женщин </a:t>
            </a:r>
            <a:endParaRPr lang="ru-RU" sz="9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  <a:p>
            <a:pPr algn="ctr"/>
            <a:r>
              <a:rPr lang="ru-RU" sz="9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в России.</a:t>
            </a:r>
            <a:endParaRPr lang="ru-RU" sz="9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714876" y="142852"/>
            <a:ext cx="4286248" cy="271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358246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Задачи: 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1. Выяснить соотношение мужчин и женщин в России.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 Определить причины преобладания мужчин или женщин.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3. Определить причины, влияющие на продолжительность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соотношение м и ж"/>
          <p:cNvPicPr>
            <a:picLocks noChangeAspect="1" noChangeArrowheads="1"/>
          </p:cNvPicPr>
          <p:nvPr/>
        </p:nvPicPr>
        <p:blipFill>
          <a:blip r:embed="rId3"/>
          <a:srcRect r="1375"/>
          <a:stretch>
            <a:fillRect/>
          </a:stretch>
        </p:blipFill>
        <p:spPr bwMode="auto">
          <a:xfrm>
            <a:off x="1476375" y="184201"/>
            <a:ext cx="5881707" cy="643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4_se_ge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моя КЕА\rep_31_03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37425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соотношение м иж разных возрастов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r="1321"/>
          <a:stretch>
            <a:fillRect/>
          </a:stretch>
        </p:blipFill>
        <p:spPr bwMode="auto">
          <a:xfrm>
            <a:off x="642910" y="142852"/>
            <a:ext cx="7675588" cy="6519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4_se_be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643182"/>
            <a:ext cx="250033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Причины, влияющие на уменьшение численности мужчин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4000504"/>
            <a:ext cx="350046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Вредные привычки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214810" y="2500306"/>
            <a:ext cx="285752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643174" y="1928802"/>
            <a:ext cx="357190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Экстремальные виды спорта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928934"/>
            <a:ext cx="250033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Опасные профессии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2857496"/>
            <a:ext cx="235748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Участие в военных конфликтах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2571736" y="3214686"/>
            <a:ext cx="571504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3570" y="3286124"/>
            <a:ext cx="642942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251323" y="3821115"/>
            <a:ext cx="357190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причины смертности мужчин"/>
          <p:cNvPicPr>
            <a:picLocks noChangeAspect="1" noChangeArrowheads="1"/>
          </p:cNvPicPr>
          <p:nvPr/>
        </p:nvPicPr>
        <p:blipFill>
          <a:blip r:embed="rId2"/>
          <a:srcRect l="9763" r="65547" b="63280"/>
          <a:stretch>
            <a:fillRect/>
          </a:stretch>
        </p:blipFill>
        <p:spPr>
          <a:xfrm>
            <a:off x="500034" y="3571876"/>
            <a:ext cx="1500198" cy="201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 descr="причины смертности мужчин"/>
          <p:cNvPicPr>
            <a:picLocks noChangeAspect="1" noChangeArrowheads="1"/>
          </p:cNvPicPr>
          <p:nvPr/>
        </p:nvPicPr>
        <p:blipFill>
          <a:blip r:embed="rId2"/>
          <a:srcRect l="37700" t="1113" r="34135" b="64393"/>
          <a:stretch>
            <a:fillRect/>
          </a:stretch>
        </p:blipFill>
        <p:spPr>
          <a:xfrm>
            <a:off x="6715140" y="3643314"/>
            <a:ext cx="1785950" cy="1977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4" descr="причины смертности мужчин"/>
          <p:cNvPicPr>
            <a:picLocks noChangeAspect="1" noChangeArrowheads="1"/>
          </p:cNvPicPr>
          <p:nvPr/>
        </p:nvPicPr>
        <p:blipFill>
          <a:blip r:embed="rId2"/>
          <a:srcRect l="69889" t="1113" r="3957" b="63280"/>
          <a:stretch>
            <a:fillRect/>
          </a:stretch>
        </p:blipFill>
        <p:spPr>
          <a:xfrm>
            <a:off x="3562958" y="0"/>
            <a:ext cx="1509108" cy="185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357554" y="4429132"/>
            <a:ext cx="2143140" cy="2286016"/>
            <a:chOff x="1643041" y="1285860"/>
            <a:chExt cx="2928959" cy="3054786"/>
          </a:xfrm>
        </p:grpSpPr>
        <p:pic>
          <p:nvPicPr>
            <p:cNvPr id="26" name="Picture 14" descr="inject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3042" y="3143248"/>
              <a:ext cx="1672556" cy="11973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Рисунок 26" descr="i 2.jpg"/>
            <p:cNvPicPr>
              <a:picLocks noChangeAspect="1"/>
            </p:cNvPicPr>
            <p:nvPr/>
          </p:nvPicPr>
          <p:blipFill>
            <a:blip r:embed="rId4"/>
            <a:srcRect t="3827" r="7954"/>
            <a:stretch>
              <a:fillRect/>
            </a:stretch>
          </p:blipFill>
          <p:spPr>
            <a:xfrm>
              <a:off x="1643041" y="1285860"/>
              <a:ext cx="1337047" cy="1866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Рисунок 27" descr="i5.jpg"/>
            <p:cNvPicPr>
              <a:picLocks noChangeAspect="1"/>
            </p:cNvPicPr>
            <p:nvPr/>
          </p:nvPicPr>
          <p:blipFill>
            <a:blip r:embed="rId5"/>
            <a:srcRect r="11538"/>
            <a:stretch>
              <a:fillRect/>
            </a:stretch>
          </p:blipFill>
          <p:spPr>
            <a:xfrm>
              <a:off x="2928926" y="1285860"/>
              <a:ext cx="1643074" cy="18573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Рисунок 28" descr="i4.jpg"/>
            <p:cNvPicPr>
              <a:picLocks noChangeAspect="1"/>
            </p:cNvPicPr>
            <p:nvPr/>
          </p:nvPicPr>
          <p:blipFill>
            <a:blip r:embed="rId6"/>
            <a:srcRect r="18182"/>
            <a:stretch>
              <a:fillRect/>
            </a:stretch>
          </p:blipFill>
          <p:spPr>
            <a:xfrm>
              <a:off x="3286116" y="3143248"/>
              <a:ext cx="1285884" cy="11842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Лена\Рабочий стол\соотношение мужчин и женщин 1\Безымянный.bmp"/>
          <p:cNvPicPr>
            <a:picLocks noChangeAspect="1" noChangeArrowheads="1"/>
          </p:cNvPicPr>
          <p:nvPr/>
        </p:nvPicPr>
        <p:blipFill>
          <a:blip r:embed="rId3"/>
          <a:srcRect l="20846" t="4407" r="21578" b="19395"/>
          <a:stretch>
            <a:fillRect/>
          </a:stretch>
        </p:blipFill>
        <p:spPr bwMode="auto">
          <a:xfrm>
            <a:off x="1643042" y="1000108"/>
            <a:ext cx="5603337" cy="53135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8" descr="C:\Documents and Settings\Лена\Рабочий стол\фото к уроку\ORSCAC66W5QCAZ96D2NCA4M5PIPCAO6O73QCAQRW72ZCA5CGGALCA1IE7QYCAFF38N4CAT3V2Y5CABTD3TCCAQRKZEOCAFM5IUWCA0VLZF9CABOT4WLCA5Q5AHICA8T03HTCAYC9JM0CAB0JA3JCACIL9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071810"/>
            <a:ext cx="2742096" cy="2596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6116" y="142852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Наследственные факторы – 20%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1428736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Экологические факторы – 20%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25717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Состояние здравоохранения – 10%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857892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Образ жизни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50 – 55%</a:t>
            </a:r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5" idx="2"/>
          </p:cNvCxnSpPr>
          <p:nvPr/>
        </p:nvCxnSpPr>
        <p:spPr>
          <a:xfrm flipV="1">
            <a:off x="6357950" y="2143116"/>
            <a:ext cx="1428760" cy="714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</p:cNvCxnSpPr>
          <p:nvPr/>
        </p:nvCxnSpPr>
        <p:spPr>
          <a:xfrm rot="5400000">
            <a:off x="4179091" y="1178703"/>
            <a:ext cx="64294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78629" y="1893083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28662" y="214311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964513" y="4964917"/>
            <a:ext cx="928694" cy="857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452</Words>
  <Application>Microsoft PowerPoint</Application>
  <PresentationFormat>Экран (4:3)</PresentationFormat>
  <Paragraphs>113</Paragraphs>
  <Slides>21</Slides>
  <Notes>3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Трек</vt:lpstr>
      <vt:lpstr>Тема Office</vt:lpstr>
      <vt:lpstr>Добрый день!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Физкультминутка</vt:lpstr>
      <vt:lpstr>Продолжительность жизни в Разные века . . . </vt:lpstr>
      <vt:lpstr>Продолжительность жизни в Разные века . . 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Елена</cp:lastModifiedBy>
  <cp:revision>78</cp:revision>
  <dcterms:created xsi:type="dcterms:W3CDTF">1601-01-01T00:00:00Z</dcterms:created>
  <dcterms:modified xsi:type="dcterms:W3CDTF">2009-10-11T15:53:09Z</dcterms:modified>
</cp:coreProperties>
</file>