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0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58" r:id="rId17"/>
    <p:sldId id="275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clrMru>
    <a:srgbClr val="FF00FF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25EFC2-B51E-4510-A0EA-87D9E8C3875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E53F85-9751-409B-832B-3B7E2A72A0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D3806D-CA3B-4558-9416-68DFB6D692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881268-2089-40E8-86D1-28181149F32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A75AF4-2B29-4A54-AEE7-1354C72F4D9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0BD7A7-298A-4A3B-BAE1-05836EC5630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5607A4-38B6-4C60-A752-0F387217F8D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25AD9-F8B2-4CA7-A985-8324C1B01F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564F23-1DBC-4858-8A46-D8BC4C7F114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08011-F4D8-4073-85F6-84173BF8F5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3C0CBE-26F8-45D0-9FEC-C676E776ECD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hlink"/>
            </a:gs>
            <a:gs pos="50000">
              <a:schemeClr val="bg1"/>
            </a:gs>
            <a:gs pos="100000">
              <a:schemeClr val="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DE3AD4E-4CA5-4BFC-B2BC-6CD661C37C8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 dir="ld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>
          <a:xfrm rot="21324619">
            <a:off x="685800" y="2130425"/>
            <a:ext cx="7772400" cy="1470025"/>
          </a:xfrm>
        </p:spPr>
        <p:txBody>
          <a:bodyPr/>
          <a:lstStyle/>
          <a:p>
            <a:r>
              <a:rPr lang="ru-RU" sz="5400" dirty="0" smtClean="0"/>
              <a:t>  </a:t>
            </a:r>
            <a:r>
              <a:rPr lang="ru-RU" sz="5400" b="1" dirty="0" smtClean="0">
                <a:solidFill>
                  <a:srgbClr val="FFFF00"/>
                </a:solidFill>
              </a:rPr>
              <a:t>РУССКИЙ ЯЗЫК</a:t>
            </a:r>
            <a:br>
              <a:rPr lang="ru-RU" sz="5400" b="1" dirty="0" smtClean="0">
                <a:solidFill>
                  <a:srgbClr val="FFFF00"/>
                </a:solidFill>
              </a:rPr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>   </a:t>
            </a:r>
            <a:r>
              <a:rPr lang="ru-RU" sz="5400" b="1" dirty="0" smtClean="0">
                <a:solidFill>
                  <a:srgbClr val="FFC000"/>
                </a:solidFill>
              </a:rPr>
              <a:t>2 КЛАСС</a:t>
            </a:r>
            <a:endParaRPr lang="ru-RU" sz="54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514600" y="4953000"/>
            <a:ext cx="3886200" cy="1174750"/>
          </a:xfrm>
          <a:prstGeom prst="rect">
            <a:avLst/>
          </a:prstGeom>
          <a:solidFill>
            <a:srgbClr val="FFFF99"/>
          </a:solidFill>
          <a:ln w="76200" cmpd="tri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b="1" i="1">
                <a:solidFill>
                  <a:srgbClr val="CCFF66"/>
                </a:solidFill>
              </a:rPr>
              <a:t>  </a:t>
            </a:r>
            <a:r>
              <a:rPr lang="ru-RU" sz="6600" b="1" i="1">
                <a:solidFill>
                  <a:srgbClr val="000000"/>
                </a:solidFill>
              </a:rPr>
              <a:t>в_рона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4724400" y="762000"/>
            <a:ext cx="441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400"/>
              <a:t> </a:t>
            </a:r>
            <a:endParaRPr lang="ru-RU" sz="32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20" name="AutoShape 6"/>
          <p:cNvSpPr>
            <a:spLocks noChangeArrowheads="1"/>
          </p:cNvSpPr>
          <p:nvPr/>
        </p:nvSpPr>
        <p:spPr bwMode="auto">
          <a:xfrm>
            <a:off x="3886200" y="838200"/>
            <a:ext cx="457200" cy="381000"/>
          </a:xfrm>
          <a:prstGeom prst="rightArrow">
            <a:avLst>
              <a:gd name="adj1" fmla="val 50000"/>
              <a:gd name="adj2" fmla="val 3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3810000" y="609600"/>
            <a:ext cx="51054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600" b="1" dirty="0"/>
              <a:t>Существует два вида этих птиц: серая и чёрная. Разоряет  большое количество птичьих гнёзд.</a:t>
            </a:r>
            <a:endParaRPr lang="ru-RU" sz="4000" b="1" dirty="0"/>
          </a:p>
        </p:txBody>
      </p:sp>
      <p:pic>
        <p:nvPicPr>
          <p:cNvPr id="4098" name="Picture 2" descr="E:\Документы Ирэн\Мои рисунки\Коллекция картинок (Microsoft)\Животные\Птицы\Сорока-ворона\Ворон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142844" y="571480"/>
            <a:ext cx="3677765" cy="25717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  <p:bldP spid="1946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819400" y="5486400"/>
            <a:ext cx="4267200" cy="1174750"/>
          </a:xfrm>
          <a:prstGeom prst="rect">
            <a:avLst/>
          </a:prstGeom>
          <a:solidFill>
            <a:srgbClr val="FFFF99"/>
          </a:solidFill>
          <a:ln w="76200" cmpd="tri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b="1" i="1">
                <a:solidFill>
                  <a:srgbClr val="CCFF66"/>
                </a:solidFill>
              </a:rPr>
              <a:t>  </a:t>
            </a:r>
            <a:r>
              <a:rPr lang="ru-RU" sz="6600" b="1" i="1">
                <a:solidFill>
                  <a:srgbClr val="000000"/>
                </a:solidFill>
              </a:rPr>
              <a:t>п_пугай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4071934" y="762000"/>
            <a:ext cx="507206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400" dirty="0"/>
              <a:t> </a:t>
            </a:r>
            <a:r>
              <a:rPr lang="ru-RU" sz="5400" b="1" dirty="0"/>
              <a:t>Птица тропических стран с ярким оперением</a:t>
            </a:r>
            <a:r>
              <a:rPr lang="ru-RU" sz="2000" dirty="0"/>
              <a:t>.</a:t>
            </a:r>
            <a:endParaRPr lang="ru-RU" sz="4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44" name="AutoShape 5"/>
          <p:cNvSpPr>
            <a:spLocks noChangeArrowheads="1"/>
          </p:cNvSpPr>
          <p:nvPr/>
        </p:nvSpPr>
        <p:spPr bwMode="auto">
          <a:xfrm>
            <a:off x="4953000" y="1066800"/>
            <a:ext cx="457200" cy="381000"/>
          </a:xfrm>
          <a:prstGeom prst="rightArrow">
            <a:avLst>
              <a:gd name="adj1" fmla="val 50000"/>
              <a:gd name="adj2" fmla="val 3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26" name="Picture 2" descr="E:\Документы Ирэн\Мои рисунки\Коллекция картинок (Microsoft)\Животные\Птицы\Попугай\л1.gif"/>
          <p:cNvPicPr>
            <a:picLocks noChangeAspect="1" noChangeArrowheads="1"/>
          </p:cNvPicPr>
          <p:nvPr/>
        </p:nvPicPr>
        <p:blipFill>
          <a:blip r:embed="rId2"/>
          <a:srcRect b="7691"/>
          <a:stretch>
            <a:fillRect/>
          </a:stretch>
        </p:blipFill>
        <p:spPr bwMode="auto">
          <a:xfrm>
            <a:off x="571472" y="1000108"/>
            <a:ext cx="3095620" cy="2857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>
              <a:rot lat="0" lon="1500000" rev="300000"/>
            </a:camera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WordArt 4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1428728" y="571480"/>
            <a:ext cx="7010400" cy="2041525"/>
          </a:xfrm>
          <a:prstGeom prst="rect">
            <a:avLst/>
          </a:prstGeom>
        </p:spPr>
        <p:txBody>
          <a:bodyPr wrap="none" fromWordArt="1">
            <a:prstTxWarp prst="textWave2">
              <a:avLst/>
            </a:prstTxWarp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600" b="1" kern="10" spc="150" dirty="0">
                <a:ln w="38100">
                  <a:solidFill>
                    <a:sysClr val="windowText" lastClr="000000"/>
                  </a:solidFill>
                </a:ln>
                <a:solidFill>
                  <a:srgbClr val="FF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П</a:t>
            </a:r>
            <a:r>
              <a:rPr lang="ru-RU" sz="3600" b="1" kern="10" spc="150" dirty="0">
                <a:ln w="381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Р</a:t>
            </a:r>
            <a:r>
              <a:rPr lang="ru-RU" sz="3600" b="1" kern="10" spc="150" dirty="0">
                <a:ln w="3810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О</a:t>
            </a:r>
            <a:r>
              <a:rPr lang="ru-RU" sz="3600" b="1" kern="10" spc="150" dirty="0">
                <a:ln w="38100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В</a:t>
            </a:r>
            <a:r>
              <a:rPr lang="ru-RU" sz="3600" b="1" kern="10" spc="150" dirty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Е</a:t>
            </a:r>
            <a:r>
              <a:rPr lang="ru-RU" sz="3600" b="1" kern="10" spc="150" dirty="0">
                <a:ln w="3810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Р</a:t>
            </a:r>
            <a:r>
              <a:rPr lang="ru-RU" sz="3600" b="1" kern="10" spc="150" dirty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Ь</a:t>
            </a:r>
            <a:r>
              <a:rPr lang="ru-RU" sz="3600" b="1" kern="10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!</a:t>
            </a:r>
          </a:p>
        </p:txBody>
      </p:sp>
      <p:pic>
        <p:nvPicPr>
          <p:cNvPr id="2050" name="Picture 2" descr="E:\Документы Ирэн\Мои рисунки\Коллекция анимации\Птицы\ю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3286124"/>
            <a:ext cx="2759408" cy="321471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500034" y="500042"/>
            <a:ext cx="321471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2"/>
              </a:buBlip>
              <a:defRPr/>
            </a:pPr>
            <a:r>
              <a:rPr lang="ru-RU" sz="4800" b="1" dirty="0"/>
              <a:t>С</a:t>
            </a:r>
            <a:r>
              <a:rPr lang="ru-RU" sz="4800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  <a:r>
              <a:rPr lang="ru-RU" sz="4800" b="1" dirty="0"/>
              <a:t>РОКА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500034" y="2285992"/>
            <a:ext cx="40005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2"/>
              </a:buBlip>
              <a:defRPr/>
            </a:pPr>
            <a:r>
              <a:rPr lang="ru-RU" sz="4800" b="1" dirty="0"/>
              <a:t>В</a:t>
            </a:r>
            <a:r>
              <a:rPr lang="ru-RU" sz="4800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  <a:r>
              <a:rPr lang="ru-RU" sz="4800" b="1" dirty="0"/>
              <a:t>Р</a:t>
            </a:r>
            <a:r>
              <a:rPr lang="ru-RU" sz="4800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  <a:r>
              <a:rPr lang="ru-RU" sz="4800" b="1" dirty="0"/>
              <a:t>БЕЙ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571472" y="4071942"/>
            <a:ext cx="378621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2"/>
              </a:buBlip>
              <a:defRPr/>
            </a:pPr>
            <a:r>
              <a:rPr lang="ru-RU" sz="4800" b="1" dirty="0"/>
              <a:t>С</a:t>
            </a:r>
            <a:r>
              <a:rPr lang="ru-RU" sz="4800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  <a:r>
              <a:rPr lang="ru-RU" sz="4800" b="1" dirty="0"/>
              <a:t>Л</a:t>
            </a:r>
            <a:r>
              <a:rPr lang="ru-RU" sz="4800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  <a:r>
              <a:rPr lang="ru-RU" sz="4800" b="1" dirty="0"/>
              <a:t>ВЕЙ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2928926" y="5357826"/>
            <a:ext cx="407196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2"/>
              </a:buBlip>
              <a:defRPr/>
            </a:pPr>
            <a:r>
              <a:rPr lang="ru-RU" sz="4800" b="1" dirty="0"/>
              <a:t>П</a:t>
            </a:r>
            <a:r>
              <a:rPr lang="ru-RU" sz="4800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  <a:r>
              <a:rPr lang="ru-RU" sz="4800" b="1" dirty="0"/>
              <a:t>ПУГАЙ</a:t>
            </a: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5214942" y="4000504"/>
            <a:ext cx="331946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2"/>
              </a:buBlip>
              <a:defRPr/>
            </a:pPr>
            <a:r>
              <a:rPr lang="ru-RU" sz="4800" b="1" dirty="0"/>
              <a:t>В</a:t>
            </a:r>
            <a:r>
              <a:rPr lang="ru-RU" sz="4800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  <a:r>
              <a:rPr lang="ru-RU" sz="4800" b="1" dirty="0"/>
              <a:t>Р</a:t>
            </a:r>
            <a:r>
              <a:rPr lang="ru-RU" sz="4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  <a:r>
              <a:rPr lang="ru-RU" sz="4800" b="1" dirty="0"/>
              <a:t>НА</a:t>
            </a: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5143504" y="500042"/>
            <a:ext cx="35004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2"/>
              </a:buBlip>
              <a:defRPr/>
            </a:pPr>
            <a:r>
              <a:rPr lang="ru-RU" sz="4800" b="1" dirty="0"/>
              <a:t>С</a:t>
            </a:r>
            <a:r>
              <a:rPr lang="ru-RU" sz="4800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</a:t>
            </a:r>
            <a:r>
              <a:rPr lang="ru-RU" sz="4800" b="1" dirty="0"/>
              <a:t>НИЦА</a:t>
            </a: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5214942" y="2285992"/>
            <a:ext cx="32861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2"/>
              </a:buBlip>
              <a:defRPr/>
            </a:pPr>
            <a:r>
              <a:rPr lang="ru-RU" sz="4800" b="1" dirty="0"/>
              <a:t>П</a:t>
            </a:r>
            <a:r>
              <a:rPr lang="ru-RU" sz="4800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</a:t>
            </a:r>
            <a:r>
              <a:rPr lang="ru-RU" sz="4800" b="1" dirty="0"/>
              <a:t>ТУХ</a:t>
            </a:r>
          </a:p>
        </p:txBody>
      </p:sp>
      <p:pic>
        <p:nvPicPr>
          <p:cNvPr id="2050" name="Picture 2" descr="E:\Документы Ирэн\Мои рисунки\Коллекция анимации\Птицы\ptah9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072074"/>
            <a:ext cx="1562097" cy="1614416"/>
          </a:xfrm>
          <a:prstGeom prst="rect">
            <a:avLst/>
          </a:prstGeom>
          <a:noFill/>
        </p:spPr>
      </p:pic>
      <p:pic>
        <p:nvPicPr>
          <p:cNvPr id="10" name="Picture 2" descr="E:\Документы Ирэн\Мои рисунки\Коллекция анимации\Птицы\ptah9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215206" y="5072074"/>
            <a:ext cx="1714512" cy="161441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  <p:bldP spid="33797" grpId="0"/>
      <p:bldP spid="33798" grpId="0"/>
      <p:bldP spid="33800" grpId="0"/>
      <p:bldP spid="33803" grpId="0"/>
      <p:bldP spid="33804" grpId="0"/>
      <p:bldP spid="3380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WordArt 4"/>
          <p:cNvSpPr>
            <a:spLocks noChangeArrowheads="1" noChangeShapeType="1" noTextEdit="1"/>
          </p:cNvSpPr>
          <p:nvPr/>
        </p:nvSpPr>
        <p:spPr bwMode="auto">
          <a:xfrm>
            <a:off x="714348" y="2214554"/>
            <a:ext cx="7620000" cy="232251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 Unicode MS"/>
                <a:ea typeface="Arial Unicode MS"/>
                <a:cs typeface="Arial Unicode MS"/>
              </a:rPr>
              <a:t>ПРЕКРАСНО!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762000" y="685800"/>
            <a:ext cx="762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4339" name="AutoShape 7"/>
          <p:cNvSpPr>
            <a:spLocks noChangeArrowheads="1"/>
          </p:cNvSpPr>
          <p:nvPr/>
        </p:nvSpPr>
        <p:spPr bwMode="auto">
          <a:xfrm>
            <a:off x="381000" y="381000"/>
            <a:ext cx="685800" cy="6858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1371600" y="601663"/>
            <a:ext cx="7391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457200" y="457200"/>
            <a:ext cx="8458200" cy="585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ru-RU" dirty="0"/>
              <a:t>         </a:t>
            </a:r>
            <a:r>
              <a:rPr lang="ru-RU" sz="3200" b="1" dirty="0"/>
              <a:t>Так и живут бок  о  бок  птицы  и люди, часто  не  обращая  внимания друг на друга, иногда ссорясь, иногда радуясь друг другу, как членам одной большой семьи.  Кто  из  них  кому больше нужен – человек птицам или птицы человеку?...                                                                                                                Но  выживет  ли  человек, если  на Земле  не  останется  птиц?</a:t>
            </a:r>
            <a:endParaRPr lang="ru-RU" sz="3600" b="1" dirty="0"/>
          </a:p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ru-RU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</a:t>
            </a:r>
            <a:r>
              <a:rPr lang="ru-RU" sz="3600" b="1" i="1" dirty="0"/>
              <a:t> Э.Н.Голованова  </a:t>
            </a:r>
            <a:r>
              <a:rPr lang="ru-RU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2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66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2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2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160"/>
                            </p:stCondLst>
                            <p:childTnLst>
                              <p:par>
                                <p:cTn id="11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27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27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27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27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27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E:\Документы Ирэн\Мои рисунки\Коллекция картинок (Microsoft)\Продукты\46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306600"/>
            <a:ext cx="4500594" cy="639698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rot="20145098">
            <a:off x="2702705" y="1419008"/>
            <a:ext cx="28650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КАКОЙ?</a:t>
            </a:r>
            <a:endParaRPr lang="ru-RU" sz="4400" b="1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Документы Ирэн\Мои рисунки\Коллекция картинок (Microsoft)\Смайлики,значки\j0424466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571480"/>
            <a:ext cx="4817191" cy="414340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5143512"/>
            <a:ext cx="870629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6600" b="1" cap="none" spc="1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работу!</a:t>
            </a:r>
            <a:endParaRPr lang="ru-RU" sz="6600" b="1" cap="none" spc="150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1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>
                                      <p:cBhvr>
                                        <p:cTn id="11" dur="1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" dur="1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>
          <a:xfrm>
            <a:off x="2857488" y="285728"/>
            <a:ext cx="5572163" cy="3714776"/>
          </a:xfrm>
        </p:spPr>
        <p:txBody>
          <a:bodyPr/>
          <a:lstStyle/>
          <a:p>
            <a:r>
              <a:rPr lang="ru-RU" sz="3600" i="1" dirty="0" smtClean="0">
                <a:solidFill>
                  <a:srgbClr val="FFFF00"/>
                </a:solidFill>
              </a:rPr>
              <a:t>«С его помощью можно творить чудеса. Оно может рассмешить, обидеть, порадовать, огорчить, удивить человека»</a:t>
            </a:r>
            <a:r>
              <a:rPr lang="ru-RU" sz="3600" dirty="0" smtClean="0">
                <a:solidFill>
                  <a:srgbClr val="FFFF00"/>
                </a:solidFill>
              </a:rPr>
              <a:t/>
            </a:r>
            <a:br>
              <a:rPr lang="ru-RU" sz="3600" dirty="0" smtClean="0">
                <a:solidFill>
                  <a:srgbClr val="FFFF00"/>
                </a:solidFill>
              </a:rPr>
            </a:br>
            <a:endParaRPr lang="ru-RU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>
          <a:xfrm>
            <a:off x="1714480" y="500042"/>
            <a:ext cx="5715040" cy="1214438"/>
          </a:xfrm>
        </p:spPr>
        <p:txBody>
          <a:bodyPr/>
          <a:lstStyle/>
          <a:p>
            <a:r>
              <a:rPr lang="ru-RU" sz="8800" b="1" dirty="0" smtClean="0"/>
              <a:t>СЛОВО</a:t>
            </a:r>
            <a:endParaRPr lang="ru-RU" sz="8800" b="1" dirty="0"/>
          </a:p>
        </p:txBody>
      </p:sp>
      <p:sp>
        <p:nvSpPr>
          <p:cNvPr id="3" name="Rectangle 6"/>
          <p:cNvSpPr txBox="1">
            <a:spLocks noChangeArrowheads="1"/>
          </p:cNvSpPr>
          <p:nvPr/>
        </p:nvSpPr>
        <p:spPr bwMode="auto">
          <a:xfrm>
            <a:off x="357158" y="2571744"/>
            <a:ext cx="807249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СЛОВАРНАЯ</a:t>
            </a:r>
            <a:endParaRPr kumimoji="0" lang="ru-RU" sz="8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Арка 6"/>
          <p:cNvSpPr/>
          <p:nvPr/>
        </p:nvSpPr>
        <p:spPr>
          <a:xfrm>
            <a:off x="2786050" y="428604"/>
            <a:ext cx="2714644" cy="357190"/>
          </a:xfrm>
          <a:prstGeom prst="blockArc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Арка 7"/>
          <p:cNvSpPr/>
          <p:nvPr/>
        </p:nvSpPr>
        <p:spPr>
          <a:xfrm>
            <a:off x="1071538" y="2500306"/>
            <a:ext cx="2714644" cy="357190"/>
          </a:xfrm>
          <a:prstGeom prst="blockArc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  <p:bldP spid="3" grpId="0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WordArt 4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642910" y="2000240"/>
            <a:ext cx="8305800" cy="2057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ru-RU" sz="3600" b="1" kern="10" dirty="0">
                <a:ln w="28575">
                  <a:solidFill>
                    <a:sysClr val="windowText" lastClr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"П</a:t>
            </a:r>
            <a:r>
              <a:rPr lang="ru-RU" sz="3600" b="1" kern="10" dirty="0">
                <a:ln w="28575">
                  <a:solidFill>
                    <a:sysClr val="windowText" lastClr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Т</a:t>
            </a:r>
            <a:r>
              <a:rPr lang="ru-RU" sz="3600" b="1" kern="10" dirty="0">
                <a:ln w="28575">
                  <a:solidFill>
                    <a:sysClr val="windowText" lastClr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И</a:t>
            </a:r>
            <a:r>
              <a:rPr lang="ru-RU" sz="3600" b="1" kern="10" dirty="0">
                <a:ln w="28575">
                  <a:solidFill>
                    <a:sysClr val="windowText" lastClr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Ч</a:t>
            </a:r>
            <a:r>
              <a:rPr lang="ru-RU" sz="3600" b="1" kern="10" dirty="0">
                <a:ln w="28575">
                  <a:solidFill>
                    <a:sysClr val="windowText" lastClr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Ь</a:t>
            </a:r>
            <a:r>
              <a:rPr lang="ru-RU" sz="3600" b="1" kern="10" dirty="0">
                <a:ln w="28575">
                  <a:solidFill>
                    <a:sysClr val="windowText" lastClr="000000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Я</a:t>
            </a:r>
            <a:r>
              <a:rPr lang="ru-RU" sz="3600" b="1" kern="10" dirty="0">
                <a:ln w="28575">
                  <a:solidFill>
                    <a:sysClr val="windowText" lastClr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   Г</a:t>
            </a:r>
            <a:r>
              <a:rPr lang="ru-RU" sz="3600" b="1" kern="10" dirty="0">
                <a:ln w="28575">
                  <a:solidFill>
                    <a:sysClr val="windowText" lastClr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А</a:t>
            </a:r>
            <a:r>
              <a:rPr lang="ru-RU" sz="3600" b="1" kern="10" dirty="0">
                <a:ln w="28575">
                  <a:solidFill>
                    <a:sysClr val="windowText" lastClr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Л</a:t>
            </a:r>
            <a:r>
              <a:rPr lang="ru-RU" sz="3600" b="1" kern="10" dirty="0">
                <a:ln w="28575">
                  <a:solidFill>
                    <a:sysClr val="windowText" lastClr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Е</a:t>
            </a:r>
            <a:r>
              <a:rPr lang="ru-RU" sz="3600" b="1" kern="10" dirty="0">
                <a:ln w="28575">
                  <a:solidFill>
                    <a:sysClr val="windowText" lastClr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Р</a:t>
            </a:r>
            <a:r>
              <a:rPr lang="ru-RU" sz="3600" b="1" kern="10" dirty="0">
                <a:ln w="28575">
                  <a:solidFill>
                    <a:sysClr val="windowText" lastClr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Е</a:t>
            </a:r>
            <a:r>
              <a:rPr lang="ru-RU" sz="3600" b="1" kern="10" dirty="0">
                <a:ln w="28575">
                  <a:solidFill>
                    <a:sysClr val="windowText" lastClr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Я"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71670" y="214290"/>
            <a:ext cx="5000660" cy="635675"/>
          </a:xfrm>
          <a:prstGeom prst="snip2SameRect">
            <a:avLst>
              <a:gd name="adj1" fmla="val 37718"/>
              <a:gd name="adj2" fmla="val 0"/>
            </a:avLst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СЛОВАРНАЯ    РАБОТА</a:t>
            </a:r>
            <a:endParaRPr lang="ru-RU" sz="3200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352800" y="5562600"/>
            <a:ext cx="3581400" cy="1155700"/>
          </a:xfrm>
          <a:prstGeom prst="rect">
            <a:avLst/>
          </a:prstGeom>
          <a:solidFill>
            <a:srgbClr val="FFFF99"/>
          </a:solidFill>
          <a:ln w="57150" cmpd="thickThin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600" b="1" i="1">
                <a:solidFill>
                  <a:srgbClr val="000000"/>
                </a:solidFill>
              </a:rPr>
              <a:t>с_рока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4114800" y="685800"/>
            <a:ext cx="502920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400" dirty="0"/>
              <a:t>       </a:t>
            </a:r>
            <a:r>
              <a:rPr lang="ru-RU" sz="4000" b="1" dirty="0"/>
              <a:t>Птица с белыми перьями в крыльях.              Ей свойственно прятать в своём  гнезде блестящие предметы.</a:t>
            </a:r>
            <a:endParaRPr lang="ru-RU" sz="7200" b="1" dirty="0"/>
          </a:p>
        </p:txBody>
      </p:sp>
      <p:sp>
        <p:nvSpPr>
          <p:cNvPr id="4100" name="AutoShape 6"/>
          <p:cNvSpPr>
            <a:spLocks noChangeArrowheads="1"/>
          </p:cNvSpPr>
          <p:nvPr/>
        </p:nvSpPr>
        <p:spPr bwMode="auto">
          <a:xfrm>
            <a:off x="4191000" y="838200"/>
            <a:ext cx="457200" cy="381000"/>
          </a:xfrm>
          <a:prstGeom prst="rightArrow">
            <a:avLst>
              <a:gd name="adj1" fmla="val 50000"/>
              <a:gd name="adj2" fmla="val 3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050" name="Picture 2" descr="E:\Документы Ирэн\Мои рисунки\Коллекция картинок (Microsoft)\Животные\Птицы\Сорока-ворона\Сорока.jpg"/>
          <p:cNvPicPr>
            <a:picLocks noChangeAspect="1" noChangeArrowheads="1"/>
          </p:cNvPicPr>
          <p:nvPr/>
        </p:nvPicPr>
        <p:blipFill>
          <a:blip r:embed="rId2" cstate="email"/>
          <a:srcRect r="-1218" b="-5263"/>
          <a:stretch>
            <a:fillRect/>
          </a:stretch>
        </p:blipFill>
        <p:spPr bwMode="auto">
          <a:xfrm>
            <a:off x="285720" y="1214422"/>
            <a:ext cx="3786214" cy="2857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743200" y="5257800"/>
            <a:ext cx="4343400" cy="1174750"/>
          </a:xfrm>
          <a:prstGeom prst="rect">
            <a:avLst/>
          </a:prstGeom>
          <a:solidFill>
            <a:srgbClr val="FFFF99"/>
          </a:solidFill>
          <a:ln w="76200" cmpd="tri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600" b="1" i="1">
                <a:solidFill>
                  <a:srgbClr val="CCFF66"/>
                </a:solidFill>
              </a:rPr>
              <a:t>  </a:t>
            </a:r>
            <a:r>
              <a:rPr lang="ru-RU" sz="6600" b="1" i="1">
                <a:solidFill>
                  <a:srgbClr val="000000"/>
                </a:solidFill>
              </a:rPr>
              <a:t>в_р_бей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4495800" y="762000"/>
            <a:ext cx="46482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400" dirty="0"/>
              <a:t> </a:t>
            </a:r>
            <a:r>
              <a:rPr lang="ru-RU" sz="4000" b="1" dirty="0"/>
              <a:t>Маленькая, но дерзкая, смелая и умная  птичка, благополучно живущая в шумных городах.</a:t>
            </a:r>
            <a:endParaRPr lang="ru-RU" sz="72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4" name="AutoShape 5"/>
          <p:cNvSpPr>
            <a:spLocks noChangeArrowheads="1"/>
          </p:cNvSpPr>
          <p:nvPr/>
        </p:nvSpPr>
        <p:spPr bwMode="auto">
          <a:xfrm>
            <a:off x="4343400" y="914400"/>
            <a:ext cx="457200" cy="381000"/>
          </a:xfrm>
          <a:prstGeom prst="rightArrow">
            <a:avLst>
              <a:gd name="adj1" fmla="val 50000"/>
              <a:gd name="adj2" fmla="val 3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26" name="Picture 2" descr="E:\Документы Ирэн\Мои рисунки\Коллекция картинок (Microsoft)\Животные\Птицы\Воробей\91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232526" flipH="1">
            <a:off x="595945" y="971383"/>
            <a:ext cx="3298538" cy="31293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048000" y="5334000"/>
            <a:ext cx="4114800" cy="1174750"/>
          </a:xfrm>
          <a:prstGeom prst="rect">
            <a:avLst/>
          </a:prstGeom>
          <a:solidFill>
            <a:srgbClr val="FFFF99"/>
          </a:solidFill>
          <a:ln w="76200" cmpd="tri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b="1" i="1">
                <a:solidFill>
                  <a:srgbClr val="CCFF66"/>
                </a:solidFill>
              </a:rPr>
              <a:t>  </a:t>
            </a:r>
            <a:r>
              <a:rPr lang="ru-RU" sz="6600" b="1" i="1">
                <a:solidFill>
                  <a:srgbClr val="000000"/>
                </a:solidFill>
              </a:rPr>
              <a:t>с_л_вей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4267200" y="762000"/>
            <a:ext cx="4876800" cy="375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400" dirty="0"/>
              <a:t> </a:t>
            </a:r>
            <a:r>
              <a:rPr lang="ru-RU" sz="4800" b="1" dirty="0"/>
              <a:t>Буро-серая птичка,</a:t>
            </a:r>
            <a:r>
              <a:rPr lang="ru-RU" sz="4400" b="1" dirty="0"/>
              <a:t> </a:t>
            </a:r>
            <a:r>
              <a:rPr lang="ru-RU" sz="4800" b="1" dirty="0"/>
              <a:t>отличающаяся красивым пением.</a:t>
            </a:r>
          </a:p>
        </p:txBody>
      </p:sp>
      <p:sp>
        <p:nvSpPr>
          <p:cNvPr id="6148" name="AutoShape 9"/>
          <p:cNvSpPr>
            <a:spLocks noChangeArrowheads="1"/>
          </p:cNvSpPr>
          <p:nvPr/>
        </p:nvSpPr>
        <p:spPr bwMode="auto">
          <a:xfrm>
            <a:off x="4191000" y="1066800"/>
            <a:ext cx="457200" cy="381000"/>
          </a:xfrm>
          <a:prstGeom prst="rightArrow">
            <a:avLst>
              <a:gd name="adj1" fmla="val 50000"/>
              <a:gd name="adj2" fmla="val 3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288435">
            <a:off x="500034" y="928670"/>
            <a:ext cx="3371850" cy="33337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514600" y="5257800"/>
            <a:ext cx="3810000" cy="1136650"/>
          </a:xfrm>
          <a:prstGeom prst="rect">
            <a:avLst/>
          </a:prstGeom>
          <a:solidFill>
            <a:srgbClr val="FFFF99"/>
          </a:solidFill>
          <a:ln w="38100" cmpd="dbl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b="1" i="1">
                <a:solidFill>
                  <a:srgbClr val="CCFF66"/>
                </a:solidFill>
              </a:rPr>
              <a:t>  </a:t>
            </a:r>
            <a:r>
              <a:rPr lang="ru-RU" sz="6600" b="1" i="1">
                <a:solidFill>
                  <a:srgbClr val="000000"/>
                </a:solidFill>
              </a:rPr>
              <a:t>с_ница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343400" y="762000"/>
            <a:ext cx="48006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400" dirty="0"/>
              <a:t> </a:t>
            </a:r>
            <a:r>
              <a:rPr lang="ru-RU" sz="4400" b="1" dirty="0"/>
              <a:t>Небольшая пёстрая  зимующая птица. Живёт в парках и садах.</a:t>
            </a:r>
            <a:endParaRPr lang="ru-RU" sz="8000" b="1" dirty="0"/>
          </a:p>
        </p:txBody>
      </p:sp>
      <p:sp>
        <p:nvSpPr>
          <p:cNvPr id="7172" name="AutoShape 5"/>
          <p:cNvSpPr>
            <a:spLocks noChangeArrowheads="1"/>
          </p:cNvSpPr>
          <p:nvPr/>
        </p:nvSpPr>
        <p:spPr bwMode="auto">
          <a:xfrm>
            <a:off x="4343400" y="914400"/>
            <a:ext cx="457200" cy="381000"/>
          </a:xfrm>
          <a:prstGeom prst="rightArrow">
            <a:avLst>
              <a:gd name="adj1" fmla="val 50000"/>
              <a:gd name="adj2" fmla="val 3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146" name="Picture 2" descr="E:\Документы Ирэн\Мои рисунки\Коллекция картинок (Microsoft)\Животные\Птицы\Синица\синица.wmf"/>
          <p:cNvPicPr>
            <a:picLocks noChangeAspect="1" noChangeArrowheads="1"/>
          </p:cNvPicPr>
          <p:nvPr/>
        </p:nvPicPr>
        <p:blipFill>
          <a:blip r:embed="rId2"/>
          <a:srcRect l="-2701" t="-6818"/>
          <a:stretch>
            <a:fillRect/>
          </a:stretch>
        </p:blipFill>
        <p:spPr bwMode="auto">
          <a:xfrm rot="21211782" flipH="1">
            <a:off x="678976" y="956231"/>
            <a:ext cx="3214711" cy="33575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2590800" y="5410200"/>
            <a:ext cx="3581400" cy="1174750"/>
          </a:xfrm>
          <a:prstGeom prst="rect">
            <a:avLst/>
          </a:prstGeom>
          <a:solidFill>
            <a:srgbClr val="FFFF99"/>
          </a:solidFill>
          <a:ln w="76200" cmpd="tri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b="1" i="1">
                <a:solidFill>
                  <a:srgbClr val="CCFF66"/>
                </a:solidFill>
              </a:rPr>
              <a:t>  </a:t>
            </a:r>
            <a:r>
              <a:rPr lang="ru-RU" sz="6600" b="1" i="1">
                <a:solidFill>
                  <a:srgbClr val="000000"/>
                </a:solidFill>
              </a:rPr>
              <a:t>п_тух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4724400" y="762000"/>
            <a:ext cx="441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400"/>
              <a:t> </a:t>
            </a:r>
            <a:endParaRPr lang="ru-RU" sz="32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196" name="AutoShape 5"/>
          <p:cNvSpPr>
            <a:spLocks noChangeArrowheads="1"/>
          </p:cNvSpPr>
          <p:nvPr/>
        </p:nvSpPr>
        <p:spPr bwMode="auto">
          <a:xfrm>
            <a:off x="4071934" y="1571612"/>
            <a:ext cx="457200" cy="381000"/>
          </a:xfrm>
          <a:prstGeom prst="rightArrow">
            <a:avLst>
              <a:gd name="adj1" fmla="val 50000"/>
              <a:gd name="adj2" fmla="val 3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4648200" y="1371600"/>
            <a:ext cx="42672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5400" b="1" dirty="0"/>
              <a:t>Задиристая домашняя  птица.</a:t>
            </a:r>
          </a:p>
        </p:txBody>
      </p:sp>
      <p:pic>
        <p:nvPicPr>
          <p:cNvPr id="5122" name="Picture 2" descr="E:\Документы Ирэн\Мои рисунки\Коллекция картинок (Microsoft)\Животные\Домашние птицы\Петух\903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400821">
            <a:off x="500034" y="857232"/>
            <a:ext cx="3286148" cy="35408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207</Words>
  <Application>Microsoft Office PowerPoint</Application>
  <PresentationFormat>Экран (4:3)</PresentationFormat>
  <Paragraphs>35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Оформление по умолчанию</vt:lpstr>
      <vt:lpstr>  РУССКИЙ ЯЗЫК     2 КЛАСС</vt:lpstr>
      <vt:lpstr>«С его помощью можно творить чудеса. Оно может рассмешить, обидеть, порадовать, огорчить, удивить человека» </vt:lpstr>
      <vt:lpstr>СЛОВО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уроку</dc:title>
  <dc:creator>Ольховская И.В.</dc:creator>
  <cp:lastModifiedBy>IRA</cp:lastModifiedBy>
  <cp:revision>46</cp:revision>
  <dcterms:created xsi:type="dcterms:W3CDTF">2009-09-06T13:16:04Z</dcterms:created>
  <dcterms:modified xsi:type="dcterms:W3CDTF">2009-10-30T16:49:48Z</dcterms:modified>
</cp:coreProperties>
</file>