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88" r:id="rId4"/>
    <p:sldId id="289" r:id="rId5"/>
    <p:sldId id="290" r:id="rId6"/>
    <p:sldId id="291" r:id="rId7"/>
    <p:sldId id="293" r:id="rId8"/>
    <p:sldId id="294" r:id="rId9"/>
    <p:sldId id="295" r:id="rId10"/>
    <p:sldId id="296" r:id="rId11"/>
    <p:sldId id="292" r:id="rId12"/>
    <p:sldId id="261" r:id="rId13"/>
    <p:sldId id="297" r:id="rId14"/>
    <p:sldId id="262" r:id="rId15"/>
    <p:sldId id="263" r:id="rId16"/>
    <p:sldId id="264" r:id="rId17"/>
    <p:sldId id="265" r:id="rId18"/>
    <p:sldId id="266" r:id="rId19"/>
    <p:sldId id="268" r:id="rId20"/>
    <p:sldId id="271" r:id="rId21"/>
    <p:sldId id="274" r:id="rId22"/>
    <p:sldId id="275" r:id="rId23"/>
    <p:sldId id="276" r:id="rId24"/>
    <p:sldId id="277" r:id="rId25"/>
    <p:sldId id="280" r:id="rId26"/>
    <p:sldId id="283" r:id="rId27"/>
    <p:sldId id="278" r:id="rId28"/>
    <p:sldId id="282" r:id="rId29"/>
    <p:sldId id="281" r:id="rId30"/>
    <p:sldId id="284" r:id="rId31"/>
    <p:sldId id="285" r:id="rId32"/>
    <p:sldId id="286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1B10-C5BC-48A5-B5BE-0CC45105743F}" type="datetimeFigureOut">
              <a:rPr lang="ru-RU" smtClean="0"/>
              <a:pPr/>
              <a:t>19.11.2009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136A95D-77EC-4154-8687-24B4E3EB8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1B10-C5BC-48A5-B5BE-0CC45105743F}" type="datetimeFigureOut">
              <a:rPr lang="ru-RU" smtClean="0"/>
              <a:pPr/>
              <a:t>19.11.2009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A95D-77EC-4154-8687-24B4E3EB8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1B10-C5BC-48A5-B5BE-0CC45105743F}" type="datetimeFigureOut">
              <a:rPr lang="ru-RU" smtClean="0"/>
              <a:pPr/>
              <a:t>19.11.2009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A95D-77EC-4154-8687-24B4E3EB8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1B10-C5BC-48A5-B5BE-0CC45105743F}" type="datetimeFigureOut">
              <a:rPr lang="ru-RU" smtClean="0"/>
              <a:pPr/>
              <a:t>19.11.2009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136A95D-77EC-4154-8687-24B4E3EB8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1B10-C5BC-48A5-B5BE-0CC45105743F}" type="datetimeFigureOut">
              <a:rPr lang="ru-RU" smtClean="0"/>
              <a:pPr/>
              <a:t>19.11.2009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A95D-77EC-4154-8687-24B4E3EB88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1B10-C5BC-48A5-B5BE-0CC45105743F}" type="datetimeFigureOut">
              <a:rPr lang="ru-RU" smtClean="0"/>
              <a:pPr/>
              <a:t>19.11.2009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A95D-77EC-4154-8687-24B4E3EB8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1B10-C5BC-48A5-B5BE-0CC45105743F}" type="datetimeFigureOut">
              <a:rPr lang="ru-RU" smtClean="0"/>
              <a:pPr/>
              <a:t>19.11.2009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136A95D-77EC-4154-8687-24B4E3EB88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1B10-C5BC-48A5-B5BE-0CC45105743F}" type="datetimeFigureOut">
              <a:rPr lang="ru-RU" smtClean="0"/>
              <a:pPr/>
              <a:t>19.11.2009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A95D-77EC-4154-8687-24B4E3EB8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1B10-C5BC-48A5-B5BE-0CC45105743F}" type="datetimeFigureOut">
              <a:rPr lang="ru-RU" smtClean="0"/>
              <a:pPr/>
              <a:t>19.11.2009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A95D-77EC-4154-8687-24B4E3EB8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1B10-C5BC-48A5-B5BE-0CC45105743F}" type="datetimeFigureOut">
              <a:rPr lang="ru-RU" smtClean="0"/>
              <a:pPr/>
              <a:t>19.11.2009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A95D-77EC-4154-8687-24B4E3EB8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1B10-C5BC-48A5-B5BE-0CC45105743F}" type="datetimeFigureOut">
              <a:rPr lang="ru-RU" smtClean="0"/>
              <a:pPr/>
              <a:t>19.11.2009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A95D-77EC-4154-8687-24B4E3EB88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9141B10-C5BC-48A5-B5BE-0CC45105743F}" type="datetimeFigureOut">
              <a:rPr lang="ru-RU" smtClean="0"/>
              <a:pPr/>
              <a:t>19.11.2009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136A95D-77EC-4154-8687-24B4E3EB88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71480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ПРЕЗЕНТАЦИЯ К УРОКУ РУССКОГО ЯЗЫКА</a:t>
            </a:r>
            <a:br>
              <a:rPr lang="ru-RU" dirty="0" smtClean="0"/>
            </a:br>
            <a:r>
              <a:rPr lang="ru-RU" dirty="0" smtClean="0"/>
              <a:t>«Правописание суффиксов  </a:t>
            </a:r>
            <a:r>
              <a:rPr lang="ru-RU" dirty="0" err="1" smtClean="0"/>
              <a:t>иц</a:t>
            </a:r>
            <a:r>
              <a:rPr lang="ru-RU" dirty="0" smtClean="0"/>
              <a:t>  и  </a:t>
            </a:r>
            <a:r>
              <a:rPr lang="ru-RU" dirty="0" err="1" smtClean="0"/>
              <a:t>ец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dirty="0" smtClean="0"/>
              <a:t>3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3886200"/>
            <a:ext cx="4267200" cy="1900254"/>
          </a:xfrm>
        </p:spPr>
        <p:txBody>
          <a:bodyPr/>
          <a:lstStyle/>
          <a:p>
            <a:r>
              <a:rPr lang="ru-RU" dirty="0" smtClean="0"/>
              <a:t>Подготовила учитель начальных классов МОУ «СОШ№50» г. Саратова</a:t>
            </a:r>
          </a:p>
          <a:p>
            <a:r>
              <a:rPr lang="ru-RU" dirty="0" smtClean="0"/>
              <a:t>Афанасьева Л.А.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000" b="1" i="1" dirty="0" smtClean="0"/>
          </a:p>
          <a:p>
            <a:pPr algn="ctr">
              <a:buNone/>
            </a:pPr>
            <a:r>
              <a:rPr lang="ru-RU" sz="3600" i="1" dirty="0" err="1" smtClean="0"/>
              <a:t>ф</a:t>
            </a:r>
            <a:r>
              <a:rPr lang="ru-RU" sz="3600" i="1" dirty="0" smtClean="0"/>
              <a:t> </a:t>
            </a:r>
            <a:r>
              <a:rPr lang="ru-RU" sz="3600" i="1" dirty="0" smtClean="0">
                <a:solidFill>
                  <a:schemeClr val="tx1"/>
                </a:solidFill>
              </a:rPr>
              <a:t>а</a:t>
            </a:r>
            <a:r>
              <a:rPr lang="ru-RU" sz="3600" i="1" dirty="0" smtClean="0"/>
              <a:t> </a:t>
            </a:r>
            <a:r>
              <a:rPr lang="ru-RU" sz="3600" i="1" dirty="0" smtClean="0"/>
              <a:t>мил </a:t>
            </a:r>
            <a:r>
              <a:rPr lang="ru-RU" sz="3600" i="1" dirty="0" smtClean="0">
                <a:solidFill>
                  <a:schemeClr val="tx1"/>
                </a:solidFill>
              </a:rPr>
              <a:t>и</a:t>
            </a:r>
            <a:r>
              <a:rPr lang="ru-RU" sz="3600" i="1" dirty="0" smtClean="0"/>
              <a:t> </a:t>
            </a:r>
            <a:r>
              <a:rPr lang="ru-RU" sz="3600" i="1" dirty="0" smtClean="0"/>
              <a:t>я , </a:t>
            </a:r>
            <a:r>
              <a:rPr lang="ru-RU" sz="3600" i="1" dirty="0" smtClean="0"/>
              <a:t>с </a:t>
            </a:r>
            <a:r>
              <a:rPr lang="ru-RU" sz="3600" i="1" dirty="0" smtClean="0">
                <a:solidFill>
                  <a:schemeClr val="tx1"/>
                </a:solidFill>
              </a:rPr>
              <a:t>а</a:t>
            </a:r>
            <a:r>
              <a:rPr lang="ru-RU" sz="3600" i="1" dirty="0" smtClean="0"/>
              <a:t> </a:t>
            </a:r>
            <a:r>
              <a:rPr lang="ru-RU" sz="3600" i="1" dirty="0" smtClean="0"/>
              <a:t>лют,  учит </a:t>
            </a:r>
            <a:r>
              <a:rPr lang="ru-RU" sz="3600" i="1" dirty="0" smtClean="0">
                <a:solidFill>
                  <a:schemeClr val="tx1"/>
                </a:solidFill>
              </a:rPr>
              <a:t>е</a:t>
            </a:r>
            <a:r>
              <a:rPr lang="ru-RU" sz="3600" i="1" dirty="0" smtClean="0"/>
              <a:t> </a:t>
            </a:r>
            <a:r>
              <a:rPr lang="ru-RU" sz="3600" i="1" dirty="0" smtClean="0"/>
              <a:t>ль , </a:t>
            </a:r>
            <a:endParaRPr lang="ru-RU" sz="3600" i="1" dirty="0" smtClean="0"/>
          </a:p>
          <a:p>
            <a:pPr algn="ctr">
              <a:buNone/>
            </a:pPr>
            <a:r>
              <a:rPr lang="ru-RU" sz="3600" i="1" dirty="0" err="1" smtClean="0"/>
              <a:t>инж</a:t>
            </a:r>
            <a:r>
              <a:rPr lang="ru-RU" sz="3600" i="1" dirty="0" smtClean="0"/>
              <a:t> </a:t>
            </a:r>
            <a:r>
              <a:rPr lang="ru-RU" sz="3600" i="1" dirty="0" smtClean="0">
                <a:solidFill>
                  <a:schemeClr val="tx1"/>
                </a:solidFill>
              </a:rPr>
              <a:t>е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нер</a:t>
            </a:r>
            <a:r>
              <a:rPr lang="ru-RU" sz="3600" i="1" dirty="0" smtClean="0"/>
              <a:t>, к </a:t>
            </a:r>
            <a:r>
              <a:rPr lang="ru-RU" sz="3600" i="1" dirty="0" smtClean="0">
                <a:solidFill>
                  <a:schemeClr val="tx1"/>
                </a:solidFill>
              </a:rPr>
              <a:t>а </a:t>
            </a:r>
            <a:r>
              <a:rPr lang="ru-RU" sz="3600" i="1" dirty="0" smtClean="0"/>
              <a:t>л </a:t>
            </a:r>
            <a:r>
              <a:rPr lang="ru-RU" sz="3600" i="1" dirty="0" smtClean="0">
                <a:solidFill>
                  <a:schemeClr val="tx1"/>
                </a:solidFill>
              </a:rPr>
              <a:t>е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ндарь</a:t>
            </a:r>
            <a:r>
              <a:rPr lang="ru-RU" sz="3600" i="1" dirty="0" smtClean="0"/>
              <a:t>, </a:t>
            </a:r>
            <a:r>
              <a:rPr lang="ru-RU" sz="3600" i="1" dirty="0" smtClean="0"/>
              <a:t>с </a:t>
            </a:r>
            <a:r>
              <a:rPr lang="ru-RU" sz="3600" i="1" dirty="0" smtClean="0">
                <a:solidFill>
                  <a:schemeClr val="tx1"/>
                </a:solidFill>
              </a:rPr>
              <a:t>о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лдат</a:t>
            </a:r>
            <a:r>
              <a:rPr lang="ru-RU" sz="3600" i="1" dirty="0" smtClean="0"/>
              <a:t>,  </a:t>
            </a:r>
            <a:endParaRPr lang="ru-RU" sz="3600" i="1" dirty="0" smtClean="0"/>
          </a:p>
          <a:p>
            <a:pPr algn="ctr">
              <a:buNone/>
            </a:pPr>
            <a:r>
              <a:rPr lang="ru-RU" sz="3600" i="1" dirty="0" err="1" smtClean="0"/>
              <a:t>футб</a:t>
            </a:r>
            <a:r>
              <a:rPr lang="ru-RU" sz="3600" i="1" dirty="0" smtClean="0"/>
              <a:t> </a:t>
            </a:r>
            <a:r>
              <a:rPr lang="ru-RU" sz="3600" i="1" dirty="0" smtClean="0"/>
              <a:t>. лист, </a:t>
            </a:r>
            <a:endParaRPr lang="ru-RU" sz="3600" dirty="0" smtClean="0"/>
          </a:p>
          <a:p>
            <a:pPr>
              <a:buNone/>
            </a:pPr>
            <a:endParaRPr lang="ru-RU" sz="2400" dirty="0" smtClean="0"/>
          </a:p>
          <a:p>
            <a:pPr>
              <a:buFont typeface="Wingdings" pitchFamily="2" charset="2"/>
              <a:buChar char="§"/>
            </a:pP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000" b="1" i="1" dirty="0" smtClean="0"/>
          </a:p>
          <a:p>
            <a:pPr algn="ctr">
              <a:buNone/>
            </a:pPr>
            <a:r>
              <a:rPr lang="ru-RU" sz="3600" i="1" dirty="0" err="1" smtClean="0"/>
              <a:t>ф</a:t>
            </a:r>
            <a:r>
              <a:rPr lang="ru-RU" sz="3600" i="1" dirty="0" smtClean="0"/>
              <a:t> </a:t>
            </a:r>
            <a:r>
              <a:rPr lang="ru-RU" sz="3600" i="1" dirty="0" smtClean="0">
                <a:solidFill>
                  <a:schemeClr val="tx1"/>
                </a:solidFill>
              </a:rPr>
              <a:t>а</a:t>
            </a:r>
            <a:r>
              <a:rPr lang="ru-RU" sz="3600" i="1" dirty="0" smtClean="0"/>
              <a:t> </a:t>
            </a:r>
            <a:r>
              <a:rPr lang="ru-RU" sz="3600" i="1" dirty="0" smtClean="0"/>
              <a:t>мил </a:t>
            </a:r>
            <a:r>
              <a:rPr lang="ru-RU" sz="3600" i="1" dirty="0" smtClean="0">
                <a:solidFill>
                  <a:schemeClr val="tx1"/>
                </a:solidFill>
              </a:rPr>
              <a:t>и</a:t>
            </a:r>
            <a:r>
              <a:rPr lang="ru-RU" sz="3600" i="1" dirty="0" smtClean="0"/>
              <a:t> </a:t>
            </a:r>
            <a:r>
              <a:rPr lang="ru-RU" sz="3600" i="1" dirty="0" smtClean="0"/>
              <a:t>я , </a:t>
            </a:r>
            <a:r>
              <a:rPr lang="ru-RU" sz="3600" i="1" dirty="0" smtClean="0"/>
              <a:t>с </a:t>
            </a:r>
            <a:r>
              <a:rPr lang="ru-RU" sz="3600" i="1" dirty="0" smtClean="0">
                <a:solidFill>
                  <a:schemeClr val="tx1"/>
                </a:solidFill>
              </a:rPr>
              <a:t>а</a:t>
            </a:r>
            <a:r>
              <a:rPr lang="ru-RU" sz="3600" i="1" dirty="0" smtClean="0"/>
              <a:t> </a:t>
            </a:r>
            <a:r>
              <a:rPr lang="ru-RU" sz="3600" i="1" dirty="0" smtClean="0"/>
              <a:t>лют,  учит </a:t>
            </a:r>
            <a:r>
              <a:rPr lang="ru-RU" sz="3600" i="1" dirty="0" smtClean="0">
                <a:solidFill>
                  <a:schemeClr val="tx1"/>
                </a:solidFill>
              </a:rPr>
              <a:t>е</a:t>
            </a:r>
            <a:r>
              <a:rPr lang="ru-RU" sz="3600" i="1" dirty="0" smtClean="0"/>
              <a:t> </a:t>
            </a:r>
            <a:r>
              <a:rPr lang="ru-RU" sz="3600" i="1" dirty="0" smtClean="0"/>
              <a:t>ль , </a:t>
            </a:r>
            <a:endParaRPr lang="ru-RU" sz="3600" i="1" dirty="0" smtClean="0"/>
          </a:p>
          <a:p>
            <a:pPr algn="ctr">
              <a:buNone/>
            </a:pPr>
            <a:r>
              <a:rPr lang="ru-RU" sz="3600" i="1" dirty="0" err="1" smtClean="0"/>
              <a:t>инж</a:t>
            </a:r>
            <a:r>
              <a:rPr lang="ru-RU" sz="3600" i="1" dirty="0" smtClean="0"/>
              <a:t> </a:t>
            </a:r>
            <a:r>
              <a:rPr lang="ru-RU" sz="3600" i="1" dirty="0" smtClean="0">
                <a:solidFill>
                  <a:schemeClr val="tx1"/>
                </a:solidFill>
              </a:rPr>
              <a:t>е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нер</a:t>
            </a:r>
            <a:r>
              <a:rPr lang="ru-RU" sz="3600" i="1" dirty="0" smtClean="0"/>
              <a:t>, к </a:t>
            </a:r>
            <a:r>
              <a:rPr lang="ru-RU" sz="3600" i="1" dirty="0" smtClean="0">
                <a:solidFill>
                  <a:schemeClr val="tx1"/>
                </a:solidFill>
              </a:rPr>
              <a:t>а</a:t>
            </a:r>
            <a:r>
              <a:rPr lang="ru-RU" sz="3600" i="1" dirty="0" smtClean="0"/>
              <a:t> </a:t>
            </a:r>
            <a:r>
              <a:rPr lang="ru-RU" sz="3600" i="1" dirty="0" smtClean="0"/>
              <a:t>л </a:t>
            </a:r>
            <a:r>
              <a:rPr lang="ru-RU" sz="3600" i="1" dirty="0" smtClean="0">
                <a:solidFill>
                  <a:schemeClr val="tx1"/>
                </a:solidFill>
              </a:rPr>
              <a:t>е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ндарь</a:t>
            </a:r>
            <a:r>
              <a:rPr lang="ru-RU" sz="3600" i="1" dirty="0" smtClean="0"/>
              <a:t>, </a:t>
            </a:r>
            <a:r>
              <a:rPr lang="ru-RU" sz="3600" i="1" dirty="0" smtClean="0"/>
              <a:t>с </a:t>
            </a:r>
            <a:r>
              <a:rPr lang="ru-RU" sz="3600" i="1" dirty="0" smtClean="0">
                <a:solidFill>
                  <a:schemeClr val="tx1"/>
                </a:solidFill>
              </a:rPr>
              <a:t>о </a:t>
            </a:r>
            <a:r>
              <a:rPr lang="ru-RU" sz="3600" i="1" dirty="0" err="1" smtClean="0"/>
              <a:t>лдат</a:t>
            </a:r>
            <a:r>
              <a:rPr lang="ru-RU" sz="3600" i="1" dirty="0" smtClean="0"/>
              <a:t>,  </a:t>
            </a:r>
            <a:endParaRPr lang="ru-RU" sz="3600" i="1" dirty="0" smtClean="0"/>
          </a:p>
          <a:p>
            <a:pPr algn="ctr">
              <a:buNone/>
            </a:pPr>
            <a:r>
              <a:rPr lang="ru-RU" sz="3600" i="1" dirty="0" err="1" smtClean="0"/>
              <a:t>футб</a:t>
            </a:r>
            <a:r>
              <a:rPr lang="ru-RU" sz="3600" i="1" dirty="0" smtClean="0"/>
              <a:t> </a:t>
            </a:r>
            <a:r>
              <a:rPr lang="ru-RU" sz="3600" i="1" dirty="0" smtClean="0">
                <a:solidFill>
                  <a:schemeClr val="tx1"/>
                </a:solidFill>
              </a:rPr>
              <a:t>о </a:t>
            </a:r>
            <a:r>
              <a:rPr lang="ru-RU" sz="3600" i="1" dirty="0" smtClean="0"/>
              <a:t>лист</a:t>
            </a:r>
            <a:r>
              <a:rPr lang="ru-RU" sz="3600" i="1" dirty="0" smtClean="0"/>
              <a:t>, </a:t>
            </a:r>
            <a:endParaRPr lang="ru-RU" sz="3600" dirty="0" smtClean="0"/>
          </a:p>
          <a:p>
            <a:pPr>
              <a:buNone/>
            </a:pPr>
            <a:endParaRPr lang="ru-RU" sz="2400" dirty="0" smtClean="0"/>
          </a:p>
          <a:p>
            <a:pPr>
              <a:buFont typeface="Wingdings" pitchFamily="2" charset="2"/>
              <a:buChar char="§"/>
            </a:pP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ru-RU" sz="6000" b="1" i="1" dirty="0" smtClean="0"/>
              <a:t>СУФФИКС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6000" b="1" i="1" dirty="0" smtClean="0"/>
          </a:p>
          <a:p>
            <a:pPr>
              <a:buFont typeface="Wingdings" pitchFamily="2" charset="2"/>
              <a:buChar char="§"/>
            </a:pP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ru-RU" sz="6000" b="1" i="1" dirty="0" smtClean="0"/>
              <a:t>СУФФИКС</a:t>
            </a:r>
          </a:p>
          <a:p>
            <a:r>
              <a:rPr lang="ru-RU" sz="2400" dirty="0" smtClean="0"/>
              <a:t>[Ф]- согласный, ударный, непарный, твердый, мягкий.</a:t>
            </a:r>
          </a:p>
          <a:p>
            <a:pPr>
              <a:buNone/>
            </a:pPr>
            <a:endParaRPr lang="ru-RU" sz="6000" b="1" i="1" dirty="0" smtClean="0"/>
          </a:p>
          <a:p>
            <a:pPr>
              <a:buFont typeface="Wingdings" pitchFamily="2" charset="2"/>
              <a:buChar char="§"/>
            </a:pPr>
            <a:endParaRPr lang="ru-RU" sz="2400" b="1" i="1" dirty="0"/>
          </a:p>
        </p:txBody>
      </p:sp>
      <p:sp>
        <p:nvSpPr>
          <p:cNvPr id="4" name="Овал 3"/>
          <p:cNvSpPr/>
          <p:nvPr/>
        </p:nvSpPr>
        <p:spPr>
          <a:xfrm>
            <a:off x="0" y="2571744"/>
            <a:ext cx="571504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686800" cy="4525963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ru-RU" sz="6000" b="1" i="1" dirty="0" smtClean="0"/>
              <a:t>СУФФИКС</a:t>
            </a:r>
          </a:p>
          <a:p>
            <a:r>
              <a:rPr lang="ru-RU" sz="2400" dirty="0" smtClean="0"/>
              <a:t>[Ф]- согласный, ударный, непарный, твердый, мягкий.</a:t>
            </a:r>
          </a:p>
          <a:p>
            <a:r>
              <a:rPr lang="ru-RU" sz="2400" i="1" dirty="0" smtClean="0"/>
              <a:t>[Ф]-согласный, твердый парный [Ф'], глухой парный [в].</a:t>
            </a:r>
            <a:endParaRPr lang="ru-RU" sz="2400" dirty="0" smtClean="0"/>
          </a:p>
          <a:p>
            <a:pPr>
              <a:buNone/>
            </a:pPr>
            <a:endParaRPr lang="ru-RU" sz="6000" dirty="0" smtClean="0"/>
          </a:p>
          <a:p>
            <a:pPr algn="ctr">
              <a:buFont typeface="Wingdings" pitchFamily="2" charset="2"/>
              <a:buChar char="§"/>
            </a:pPr>
            <a:endParaRPr lang="ru-RU" sz="6000" b="1" i="1" dirty="0" smtClean="0"/>
          </a:p>
          <a:p>
            <a:pPr>
              <a:buFont typeface="Wingdings" pitchFamily="2" charset="2"/>
              <a:buChar char="§"/>
            </a:pPr>
            <a:endParaRPr lang="ru-RU" sz="2400" b="1" i="1" dirty="0"/>
          </a:p>
        </p:txBody>
      </p:sp>
      <p:sp>
        <p:nvSpPr>
          <p:cNvPr id="4" name="Овал 3"/>
          <p:cNvSpPr/>
          <p:nvPr/>
        </p:nvSpPr>
        <p:spPr>
          <a:xfrm>
            <a:off x="0" y="2428868"/>
            <a:ext cx="571504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0" y="2928934"/>
            <a:ext cx="571504" cy="5000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ru-RU" sz="6000" b="1" i="1" dirty="0" smtClean="0"/>
              <a:t>СУФФИКС</a:t>
            </a:r>
          </a:p>
          <a:p>
            <a:r>
              <a:rPr lang="ru-RU" sz="2400" dirty="0" smtClean="0"/>
              <a:t>[Ф]- согласный, ударный, непарный, твердый, мягкий.</a:t>
            </a:r>
          </a:p>
          <a:p>
            <a:endParaRPr lang="ru-RU" sz="2400" dirty="0" smtClean="0"/>
          </a:p>
          <a:p>
            <a:r>
              <a:rPr lang="ru-RU" sz="2400" i="1" dirty="0" smtClean="0"/>
              <a:t>[Ф]-согласный, твердый парный [Ф'], глухой парный [в].</a:t>
            </a:r>
            <a:endParaRPr lang="ru-RU" sz="2400" dirty="0" smtClean="0"/>
          </a:p>
          <a:p>
            <a:pPr>
              <a:buNone/>
            </a:pPr>
            <a:endParaRPr lang="ru-RU" sz="2400" i="1" dirty="0" smtClean="0"/>
          </a:p>
          <a:p>
            <a:r>
              <a:rPr lang="ru-RU" sz="2400" dirty="0" smtClean="0"/>
              <a:t>[Ф]- гласный, твердый непарный ,глухой парный [в].</a:t>
            </a:r>
          </a:p>
          <a:p>
            <a:endParaRPr lang="ru-RU" sz="4400" dirty="0" smtClean="0"/>
          </a:p>
          <a:p>
            <a:pPr algn="ctr">
              <a:buFont typeface="Wingdings" pitchFamily="2" charset="2"/>
              <a:buChar char="§"/>
            </a:pPr>
            <a:endParaRPr lang="ru-RU" sz="6000" b="1" i="1" dirty="0" smtClean="0"/>
          </a:p>
          <a:p>
            <a:pPr>
              <a:buFont typeface="Wingdings" pitchFamily="2" charset="2"/>
              <a:buChar char="§"/>
            </a:pPr>
            <a:endParaRPr lang="ru-RU" sz="2400" b="1" i="1" dirty="0"/>
          </a:p>
        </p:txBody>
      </p:sp>
      <p:sp>
        <p:nvSpPr>
          <p:cNvPr id="4" name="Овал 3"/>
          <p:cNvSpPr/>
          <p:nvPr/>
        </p:nvSpPr>
        <p:spPr>
          <a:xfrm>
            <a:off x="0" y="2571744"/>
            <a:ext cx="571504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0" y="3357562"/>
            <a:ext cx="571504" cy="5000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0" y="4286256"/>
            <a:ext cx="571504" cy="50006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ctr">
              <a:buFont typeface="Wingdings" pitchFamily="2" charset="2"/>
              <a:buChar char="§"/>
            </a:pPr>
            <a:r>
              <a:rPr lang="ru-RU" sz="6000" b="1" i="1" dirty="0" smtClean="0"/>
              <a:t>СУФФИКС</a:t>
            </a:r>
          </a:p>
          <a:p>
            <a:r>
              <a:rPr lang="ru-RU" sz="6000" dirty="0" smtClean="0"/>
              <a:t>[Ф]- согласный, ударный, непарный, твердый, мягкий.</a:t>
            </a:r>
          </a:p>
          <a:p>
            <a:pPr>
              <a:buNone/>
            </a:pPr>
            <a:r>
              <a:rPr lang="ru-RU" sz="6000" dirty="0" smtClean="0"/>
              <a:t> </a:t>
            </a:r>
          </a:p>
          <a:p>
            <a:r>
              <a:rPr lang="ru-RU" sz="6000" i="1" dirty="0" smtClean="0"/>
              <a:t>[Ф]-согласный, твердый парный [Ф'], глухой парный [в].</a:t>
            </a:r>
            <a:endParaRPr lang="ru-RU" sz="6000" dirty="0" smtClean="0"/>
          </a:p>
          <a:p>
            <a:pPr>
              <a:buNone/>
            </a:pPr>
            <a:endParaRPr lang="ru-RU" sz="6000" dirty="0" smtClean="0"/>
          </a:p>
          <a:p>
            <a:r>
              <a:rPr lang="ru-RU" sz="6000" dirty="0" smtClean="0"/>
              <a:t>[Ф]- гласный, твердый непарный ,глухой парный [в].</a:t>
            </a:r>
          </a:p>
          <a:p>
            <a:pPr>
              <a:buNone/>
            </a:pPr>
            <a:r>
              <a:rPr lang="ru-RU" sz="6000" dirty="0" smtClean="0"/>
              <a:t> </a:t>
            </a:r>
          </a:p>
          <a:p>
            <a:r>
              <a:rPr lang="ru-RU" sz="6000" dirty="0" smtClean="0"/>
              <a:t>[Ф]- гласный, твердый парный [Ф'], звонкий парный [в].</a:t>
            </a:r>
          </a:p>
          <a:p>
            <a:endParaRPr lang="ru-RU" sz="2400" b="1" i="1" dirty="0"/>
          </a:p>
        </p:txBody>
      </p:sp>
      <p:sp>
        <p:nvSpPr>
          <p:cNvPr id="4" name="Овал 3"/>
          <p:cNvSpPr/>
          <p:nvPr/>
        </p:nvSpPr>
        <p:spPr>
          <a:xfrm>
            <a:off x="0" y="1857364"/>
            <a:ext cx="571504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0" y="2643182"/>
            <a:ext cx="571504" cy="5000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0" y="3286124"/>
            <a:ext cx="571504" cy="50006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0" y="4000504"/>
            <a:ext cx="571504" cy="50006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ctr">
              <a:buFont typeface="Wingdings" pitchFamily="2" charset="2"/>
              <a:buChar char="§"/>
            </a:pPr>
            <a:r>
              <a:rPr lang="ru-RU" sz="6000" b="1" i="1" dirty="0" smtClean="0"/>
              <a:t>СУФФИКС</a:t>
            </a:r>
          </a:p>
          <a:p>
            <a:r>
              <a:rPr lang="ru-RU" sz="6000" dirty="0" smtClean="0"/>
              <a:t>[Ф]- согласный, ударный, непарный, твердый, мягкий.</a:t>
            </a:r>
          </a:p>
          <a:p>
            <a:pPr>
              <a:buNone/>
            </a:pPr>
            <a:r>
              <a:rPr lang="ru-RU" sz="6000" dirty="0" smtClean="0"/>
              <a:t> </a:t>
            </a:r>
          </a:p>
          <a:p>
            <a:r>
              <a:rPr lang="ru-RU" sz="6000" i="1" dirty="0" smtClean="0"/>
              <a:t>[Ф]-согласный, твердый парный [Ф'], глухой парный [в].</a:t>
            </a:r>
            <a:endParaRPr lang="ru-RU" sz="6000" dirty="0" smtClean="0"/>
          </a:p>
          <a:p>
            <a:endParaRPr lang="ru-RU" sz="6000" dirty="0" smtClean="0"/>
          </a:p>
          <a:p>
            <a:r>
              <a:rPr lang="ru-RU" sz="6000" dirty="0" smtClean="0"/>
              <a:t>[Ф]- гласный, твердый непарный ,глухой парный [в].</a:t>
            </a:r>
          </a:p>
          <a:p>
            <a:pPr>
              <a:buNone/>
            </a:pPr>
            <a:r>
              <a:rPr lang="ru-RU" sz="6000" dirty="0" smtClean="0"/>
              <a:t> </a:t>
            </a:r>
          </a:p>
          <a:p>
            <a:r>
              <a:rPr lang="ru-RU" sz="6000" dirty="0" smtClean="0"/>
              <a:t>[Ф]- гласный, твердый парный [Ф'], звонкий парный [в].</a:t>
            </a:r>
          </a:p>
          <a:p>
            <a:pPr>
              <a:buNone/>
            </a:pPr>
            <a:r>
              <a:rPr lang="ru-RU" sz="6000" dirty="0" smtClean="0"/>
              <a:t> </a:t>
            </a:r>
          </a:p>
          <a:p>
            <a:r>
              <a:rPr lang="ru-RU" sz="6000" dirty="0" smtClean="0"/>
              <a:t>[Ф]-согласный, мягкий парный [Ф'], глухой непарный </a:t>
            </a:r>
          </a:p>
          <a:p>
            <a:pPr>
              <a:buNone/>
            </a:pPr>
            <a:endParaRPr lang="ru-RU" sz="6000" dirty="0" smtClean="0"/>
          </a:p>
          <a:p>
            <a:pPr algn="ctr">
              <a:buFont typeface="Wingdings" pitchFamily="2" charset="2"/>
              <a:buChar char="§"/>
            </a:pPr>
            <a:endParaRPr lang="ru-RU" sz="6000" b="1" i="1" dirty="0" smtClean="0"/>
          </a:p>
          <a:p>
            <a:pPr>
              <a:buFont typeface="Wingdings" pitchFamily="2" charset="2"/>
              <a:buChar char="§"/>
            </a:pPr>
            <a:endParaRPr lang="ru-RU" sz="2400" b="1" i="1" dirty="0"/>
          </a:p>
        </p:txBody>
      </p:sp>
      <p:sp>
        <p:nvSpPr>
          <p:cNvPr id="4" name="Овал 3"/>
          <p:cNvSpPr/>
          <p:nvPr/>
        </p:nvSpPr>
        <p:spPr>
          <a:xfrm>
            <a:off x="0" y="2571744"/>
            <a:ext cx="571504" cy="5000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0" y="4071942"/>
            <a:ext cx="571504" cy="50006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0" y="3286124"/>
            <a:ext cx="571504" cy="50006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0" y="4786322"/>
            <a:ext cx="571504" cy="50006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0" y="1857364"/>
            <a:ext cx="571504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ctr">
              <a:buFont typeface="Wingdings" pitchFamily="2" charset="2"/>
              <a:buChar char="§"/>
            </a:pPr>
            <a:r>
              <a:rPr lang="ru-RU" sz="6000" b="1" i="1" dirty="0" smtClean="0"/>
              <a:t>СУФФИКС</a:t>
            </a:r>
          </a:p>
          <a:p>
            <a:r>
              <a:rPr lang="ru-RU" sz="6000" dirty="0" smtClean="0"/>
              <a:t>[Ф]- согласный, ударный, непарный, твердый, мягкий.</a:t>
            </a:r>
          </a:p>
          <a:p>
            <a:endParaRPr lang="ru-RU" sz="6000" dirty="0" smtClean="0"/>
          </a:p>
          <a:p>
            <a:r>
              <a:rPr lang="ru-RU" sz="6000" i="1" dirty="0" smtClean="0"/>
              <a:t>[Ф]-согласный, твердый парный [Ф'], глухой парный [в].</a:t>
            </a:r>
            <a:endParaRPr lang="ru-RU" sz="6000" dirty="0" smtClean="0"/>
          </a:p>
          <a:p>
            <a:endParaRPr lang="ru-RU" sz="6000" dirty="0" smtClean="0"/>
          </a:p>
          <a:p>
            <a:r>
              <a:rPr lang="ru-RU" sz="6000" dirty="0" smtClean="0"/>
              <a:t>[Ф]- гласный, твердый непарный ,глухой парный [в].</a:t>
            </a:r>
          </a:p>
          <a:p>
            <a:pPr>
              <a:buNone/>
            </a:pPr>
            <a:r>
              <a:rPr lang="ru-RU" sz="6000" dirty="0" smtClean="0"/>
              <a:t> </a:t>
            </a:r>
          </a:p>
          <a:p>
            <a:r>
              <a:rPr lang="ru-RU" sz="6000" dirty="0" smtClean="0"/>
              <a:t>[Ф]- гласный, твердый парный [Ф'], звонкий парный [в].</a:t>
            </a:r>
          </a:p>
          <a:p>
            <a:pPr>
              <a:buNone/>
            </a:pPr>
            <a:r>
              <a:rPr lang="ru-RU" sz="6000" dirty="0" smtClean="0"/>
              <a:t> </a:t>
            </a:r>
          </a:p>
          <a:p>
            <a:r>
              <a:rPr lang="ru-RU" sz="6000" dirty="0" smtClean="0"/>
              <a:t>[Ф]-согласный, мягкий парный [Ф'], глухой непарный </a:t>
            </a:r>
          </a:p>
          <a:p>
            <a:endParaRPr lang="ru-RU" sz="6000" dirty="0" smtClean="0"/>
          </a:p>
          <a:p>
            <a:r>
              <a:rPr lang="ru-RU" sz="6000" dirty="0" smtClean="0"/>
              <a:t>[Ф]-согласный, твердый парный [Ф'], глухой непарный.</a:t>
            </a:r>
          </a:p>
          <a:p>
            <a:pPr algn="ctr">
              <a:buFont typeface="Wingdings" pitchFamily="2" charset="2"/>
              <a:buChar char="§"/>
            </a:pPr>
            <a:endParaRPr lang="ru-RU" sz="6000" b="1" i="1" dirty="0" smtClean="0"/>
          </a:p>
          <a:p>
            <a:pPr>
              <a:buFont typeface="Wingdings" pitchFamily="2" charset="2"/>
              <a:buChar char="§"/>
            </a:pPr>
            <a:endParaRPr lang="ru-RU" sz="2400" b="1" i="1" dirty="0"/>
          </a:p>
        </p:txBody>
      </p:sp>
      <p:sp>
        <p:nvSpPr>
          <p:cNvPr id="4" name="Овал 3"/>
          <p:cNvSpPr/>
          <p:nvPr/>
        </p:nvSpPr>
        <p:spPr>
          <a:xfrm>
            <a:off x="0" y="1857364"/>
            <a:ext cx="571504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0" y="2643182"/>
            <a:ext cx="571504" cy="5000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0" y="3286124"/>
            <a:ext cx="571504" cy="50006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0" y="5500702"/>
            <a:ext cx="571504" cy="50006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0" y="4786322"/>
            <a:ext cx="571504" cy="50006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0" y="4071942"/>
            <a:ext cx="571504" cy="50006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Значения суффиксов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6868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3600" b="1" dirty="0" smtClean="0"/>
              <a:t>-к, </a:t>
            </a:r>
            <a:r>
              <a:rPr lang="ru-RU" sz="3600" b="1" dirty="0" smtClean="0">
                <a:solidFill>
                  <a:schemeClr val="tx1"/>
                </a:solidFill>
              </a:rPr>
              <a:t>-</a:t>
            </a:r>
            <a:r>
              <a:rPr lang="ru-RU" sz="3600" b="1" dirty="0" err="1" smtClean="0">
                <a:solidFill>
                  <a:schemeClr val="tx1"/>
                </a:solidFill>
              </a:rPr>
              <a:t>иц</a:t>
            </a:r>
            <a:r>
              <a:rPr lang="ru-RU" sz="3600" b="1" dirty="0" smtClean="0">
                <a:solidFill>
                  <a:schemeClr val="tx1"/>
                </a:solidFill>
              </a:rPr>
              <a:t>, -</a:t>
            </a:r>
            <a:r>
              <a:rPr lang="ru-RU" sz="3600" b="1" dirty="0" err="1" smtClean="0">
                <a:solidFill>
                  <a:schemeClr val="tx1"/>
                </a:solidFill>
              </a:rPr>
              <a:t>ец</a:t>
            </a:r>
            <a:r>
              <a:rPr lang="ru-RU" sz="3600" b="1" dirty="0" smtClean="0">
                <a:solidFill>
                  <a:schemeClr val="tx1"/>
                </a:solidFill>
              </a:rPr>
              <a:t>, </a:t>
            </a:r>
            <a:r>
              <a:rPr lang="ru-RU" sz="3600" b="1" dirty="0" smtClean="0"/>
              <a:t>-</a:t>
            </a:r>
            <a:r>
              <a:rPr lang="ru-RU" sz="3600" b="1" dirty="0" err="1" smtClean="0"/>
              <a:t>очк</a:t>
            </a:r>
            <a:r>
              <a:rPr lang="ru-RU" sz="3600" b="1" dirty="0" smtClean="0"/>
              <a:t>, -</a:t>
            </a:r>
            <a:r>
              <a:rPr lang="ru-RU" sz="3600" b="1" dirty="0" err="1" smtClean="0"/>
              <a:t>ечк</a:t>
            </a:r>
            <a:r>
              <a:rPr lang="ru-RU" sz="3600" b="1" dirty="0" smtClean="0"/>
              <a:t>, </a:t>
            </a:r>
            <a:r>
              <a:rPr lang="ru-RU" sz="3600" b="1" dirty="0" smtClean="0">
                <a:solidFill>
                  <a:srgbClr val="00B050"/>
                </a:solidFill>
              </a:rPr>
              <a:t>-</a:t>
            </a:r>
            <a:r>
              <a:rPr lang="ru-RU" sz="3600" b="1" dirty="0" err="1" smtClean="0">
                <a:solidFill>
                  <a:srgbClr val="00B050"/>
                </a:solidFill>
              </a:rPr>
              <a:t>н</a:t>
            </a:r>
            <a:r>
              <a:rPr lang="ru-RU" sz="3600" b="1" dirty="0" smtClean="0">
                <a:solidFill>
                  <a:srgbClr val="00B050"/>
                </a:solidFill>
              </a:rPr>
              <a:t>,</a:t>
            </a:r>
            <a:r>
              <a:rPr lang="ru-RU" sz="3600" b="1" dirty="0" smtClean="0"/>
              <a:t> -чик, </a:t>
            </a:r>
            <a:r>
              <a:rPr lang="ru-RU" sz="3600" b="1" dirty="0" smtClean="0">
                <a:solidFill>
                  <a:srgbClr val="00B0F0"/>
                </a:solidFill>
              </a:rPr>
              <a:t>-</a:t>
            </a:r>
            <a:r>
              <a:rPr lang="ru-RU" sz="3600" b="1" dirty="0" err="1" smtClean="0">
                <a:solidFill>
                  <a:srgbClr val="00B0F0"/>
                </a:solidFill>
              </a:rPr>
              <a:t>ист</a:t>
            </a:r>
            <a:endParaRPr lang="ru-RU" sz="3600" b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ru-RU" sz="3600" b="1" dirty="0" smtClean="0"/>
              <a:t> -</a:t>
            </a:r>
            <a:r>
              <a:rPr lang="ru-RU" sz="3600" b="1" dirty="0" err="1" smtClean="0"/>
              <a:t>ок</a:t>
            </a:r>
            <a:r>
              <a:rPr lang="ru-RU" sz="3600" b="1" dirty="0" smtClean="0"/>
              <a:t>, -</a:t>
            </a:r>
            <a:r>
              <a:rPr lang="ru-RU" sz="3600" b="1" dirty="0" err="1" smtClean="0"/>
              <a:t>ик</a:t>
            </a:r>
            <a:r>
              <a:rPr lang="ru-RU" sz="3600" b="1" dirty="0" smtClean="0"/>
              <a:t>, -</a:t>
            </a:r>
            <a:r>
              <a:rPr lang="ru-RU" sz="3600" b="1" dirty="0" err="1" smtClean="0"/>
              <a:t>ек</a:t>
            </a:r>
            <a:r>
              <a:rPr lang="ru-RU" sz="3600" b="1" dirty="0" smtClean="0"/>
              <a:t>, </a:t>
            </a:r>
            <a:r>
              <a:rPr lang="ru-RU" sz="3600" b="1" dirty="0" smtClean="0">
                <a:solidFill>
                  <a:srgbClr val="00B0F0"/>
                </a:solidFill>
              </a:rPr>
              <a:t>-ник</a:t>
            </a:r>
            <a:r>
              <a:rPr lang="ru-RU" sz="3600" b="1" dirty="0" smtClean="0"/>
              <a:t>,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-</a:t>
            </a:r>
            <a:r>
              <a:rPr lang="ru-RU" sz="3600" b="1" dirty="0" err="1" smtClean="0">
                <a:solidFill>
                  <a:schemeClr val="accent3">
                    <a:lumMod val="50000"/>
                  </a:schemeClr>
                </a:solidFill>
              </a:rPr>
              <a:t>ищ</a:t>
            </a:r>
            <a:r>
              <a:rPr lang="ru-RU" sz="3600" b="1" dirty="0" smtClean="0"/>
              <a:t>, -</a:t>
            </a:r>
            <a:r>
              <a:rPr lang="ru-RU" sz="3600" b="1" dirty="0" err="1" smtClean="0"/>
              <a:t>онок</a:t>
            </a:r>
            <a:r>
              <a:rPr lang="ru-RU" sz="3600" b="1" dirty="0" smtClean="0"/>
              <a:t>, -</a:t>
            </a:r>
            <a:r>
              <a:rPr lang="ru-RU" sz="3600" b="1" dirty="0" err="1" smtClean="0"/>
              <a:t>ёнок</a:t>
            </a:r>
            <a:r>
              <a:rPr lang="ru-RU" sz="3600" b="1" dirty="0" smtClean="0"/>
              <a:t>, -чик</a:t>
            </a:r>
          </a:p>
          <a:p>
            <a:pPr>
              <a:buNone/>
            </a:pPr>
            <a:r>
              <a:rPr lang="ru-RU" sz="3600" b="1" dirty="0" smtClean="0"/>
              <a:t> -</a:t>
            </a:r>
            <a:r>
              <a:rPr lang="ru-RU" sz="3600" b="1" dirty="0" err="1" smtClean="0"/>
              <a:t>оньк</a:t>
            </a:r>
            <a:r>
              <a:rPr lang="ru-RU" sz="3600" b="1" dirty="0" smtClean="0"/>
              <a:t>, -</a:t>
            </a:r>
            <a:r>
              <a:rPr lang="ru-RU" sz="3600" b="1" dirty="0" err="1" smtClean="0"/>
              <a:t>еньк</a:t>
            </a:r>
            <a:r>
              <a:rPr lang="ru-RU" sz="3600" b="1" dirty="0" smtClean="0"/>
              <a:t>, </a:t>
            </a:r>
            <a:r>
              <a:rPr lang="ru-RU" sz="3600" b="1" dirty="0" smtClean="0">
                <a:solidFill>
                  <a:srgbClr val="00B0F0"/>
                </a:solidFill>
              </a:rPr>
              <a:t>- ёр</a:t>
            </a:r>
            <a:r>
              <a:rPr lang="ru-RU" sz="3600" b="1" dirty="0" smtClean="0"/>
              <a:t>, </a:t>
            </a:r>
            <a:r>
              <a:rPr lang="ru-RU" sz="3600" b="1" dirty="0" smtClean="0">
                <a:solidFill>
                  <a:srgbClr val="00B0F0"/>
                </a:solidFill>
              </a:rPr>
              <a:t>-</a:t>
            </a:r>
            <a:r>
              <a:rPr lang="ru-RU" sz="3600" b="1" dirty="0" err="1" smtClean="0">
                <a:solidFill>
                  <a:srgbClr val="00B0F0"/>
                </a:solidFill>
              </a:rPr>
              <a:t>щик</a:t>
            </a:r>
            <a:r>
              <a:rPr lang="ru-RU" sz="3600" b="1" dirty="0" smtClean="0"/>
              <a:t>, </a:t>
            </a:r>
            <a:r>
              <a:rPr lang="ru-RU" sz="3600" b="1" dirty="0" smtClean="0">
                <a:solidFill>
                  <a:srgbClr val="00B050"/>
                </a:solidFill>
              </a:rPr>
              <a:t>-</a:t>
            </a:r>
            <a:r>
              <a:rPr lang="ru-RU" sz="3600" b="1" dirty="0" err="1" smtClean="0">
                <a:solidFill>
                  <a:srgbClr val="00B050"/>
                </a:solidFill>
              </a:rPr>
              <a:t>ов</a:t>
            </a:r>
            <a:r>
              <a:rPr lang="ru-RU" sz="3600" b="1" dirty="0" smtClean="0"/>
              <a:t>,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ru-RU" sz="3600" b="1" dirty="0" err="1" smtClean="0">
                <a:solidFill>
                  <a:schemeClr val="accent6">
                    <a:lumMod val="75000"/>
                  </a:schemeClr>
                </a:solidFill>
              </a:rPr>
              <a:t>ущ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, -</a:t>
            </a:r>
            <a:r>
              <a:rPr lang="ru-RU" sz="3600" b="1" dirty="0" err="1" smtClean="0">
                <a:solidFill>
                  <a:schemeClr val="accent6">
                    <a:lumMod val="75000"/>
                  </a:schemeClr>
                </a:solidFill>
              </a:rPr>
              <a:t>ющ</a:t>
            </a:r>
            <a:r>
              <a:rPr lang="ru-RU" sz="3600" b="1" dirty="0" smtClean="0"/>
              <a:t>,,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 -</a:t>
            </a:r>
            <a:r>
              <a:rPr lang="ru-RU" sz="3600" b="1" dirty="0" err="1" smtClean="0">
                <a:solidFill>
                  <a:srgbClr val="00B050"/>
                </a:solidFill>
              </a:rPr>
              <a:t>оват</a:t>
            </a:r>
            <a:r>
              <a:rPr lang="ru-RU" sz="3600" b="1" dirty="0" smtClean="0"/>
              <a:t>, </a:t>
            </a:r>
            <a:r>
              <a:rPr lang="ru-RU" sz="3600" b="1" dirty="0" smtClean="0">
                <a:solidFill>
                  <a:srgbClr val="00B0F0"/>
                </a:solidFill>
              </a:rPr>
              <a:t>-</a:t>
            </a:r>
            <a:r>
              <a:rPr lang="ru-RU" sz="3600" b="1" dirty="0" err="1" smtClean="0">
                <a:solidFill>
                  <a:srgbClr val="00B0F0"/>
                </a:solidFill>
              </a:rPr>
              <a:t>ист</a:t>
            </a:r>
            <a:r>
              <a:rPr lang="ru-RU" sz="3600" b="1" dirty="0" smtClean="0"/>
              <a:t>, -</a:t>
            </a:r>
            <a:r>
              <a:rPr lang="ru-RU" sz="3600" b="1" dirty="0" err="1" smtClean="0"/>
              <a:t>юшк</a:t>
            </a:r>
            <a:r>
              <a:rPr lang="ru-RU" sz="3600" b="1" dirty="0" smtClean="0"/>
              <a:t>, -</a:t>
            </a:r>
            <a:r>
              <a:rPr lang="ru-RU" sz="3600" b="1" dirty="0" err="1" smtClean="0"/>
              <a:t>ышк</a:t>
            </a:r>
            <a:r>
              <a:rPr lang="ru-RU" sz="3600" b="1" dirty="0" smtClean="0"/>
              <a:t>, -</a:t>
            </a:r>
            <a:r>
              <a:rPr lang="ru-RU" sz="3600" b="1" dirty="0" err="1" smtClean="0"/>
              <a:t>ушк</a:t>
            </a:r>
            <a:r>
              <a:rPr lang="ru-RU" sz="3600" b="1" dirty="0" smtClean="0"/>
              <a:t>, -</a:t>
            </a:r>
            <a:r>
              <a:rPr lang="ru-RU" sz="3600" b="1" dirty="0" err="1" smtClean="0"/>
              <a:t>очк</a:t>
            </a:r>
            <a:r>
              <a:rPr lang="ru-RU" sz="3600" b="1" dirty="0" smtClean="0"/>
              <a:t>, -</a:t>
            </a:r>
            <a:r>
              <a:rPr lang="ru-RU" sz="3600" b="1" dirty="0" err="1" smtClean="0"/>
              <a:t>ечк</a:t>
            </a:r>
            <a:r>
              <a:rPr lang="ru-RU" sz="3600" b="1" dirty="0" smtClean="0"/>
              <a:t>,</a:t>
            </a:r>
          </a:p>
          <a:p>
            <a:pPr>
              <a:buNone/>
            </a:pP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00B0F0"/>
                </a:solidFill>
              </a:rPr>
              <a:t>-ниц,</a:t>
            </a:r>
          </a:p>
          <a:p>
            <a:pPr>
              <a:buNone/>
            </a:pPr>
            <a:r>
              <a:rPr lang="ru-RU" sz="3600" b="1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Font typeface="Wingdings" pitchFamily="2" charset="2"/>
              <a:buChar char="§"/>
            </a:pP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000" b="1" i="1" dirty="0" smtClean="0"/>
          </a:p>
          <a:p>
            <a:pPr algn="ctr">
              <a:buNone/>
            </a:pPr>
            <a:r>
              <a:rPr lang="ru-RU" sz="3600" i="1" dirty="0" err="1" smtClean="0"/>
              <a:t>ф</a:t>
            </a:r>
            <a:r>
              <a:rPr lang="ru-RU" sz="3600" i="1" dirty="0" smtClean="0"/>
              <a:t> </a:t>
            </a:r>
            <a:r>
              <a:rPr lang="ru-RU" sz="3600" i="1" dirty="0" smtClean="0"/>
              <a:t>. мил . я , с. лют,  учит . ль , </a:t>
            </a:r>
            <a:endParaRPr lang="ru-RU" sz="3600" i="1" dirty="0" smtClean="0"/>
          </a:p>
          <a:p>
            <a:pPr algn="ctr">
              <a:buNone/>
            </a:pPr>
            <a:r>
              <a:rPr lang="ru-RU" sz="3600" i="1" dirty="0" err="1" smtClean="0"/>
              <a:t>инж</a:t>
            </a:r>
            <a:r>
              <a:rPr lang="ru-RU" sz="3600" i="1" dirty="0" smtClean="0"/>
              <a:t> </a:t>
            </a:r>
            <a:r>
              <a:rPr lang="ru-RU" sz="3600" i="1" dirty="0" smtClean="0"/>
              <a:t>. </a:t>
            </a:r>
            <a:r>
              <a:rPr lang="ru-RU" sz="3600" i="1" dirty="0" err="1" smtClean="0"/>
              <a:t>нер</a:t>
            </a:r>
            <a:r>
              <a:rPr lang="ru-RU" sz="3600" i="1" dirty="0" smtClean="0"/>
              <a:t>, к . л . </a:t>
            </a:r>
            <a:r>
              <a:rPr lang="ru-RU" sz="3600" i="1" dirty="0" err="1" smtClean="0"/>
              <a:t>ндарь</a:t>
            </a:r>
            <a:r>
              <a:rPr lang="ru-RU" sz="3600" i="1" dirty="0" smtClean="0"/>
              <a:t>, с. </a:t>
            </a:r>
            <a:r>
              <a:rPr lang="ru-RU" sz="3600" i="1" dirty="0" err="1" smtClean="0"/>
              <a:t>лдат</a:t>
            </a:r>
            <a:r>
              <a:rPr lang="ru-RU" sz="3600" i="1" dirty="0" smtClean="0"/>
              <a:t>,  </a:t>
            </a:r>
            <a:endParaRPr lang="ru-RU" sz="3600" i="1" dirty="0" smtClean="0"/>
          </a:p>
          <a:p>
            <a:pPr algn="ctr">
              <a:buNone/>
            </a:pPr>
            <a:r>
              <a:rPr lang="ru-RU" sz="3600" i="1" dirty="0" err="1" smtClean="0"/>
              <a:t>футб</a:t>
            </a:r>
            <a:r>
              <a:rPr lang="ru-RU" sz="3600" i="1" dirty="0" smtClean="0"/>
              <a:t> </a:t>
            </a:r>
            <a:r>
              <a:rPr lang="ru-RU" sz="3600" i="1" dirty="0" smtClean="0"/>
              <a:t>. лист, </a:t>
            </a:r>
            <a:endParaRPr lang="ru-RU" sz="3600" dirty="0" smtClean="0"/>
          </a:p>
          <a:p>
            <a:pPr>
              <a:buNone/>
            </a:pPr>
            <a:endParaRPr lang="ru-RU" sz="2400" dirty="0" smtClean="0"/>
          </a:p>
          <a:p>
            <a:pPr>
              <a:buFont typeface="Wingdings" pitchFamily="2" charset="2"/>
              <a:buChar char="§"/>
            </a:pP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643306" y="1357298"/>
            <a:ext cx="1928826" cy="12001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ПРАВОПИСАНИЕ СУФФИКСОВ  ИЦ И ЕЦ</a:t>
            </a:r>
            <a:endParaRPr lang="ru-RU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4429124" y="2071678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4429124" y="1428736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-</a:t>
            </a:r>
            <a:r>
              <a:rPr lang="ru-RU" sz="2400" dirty="0" err="1" smtClean="0">
                <a:solidFill>
                  <a:schemeClr val="tx1"/>
                </a:solidFill>
              </a:rPr>
              <a:t>иц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                             [</a:t>
            </a:r>
            <a:r>
              <a:rPr lang="ru-RU" sz="2400" dirty="0" err="1" smtClean="0">
                <a:solidFill>
                  <a:schemeClr val="tx1"/>
                </a:solidFill>
              </a:rPr>
              <a:t>иц</a:t>
            </a:r>
            <a:r>
              <a:rPr lang="ru-RU" sz="2400" dirty="0" smtClean="0">
                <a:solidFill>
                  <a:schemeClr val="tx1"/>
                </a:solidFill>
              </a:rPr>
              <a:t>] -?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-</a:t>
            </a:r>
            <a:r>
              <a:rPr lang="ru-RU" sz="2400" dirty="0" err="1" smtClean="0">
                <a:solidFill>
                  <a:schemeClr val="tx1"/>
                </a:solidFill>
              </a:rPr>
              <a:t>ец</a:t>
            </a:r>
            <a:r>
              <a:rPr lang="ru-RU" sz="2400" dirty="0" smtClean="0">
                <a:solidFill>
                  <a:schemeClr val="tx1"/>
                </a:solidFill>
              </a:rPr>
              <a:t>   </a:t>
            </a: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643306" y="3000372"/>
            <a:ext cx="2057408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Выделю корень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1357298"/>
            <a:ext cx="1928826" cy="12001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-</a:t>
            </a:r>
            <a:r>
              <a:rPr lang="ru-RU" sz="2400" dirty="0" err="1" smtClean="0">
                <a:solidFill>
                  <a:schemeClr val="tx1"/>
                </a:solidFill>
              </a:rPr>
              <a:t>иц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                             [</a:t>
            </a:r>
            <a:r>
              <a:rPr lang="ru-RU" sz="2400" dirty="0" err="1" smtClean="0">
                <a:solidFill>
                  <a:schemeClr val="tx1"/>
                </a:solidFill>
              </a:rPr>
              <a:t>иц</a:t>
            </a:r>
            <a:r>
              <a:rPr lang="ru-RU" sz="2400" dirty="0" smtClean="0">
                <a:solidFill>
                  <a:schemeClr val="tx1"/>
                </a:solidFill>
              </a:rPr>
              <a:t>] -?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-</a:t>
            </a:r>
            <a:r>
              <a:rPr lang="ru-RU" sz="2400" dirty="0" err="1" smtClean="0">
                <a:solidFill>
                  <a:schemeClr val="tx1"/>
                </a:solidFill>
              </a:rPr>
              <a:t>ец</a:t>
            </a:r>
            <a:r>
              <a:rPr lang="ru-RU" sz="2400" dirty="0" smtClean="0">
                <a:solidFill>
                  <a:schemeClr val="tx1"/>
                </a:solidFill>
              </a:rPr>
              <a:t>   </a:t>
            </a: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ПРАВОПИСАНИЕ СУФФИКСОВ  ИЦ И ЕЦ</a:t>
            </a:r>
            <a:endParaRPr lang="ru-RU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4429124" y="2071678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4429124" y="1428736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7" idx="0"/>
          </p:cNvCxnSpPr>
          <p:nvPr/>
        </p:nvCxnSpPr>
        <p:spPr>
          <a:xfrm rot="16200000" flipH="1">
            <a:off x="4443410" y="2771772"/>
            <a:ext cx="428628" cy="285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643306" y="3000372"/>
            <a:ext cx="2057408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Выделю корень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1357298"/>
            <a:ext cx="1928826" cy="12001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-</a:t>
            </a:r>
            <a:r>
              <a:rPr lang="ru-RU" sz="2400" dirty="0" err="1" smtClean="0">
                <a:solidFill>
                  <a:schemeClr val="tx1"/>
                </a:solidFill>
              </a:rPr>
              <a:t>иц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                             [</a:t>
            </a:r>
            <a:r>
              <a:rPr lang="ru-RU" sz="2400" dirty="0" err="1" smtClean="0">
                <a:solidFill>
                  <a:schemeClr val="tx1"/>
                </a:solidFill>
              </a:rPr>
              <a:t>иц</a:t>
            </a:r>
            <a:r>
              <a:rPr lang="ru-RU" sz="2400" dirty="0" smtClean="0">
                <a:solidFill>
                  <a:schemeClr val="tx1"/>
                </a:solidFill>
              </a:rPr>
              <a:t>] -?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-</a:t>
            </a:r>
            <a:r>
              <a:rPr lang="ru-RU" sz="2400" dirty="0" err="1" smtClean="0">
                <a:solidFill>
                  <a:schemeClr val="tx1"/>
                </a:solidFill>
              </a:rPr>
              <a:t>ец</a:t>
            </a:r>
            <a:r>
              <a:rPr lang="ru-RU" sz="2400" dirty="0" smtClean="0">
                <a:solidFill>
                  <a:schemeClr val="tx1"/>
                </a:solidFill>
              </a:rPr>
              <a:t>   </a:t>
            </a: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ПРАВОПИСАНИЕ СУФФИКСОВ  ИЦ И ЕЦ</a:t>
            </a:r>
            <a:endParaRPr lang="ru-RU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4429124" y="2071678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4429124" y="1428736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7" idx="0"/>
          </p:cNvCxnSpPr>
          <p:nvPr/>
        </p:nvCxnSpPr>
        <p:spPr>
          <a:xfrm rot="16200000" flipH="1">
            <a:off x="4443410" y="2771772"/>
            <a:ext cx="428628" cy="285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643306" y="3714752"/>
            <a:ext cx="2057408" cy="6429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После него есть </a:t>
            </a:r>
            <a:r>
              <a:rPr lang="ru-RU" b="1" dirty="0" err="1" smtClean="0">
                <a:solidFill>
                  <a:schemeClr val="tx1"/>
                </a:solidFill>
              </a:rPr>
              <a:t>иц</a:t>
            </a:r>
            <a:r>
              <a:rPr lang="ru-RU" b="1" dirty="0" smtClean="0">
                <a:solidFill>
                  <a:schemeClr val="tx1"/>
                </a:solidFill>
              </a:rPr>
              <a:t>?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/>
          <p:cNvCxnSpPr>
            <a:stCxn id="7" idx="2"/>
          </p:cNvCxnSpPr>
          <p:nvPr/>
        </p:nvCxnSpPr>
        <p:spPr>
          <a:xfrm rot="5400000">
            <a:off x="4529134" y="357187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643306" y="3000372"/>
            <a:ext cx="2057408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Выделю корень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1357298"/>
            <a:ext cx="1928826" cy="12001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-</a:t>
            </a:r>
            <a:r>
              <a:rPr lang="ru-RU" sz="2400" dirty="0" err="1" smtClean="0">
                <a:solidFill>
                  <a:schemeClr val="tx1"/>
                </a:solidFill>
              </a:rPr>
              <a:t>иц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                             [</a:t>
            </a:r>
            <a:r>
              <a:rPr lang="ru-RU" sz="2400" dirty="0" err="1" smtClean="0">
                <a:solidFill>
                  <a:schemeClr val="tx1"/>
                </a:solidFill>
              </a:rPr>
              <a:t>иц</a:t>
            </a:r>
            <a:r>
              <a:rPr lang="ru-RU" sz="2400" dirty="0" smtClean="0">
                <a:solidFill>
                  <a:schemeClr val="tx1"/>
                </a:solidFill>
              </a:rPr>
              <a:t>] -?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-</a:t>
            </a:r>
            <a:r>
              <a:rPr lang="ru-RU" sz="2400" dirty="0" err="1" smtClean="0">
                <a:solidFill>
                  <a:schemeClr val="tx1"/>
                </a:solidFill>
              </a:rPr>
              <a:t>ец</a:t>
            </a:r>
            <a:r>
              <a:rPr lang="ru-RU" sz="2400" dirty="0" smtClean="0">
                <a:solidFill>
                  <a:schemeClr val="tx1"/>
                </a:solidFill>
              </a:rPr>
              <a:t>   </a:t>
            </a: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/>
              <a:t>                              </a:t>
            </a:r>
            <a:r>
              <a:rPr lang="ru-RU" sz="2400" b="1" i="1" dirty="0" smtClean="0">
                <a:solidFill>
                  <a:schemeClr val="tx1"/>
                </a:solidFill>
              </a:rPr>
              <a:t>да                               нет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ПРАВОПИСАНИЕ СУФФИКСОВ  ИЦ И ЕЦ</a:t>
            </a:r>
            <a:endParaRPr lang="ru-RU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4429124" y="2071678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4429124" y="1428736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7" idx="0"/>
          </p:cNvCxnSpPr>
          <p:nvPr/>
        </p:nvCxnSpPr>
        <p:spPr>
          <a:xfrm rot="16200000" flipH="1">
            <a:off x="4443410" y="2771772"/>
            <a:ext cx="428628" cy="285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643306" y="3714752"/>
            <a:ext cx="2057408" cy="6429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После него есть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[</a:t>
            </a:r>
            <a:r>
              <a:rPr lang="ru-RU" b="1" dirty="0" err="1" smtClean="0">
                <a:solidFill>
                  <a:schemeClr val="tx1"/>
                </a:solidFill>
              </a:rPr>
              <a:t>иц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]</a:t>
            </a:r>
            <a:r>
              <a:rPr lang="ru-RU" b="1" dirty="0" smtClean="0">
                <a:solidFill>
                  <a:schemeClr val="tx1"/>
                </a:solidFill>
              </a:rPr>
              <a:t>?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/>
          <p:cNvCxnSpPr>
            <a:stCxn id="7" idx="2"/>
          </p:cNvCxnSpPr>
          <p:nvPr/>
        </p:nvCxnSpPr>
        <p:spPr>
          <a:xfrm rot="5400000">
            <a:off x="4529134" y="357187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15008" y="392906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2714612" y="3964786"/>
            <a:ext cx="928694" cy="357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643306" y="1357298"/>
            <a:ext cx="1928826" cy="12001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-</a:t>
            </a:r>
            <a:r>
              <a:rPr lang="ru-RU" sz="2400" dirty="0" err="1" smtClean="0">
                <a:solidFill>
                  <a:schemeClr val="tx1"/>
                </a:solidFill>
              </a:rPr>
              <a:t>иц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                             [</a:t>
            </a:r>
            <a:r>
              <a:rPr lang="ru-RU" sz="2400" dirty="0" err="1" smtClean="0">
                <a:solidFill>
                  <a:schemeClr val="tx1"/>
                </a:solidFill>
              </a:rPr>
              <a:t>иц</a:t>
            </a:r>
            <a:r>
              <a:rPr lang="ru-RU" sz="2400" dirty="0" smtClean="0">
                <a:solidFill>
                  <a:schemeClr val="tx1"/>
                </a:solidFill>
              </a:rPr>
              <a:t>] -?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-</a:t>
            </a:r>
            <a:r>
              <a:rPr lang="ru-RU" sz="2400" dirty="0" err="1" smtClean="0">
                <a:solidFill>
                  <a:schemeClr val="tx1"/>
                </a:solidFill>
              </a:rPr>
              <a:t>ец</a:t>
            </a:r>
            <a:r>
              <a:rPr lang="ru-RU" sz="2400" dirty="0" smtClean="0">
                <a:solidFill>
                  <a:schemeClr val="tx1"/>
                </a:solidFill>
              </a:rPr>
              <a:t>   </a:t>
            </a: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/>
              <a:t>                              </a:t>
            </a:r>
            <a:r>
              <a:rPr lang="ru-RU" sz="2400" b="1" i="1" dirty="0" smtClean="0">
                <a:solidFill>
                  <a:schemeClr val="tx1"/>
                </a:solidFill>
              </a:rPr>
              <a:t>да                               нет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                               </a:t>
            </a:r>
          </a:p>
          <a:p>
            <a:pPr>
              <a:buNone/>
            </a:pPr>
            <a:endParaRPr lang="ru-RU" sz="24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24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24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43306" y="3000372"/>
            <a:ext cx="2057408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Выделю корень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ПРАВОПИСАНИЕ СУФФИКСОВ  ИЦ И ЕЦ</a:t>
            </a:r>
            <a:endParaRPr lang="ru-RU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4429124" y="2071678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4429124" y="1428736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7" idx="0"/>
          </p:cNvCxnSpPr>
          <p:nvPr/>
        </p:nvCxnSpPr>
        <p:spPr>
          <a:xfrm rot="16200000" flipH="1">
            <a:off x="4443410" y="2771772"/>
            <a:ext cx="428628" cy="285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643306" y="3714752"/>
            <a:ext cx="2057408" cy="6429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После него есть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[</a:t>
            </a:r>
            <a:r>
              <a:rPr lang="ru-RU" b="1" dirty="0" err="1" smtClean="0">
                <a:solidFill>
                  <a:schemeClr val="tx1"/>
                </a:solidFill>
              </a:rPr>
              <a:t>иц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]</a:t>
            </a:r>
            <a:r>
              <a:rPr lang="ru-RU" b="1" dirty="0" smtClean="0">
                <a:solidFill>
                  <a:schemeClr val="tx1"/>
                </a:solidFill>
              </a:rPr>
              <a:t>?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/>
          <p:cNvCxnSpPr>
            <a:stCxn id="7" idx="2"/>
          </p:cNvCxnSpPr>
          <p:nvPr/>
        </p:nvCxnSpPr>
        <p:spPr>
          <a:xfrm rot="5400000">
            <a:off x="4529134" y="357187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15008" y="392906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2714612" y="3964786"/>
            <a:ext cx="928694" cy="357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357290" y="3857628"/>
            <a:ext cx="1357322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Он ударный?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643306" y="1357298"/>
            <a:ext cx="1928826" cy="12001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-</a:t>
            </a:r>
            <a:r>
              <a:rPr lang="ru-RU" sz="2400" dirty="0" err="1" smtClean="0">
                <a:solidFill>
                  <a:schemeClr val="tx1"/>
                </a:solidFill>
              </a:rPr>
              <a:t>иц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                             [</a:t>
            </a:r>
            <a:r>
              <a:rPr lang="ru-RU" sz="2400" dirty="0" err="1" smtClean="0">
                <a:solidFill>
                  <a:schemeClr val="tx1"/>
                </a:solidFill>
              </a:rPr>
              <a:t>иц</a:t>
            </a:r>
            <a:r>
              <a:rPr lang="ru-RU" sz="2400" dirty="0" smtClean="0">
                <a:solidFill>
                  <a:schemeClr val="tx1"/>
                </a:solidFill>
              </a:rPr>
              <a:t>] -?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-</a:t>
            </a:r>
            <a:r>
              <a:rPr lang="ru-RU" sz="2400" dirty="0" err="1" smtClean="0">
                <a:solidFill>
                  <a:schemeClr val="tx1"/>
                </a:solidFill>
              </a:rPr>
              <a:t>ец</a:t>
            </a:r>
            <a:r>
              <a:rPr lang="ru-RU" sz="2400" dirty="0" smtClean="0">
                <a:solidFill>
                  <a:schemeClr val="tx1"/>
                </a:solidFill>
              </a:rPr>
              <a:t>   </a:t>
            </a: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/>
              <a:t>                              </a:t>
            </a:r>
            <a:r>
              <a:rPr lang="ru-RU" sz="2400" b="1" i="1" dirty="0" smtClean="0">
                <a:solidFill>
                  <a:schemeClr val="tx1"/>
                </a:solidFill>
              </a:rPr>
              <a:t>да                               нет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да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                               </a:t>
            </a:r>
          </a:p>
          <a:p>
            <a:pPr>
              <a:buNone/>
            </a:pPr>
            <a:endParaRPr lang="ru-RU" sz="24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24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24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43306" y="3000372"/>
            <a:ext cx="2057408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Выделю корень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ПРАВОПИСАНИЕ СУФФИКСОВ  ИЦ И ЕЦ</a:t>
            </a:r>
            <a:endParaRPr lang="ru-RU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4429124" y="2071678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4429124" y="1428736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7" idx="0"/>
          </p:cNvCxnSpPr>
          <p:nvPr/>
        </p:nvCxnSpPr>
        <p:spPr>
          <a:xfrm rot="16200000" flipH="1">
            <a:off x="4443410" y="2771772"/>
            <a:ext cx="428628" cy="285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643306" y="3714752"/>
            <a:ext cx="2057408" cy="6429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После него есть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[</a:t>
            </a:r>
            <a:r>
              <a:rPr lang="ru-RU" b="1" dirty="0" err="1" smtClean="0">
                <a:solidFill>
                  <a:schemeClr val="tx1"/>
                </a:solidFill>
              </a:rPr>
              <a:t>иц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]</a:t>
            </a:r>
            <a:r>
              <a:rPr lang="ru-RU" b="1" dirty="0" smtClean="0">
                <a:solidFill>
                  <a:schemeClr val="tx1"/>
                </a:solidFill>
              </a:rPr>
              <a:t>?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/>
          <p:cNvCxnSpPr>
            <a:stCxn id="7" idx="2"/>
          </p:cNvCxnSpPr>
          <p:nvPr/>
        </p:nvCxnSpPr>
        <p:spPr>
          <a:xfrm rot="5400000">
            <a:off x="4529134" y="357187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15008" y="392906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2714612" y="3964786"/>
            <a:ext cx="928694" cy="357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357290" y="3857628"/>
            <a:ext cx="1357322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Он ударный?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rot="10800000" flipV="1">
            <a:off x="642910" y="4214818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643306" y="1357298"/>
            <a:ext cx="1928826" cy="12001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-</a:t>
            </a:r>
            <a:r>
              <a:rPr lang="ru-RU" sz="2400" dirty="0" err="1" smtClean="0">
                <a:solidFill>
                  <a:schemeClr val="tx1"/>
                </a:solidFill>
              </a:rPr>
              <a:t>иц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                             [</a:t>
            </a:r>
            <a:r>
              <a:rPr lang="ru-RU" sz="2400" dirty="0" err="1" smtClean="0">
                <a:solidFill>
                  <a:schemeClr val="tx1"/>
                </a:solidFill>
              </a:rPr>
              <a:t>иц</a:t>
            </a:r>
            <a:r>
              <a:rPr lang="ru-RU" sz="2400" dirty="0" smtClean="0">
                <a:solidFill>
                  <a:schemeClr val="tx1"/>
                </a:solidFill>
              </a:rPr>
              <a:t>] -?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-</a:t>
            </a:r>
            <a:r>
              <a:rPr lang="ru-RU" sz="2400" dirty="0" err="1" smtClean="0">
                <a:solidFill>
                  <a:schemeClr val="tx1"/>
                </a:solidFill>
              </a:rPr>
              <a:t>ец</a:t>
            </a:r>
            <a:r>
              <a:rPr lang="ru-RU" sz="2400" dirty="0" smtClean="0">
                <a:solidFill>
                  <a:schemeClr val="tx1"/>
                </a:solidFill>
              </a:rPr>
              <a:t>   </a:t>
            </a: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/>
              <a:t>                              </a:t>
            </a:r>
            <a:r>
              <a:rPr lang="ru-RU" sz="2400" b="1" i="1" dirty="0" smtClean="0">
                <a:solidFill>
                  <a:schemeClr val="tx1"/>
                </a:solidFill>
              </a:rPr>
              <a:t>да                               нет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да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                               </a:t>
            </a:r>
          </a:p>
          <a:p>
            <a:pPr>
              <a:buNone/>
            </a:pPr>
            <a:endParaRPr lang="ru-RU" sz="24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24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24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43306" y="3000372"/>
            <a:ext cx="2057408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Выделю корень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ПРАВОПИСАНИЕ СУФФИКСОВ  ИЦ И ЕЦ</a:t>
            </a:r>
            <a:endParaRPr lang="ru-RU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4429124" y="2071678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4429124" y="1428736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7" idx="0"/>
          </p:cNvCxnSpPr>
          <p:nvPr/>
        </p:nvCxnSpPr>
        <p:spPr>
          <a:xfrm rot="16200000" flipH="1">
            <a:off x="4443410" y="2771772"/>
            <a:ext cx="428628" cy="285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643306" y="3714752"/>
            <a:ext cx="2057408" cy="6429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После него есть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[</a:t>
            </a:r>
            <a:r>
              <a:rPr lang="ru-RU" b="1" dirty="0" err="1" smtClean="0">
                <a:solidFill>
                  <a:schemeClr val="tx1"/>
                </a:solidFill>
              </a:rPr>
              <a:t>иц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]</a:t>
            </a:r>
            <a:r>
              <a:rPr lang="ru-RU" b="1" dirty="0" smtClean="0">
                <a:solidFill>
                  <a:schemeClr val="tx1"/>
                </a:solidFill>
              </a:rPr>
              <a:t>?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/>
          <p:cNvCxnSpPr>
            <a:stCxn id="7" idx="2"/>
          </p:cNvCxnSpPr>
          <p:nvPr/>
        </p:nvCxnSpPr>
        <p:spPr>
          <a:xfrm rot="5400000">
            <a:off x="4529134" y="357187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15008" y="392906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2714612" y="3964786"/>
            <a:ext cx="928694" cy="357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357290" y="3857628"/>
            <a:ext cx="1357322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Он ударный?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rot="10800000" flipV="1">
            <a:off x="642910" y="4214818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0" y="4714884"/>
            <a:ext cx="1857388" cy="50006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Проверять не буду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643306" y="1357298"/>
            <a:ext cx="1928826" cy="12001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-</a:t>
            </a:r>
            <a:r>
              <a:rPr lang="ru-RU" sz="2400" dirty="0" err="1" smtClean="0">
                <a:solidFill>
                  <a:schemeClr val="tx1"/>
                </a:solidFill>
              </a:rPr>
              <a:t>иц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                             [</a:t>
            </a:r>
            <a:r>
              <a:rPr lang="ru-RU" sz="2400" dirty="0" err="1" smtClean="0">
                <a:solidFill>
                  <a:schemeClr val="tx1"/>
                </a:solidFill>
              </a:rPr>
              <a:t>иц</a:t>
            </a:r>
            <a:r>
              <a:rPr lang="ru-RU" sz="2400" dirty="0" smtClean="0">
                <a:solidFill>
                  <a:schemeClr val="tx1"/>
                </a:solidFill>
              </a:rPr>
              <a:t>] -?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-</a:t>
            </a:r>
            <a:r>
              <a:rPr lang="ru-RU" sz="2400" dirty="0" err="1" smtClean="0">
                <a:solidFill>
                  <a:schemeClr val="tx1"/>
                </a:solidFill>
              </a:rPr>
              <a:t>ец</a:t>
            </a:r>
            <a:r>
              <a:rPr lang="ru-RU" sz="2400" dirty="0" smtClean="0">
                <a:solidFill>
                  <a:schemeClr val="tx1"/>
                </a:solidFill>
              </a:rPr>
              <a:t>   </a:t>
            </a: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/>
              <a:t>                              </a:t>
            </a:r>
            <a:r>
              <a:rPr lang="ru-RU" sz="2400" b="1" i="1" dirty="0" smtClean="0">
                <a:solidFill>
                  <a:schemeClr val="tx1"/>
                </a:solidFill>
              </a:rPr>
              <a:t>да                               нет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  да</a:t>
            </a:r>
          </a:p>
          <a:p>
            <a:pPr>
              <a:buNone/>
            </a:pPr>
            <a:endParaRPr lang="ru-RU" sz="24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                               </a:t>
            </a:r>
          </a:p>
          <a:p>
            <a:pPr>
              <a:buNone/>
            </a:pPr>
            <a:endParaRPr lang="ru-RU" sz="24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24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24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43306" y="3000372"/>
            <a:ext cx="2057408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Выделю корень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ПРАВОПИСАНИЕ СУФФИКСОВ  ИЦ И ЕЦ</a:t>
            </a:r>
            <a:endParaRPr lang="ru-RU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4429124" y="2071678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4429124" y="1428736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7" idx="0"/>
          </p:cNvCxnSpPr>
          <p:nvPr/>
        </p:nvCxnSpPr>
        <p:spPr>
          <a:xfrm rot="16200000" flipH="1">
            <a:off x="4443410" y="2771772"/>
            <a:ext cx="428628" cy="285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643306" y="3714752"/>
            <a:ext cx="2057408" cy="6429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После него есть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[</a:t>
            </a:r>
            <a:r>
              <a:rPr lang="ru-RU" b="1" dirty="0" err="1" smtClean="0">
                <a:solidFill>
                  <a:schemeClr val="tx1"/>
                </a:solidFill>
              </a:rPr>
              <a:t>иц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]</a:t>
            </a:r>
            <a:r>
              <a:rPr lang="ru-RU" b="1" dirty="0" smtClean="0">
                <a:solidFill>
                  <a:schemeClr val="tx1"/>
                </a:solidFill>
              </a:rPr>
              <a:t>?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/>
          <p:cNvCxnSpPr>
            <a:stCxn id="7" idx="2"/>
          </p:cNvCxnSpPr>
          <p:nvPr/>
        </p:nvCxnSpPr>
        <p:spPr>
          <a:xfrm rot="5400000">
            <a:off x="4529134" y="357187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15008" y="392906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2714612" y="3964786"/>
            <a:ext cx="928694" cy="357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357290" y="3857628"/>
            <a:ext cx="1357322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Он ударный?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2714612" y="4214818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 flipV="1">
            <a:off x="642910" y="4214818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0" y="4786322"/>
            <a:ext cx="1714512" cy="50006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Проверять не буду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643306" y="1357298"/>
            <a:ext cx="1928826" cy="12001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-</a:t>
            </a:r>
            <a:r>
              <a:rPr lang="ru-RU" sz="2400" dirty="0" err="1" smtClean="0">
                <a:solidFill>
                  <a:schemeClr val="tx1"/>
                </a:solidFill>
              </a:rPr>
              <a:t>иц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                             [</a:t>
            </a:r>
            <a:r>
              <a:rPr lang="ru-RU" sz="2400" dirty="0" err="1" smtClean="0">
                <a:solidFill>
                  <a:schemeClr val="tx1"/>
                </a:solidFill>
              </a:rPr>
              <a:t>иц</a:t>
            </a:r>
            <a:r>
              <a:rPr lang="ru-RU" sz="2400" dirty="0" smtClean="0">
                <a:solidFill>
                  <a:schemeClr val="tx1"/>
                </a:solidFill>
              </a:rPr>
              <a:t>] -?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-</a:t>
            </a:r>
            <a:r>
              <a:rPr lang="ru-RU" sz="2400" dirty="0" err="1" smtClean="0">
                <a:solidFill>
                  <a:schemeClr val="tx1"/>
                </a:solidFill>
              </a:rPr>
              <a:t>ец</a:t>
            </a:r>
            <a:r>
              <a:rPr lang="ru-RU" sz="2400" dirty="0" smtClean="0">
                <a:solidFill>
                  <a:schemeClr val="tx1"/>
                </a:solidFill>
              </a:rPr>
              <a:t>   </a:t>
            </a: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/>
              <a:t>                              </a:t>
            </a:r>
            <a:r>
              <a:rPr lang="ru-RU" sz="2400" b="1" i="1" dirty="0" smtClean="0">
                <a:solidFill>
                  <a:schemeClr val="tx1"/>
                </a:solidFill>
              </a:rPr>
              <a:t>да                               нет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  да</a:t>
            </a:r>
          </a:p>
          <a:p>
            <a:pPr>
              <a:buNone/>
            </a:pPr>
            <a:endParaRPr lang="ru-RU" sz="24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                                     нет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                               </a:t>
            </a:r>
          </a:p>
          <a:p>
            <a:pPr>
              <a:buNone/>
            </a:pPr>
            <a:endParaRPr lang="ru-RU" sz="24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24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24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43306" y="3000372"/>
            <a:ext cx="2057408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Выделю корень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ПРАВОПИСАНИЕ СУФФИКСОВ  ИЦ И ЕЦ</a:t>
            </a:r>
            <a:endParaRPr lang="ru-RU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4429124" y="2071678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4429124" y="1428736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7" idx="0"/>
          </p:cNvCxnSpPr>
          <p:nvPr/>
        </p:nvCxnSpPr>
        <p:spPr>
          <a:xfrm rot="16200000" flipH="1">
            <a:off x="4443410" y="2771772"/>
            <a:ext cx="428628" cy="285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643306" y="3714752"/>
            <a:ext cx="2057408" cy="6429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После него есть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[</a:t>
            </a:r>
            <a:r>
              <a:rPr lang="ru-RU" b="1" dirty="0" err="1" smtClean="0">
                <a:solidFill>
                  <a:schemeClr val="tx1"/>
                </a:solidFill>
              </a:rPr>
              <a:t>иц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]</a:t>
            </a:r>
            <a:r>
              <a:rPr lang="ru-RU" b="1" dirty="0" smtClean="0">
                <a:solidFill>
                  <a:schemeClr val="tx1"/>
                </a:solidFill>
              </a:rPr>
              <a:t>?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/>
          <p:cNvCxnSpPr>
            <a:stCxn id="7" idx="2"/>
          </p:cNvCxnSpPr>
          <p:nvPr/>
        </p:nvCxnSpPr>
        <p:spPr>
          <a:xfrm rot="5400000">
            <a:off x="4529134" y="357187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15008" y="392906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2714612" y="3964786"/>
            <a:ext cx="928694" cy="357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357290" y="3857628"/>
            <a:ext cx="1357322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Он ударный?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2714612" y="4214818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 flipV="1">
            <a:off x="642910" y="4214818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3143240" y="4786322"/>
            <a:ext cx="2071702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Определю род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0" y="4786322"/>
            <a:ext cx="1714512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Проверять не буду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643306" y="1357298"/>
            <a:ext cx="1928826" cy="12001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64357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-</a:t>
            </a:r>
            <a:r>
              <a:rPr lang="ru-RU" sz="2400" dirty="0" err="1" smtClean="0">
                <a:solidFill>
                  <a:schemeClr val="tx1"/>
                </a:solidFill>
              </a:rPr>
              <a:t>иц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                             [</a:t>
            </a:r>
            <a:r>
              <a:rPr lang="ru-RU" sz="2400" dirty="0" err="1" smtClean="0">
                <a:solidFill>
                  <a:schemeClr val="tx1"/>
                </a:solidFill>
              </a:rPr>
              <a:t>иц</a:t>
            </a:r>
            <a:r>
              <a:rPr lang="ru-RU" sz="2400" dirty="0" smtClean="0">
                <a:solidFill>
                  <a:schemeClr val="tx1"/>
                </a:solidFill>
              </a:rPr>
              <a:t>] -?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-</a:t>
            </a:r>
            <a:r>
              <a:rPr lang="ru-RU" sz="2400" dirty="0" err="1" smtClean="0">
                <a:solidFill>
                  <a:schemeClr val="tx1"/>
                </a:solidFill>
              </a:rPr>
              <a:t>ец</a:t>
            </a:r>
            <a:r>
              <a:rPr lang="ru-RU" sz="2400" dirty="0" smtClean="0">
                <a:solidFill>
                  <a:schemeClr val="tx1"/>
                </a:solidFill>
              </a:rPr>
              <a:t>   </a:t>
            </a: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/>
              <a:t>                              </a:t>
            </a:r>
            <a:r>
              <a:rPr lang="ru-RU" sz="2400" b="1" i="1" dirty="0" smtClean="0">
                <a:solidFill>
                  <a:schemeClr val="tx1"/>
                </a:solidFill>
              </a:rPr>
              <a:t>да                               нет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  нет</a:t>
            </a:r>
          </a:p>
          <a:p>
            <a:pPr>
              <a:buNone/>
            </a:pPr>
            <a:endParaRPr lang="ru-RU" sz="24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                                     нет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                                </a:t>
            </a:r>
          </a:p>
          <a:p>
            <a:pPr>
              <a:buNone/>
            </a:pPr>
            <a:r>
              <a:rPr lang="ru-RU" sz="4000" b="1" i="1" dirty="0" smtClean="0">
                <a:solidFill>
                  <a:schemeClr val="tx1"/>
                </a:solidFill>
              </a:rPr>
              <a:t>                         </a:t>
            </a:r>
            <a:r>
              <a:rPr lang="ru-RU" sz="4000" b="1" i="1" dirty="0" err="1" smtClean="0">
                <a:solidFill>
                  <a:schemeClr val="tx1"/>
                </a:solidFill>
              </a:rPr>
              <a:t>ж.р</a:t>
            </a:r>
            <a:endParaRPr lang="ru-RU" sz="2400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                               </a:t>
            </a:r>
          </a:p>
          <a:p>
            <a:pPr>
              <a:buNone/>
            </a:pPr>
            <a:endParaRPr lang="ru-RU" sz="24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24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24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43306" y="3000372"/>
            <a:ext cx="2057408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Выделю корень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ПРАВОПИСАНИЕ СУФФИКСОВ  ИЦ И ЕЦ</a:t>
            </a:r>
            <a:endParaRPr lang="ru-RU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4429124" y="2071678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4429124" y="1428736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7" idx="0"/>
          </p:cNvCxnSpPr>
          <p:nvPr/>
        </p:nvCxnSpPr>
        <p:spPr>
          <a:xfrm rot="16200000" flipH="1">
            <a:off x="4443410" y="2771772"/>
            <a:ext cx="428628" cy="285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643306" y="3714752"/>
            <a:ext cx="2057408" cy="6429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После него есть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[</a:t>
            </a:r>
            <a:r>
              <a:rPr lang="ru-RU" b="1" dirty="0" err="1" smtClean="0">
                <a:solidFill>
                  <a:schemeClr val="tx1"/>
                </a:solidFill>
              </a:rPr>
              <a:t>иц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]</a:t>
            </a:r>
            <a:r>
              <a:rPr lang="ru-RU" b="1" dirty="0" smtClean="0">
                <a:solidFill>
                  <a:schemeClr val="tx1"/>
                </a:solidFill>
              </a:rPr>
              <a:t>?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/>
          <p:cNvCxnSpPr>
            <a:stCxn id="7" idx="2"/>
          </p:cNvCxnSpPr>
          <p:nvPr/>
        </p:nvCxnSpPr>
        <p:spPr>
          <a:xfrm rot="5400000">
            <a:off x="4529134" y="357187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15008" y="392906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2714612" y="3964786"/>
            <a:ext cx="928694" cy="357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357290" y="3857628"/>
            <a:ext cx="1357322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Он ударный?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2714612" y="4214818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 flipV="1">
            <a:off x="642910" y="4214818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3143240" y="4786322"/>
            <a:ext cx="2071702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Определю род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 rot="5400000">
            <a:off x="4000496" y="542926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0" y="4786322"/>
            <a:ext cx="1714512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Проверять не буду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000" b="1" i="1" dirty="0" smtClean="0"/>
          </a:p>
          <a:p>
            <a:pPr algn="ctr">
              <a:buNone/>
            </a:pPr>
            <a:r>
              <a:rPr lang="ru-RU" sz="3600" i="1" dirty="0" err="1" smtClean="0"/>
              <a:t>ф</a:t>
            </a:r>
            <a:r>
              <a:rPr lang="ru-RU" sz="3600" i="1" dirty="0" smtClean="0"/>
              <a:t> </a:t>
            </a:r>
            <a:r>
              <a:rPr lang="ru-RU" sz="3600" i="1" dirty="0" smtClean="0">
                <a:solidFill>
                  <a:schemeClr val="tx1"/>
                </a:solidFill>
              </a:rPr>
              <a:t>а</a:t>
            </a:r>
            <a:r>
              <a:rPr lang="ru-RU" sz="3600" i="1" dirty="0" smtClean="0"/>
              <a:t> </a:t>
            </a:r>
            <a:r>
              <a:rPr lang="ru-RU" sz="3600" i="1" dirty="0" smtClean="0"/>
              <a:t>мил . я , с. лют,  учит . ль , </a:t>
            </a:r>
            <a:endParaRPr lang="ru-RU" sz="3600" i="1" dirty="0" smtClean="0"/>
          </a:p>
          <a:p>
            <a:pPr algn="ctr">
              <a:buNone/>
            </a:pPr>
            <a:r>
              <a:rPr lang="ru-RU" sz="3600" i="1" dirty="0" err="1" smtClean="0"/>
              <a:t>инж</a:t>
            </a:r>
            <a:r>
              <a:rPr lang="ru-RU" sz="3600" i="1" dirty="0" smtClean="0"/>
              <a:t> </a:t>
            </a:r>
            <a:r>
              <a:rPr lang="ru-RU" sz="3600" i="1" dirty="0" smtClean="0"/>
              <a:t>. </a:t>
            </a:r>
            <a:r>
              <a:rPr lang="ru-RU" sz="3600" i="1" dirty="0" err="1" smtClean="0"/>
              <a:t>нер</a:t>
            </a:r>
            <a:r>
              <a:rPr lang="ru-RU" sz="3600" i="1" dirty="0" smtClean="0"/>
              <a:t>, к . л . </a:t>
            </a:r>
            <a:r>
              <a:rPr lang="ru-RU" sz="3600" i="1" dirty="0" err="1" smtClean="0"/>
              <a:t>ндарь</a:t>
            </a:r>
            <a:r>
              <a:rPr lang="ru-RU" sz="3600" i="1" dirty="0" smtClean="0"/>
              <a:t>, с. </a:t>
            </a:r>
            <a:r>
              <a:rPr lang="ru-RU" sz="3600" i="1" dirty="0" err="1" smtClean="0"/>
              <a:t>лдат</a:t>
            </a:r>
            <a:r>
              <a:rPr lang="ru-RU" sz="3600" i="1" dirty="0" smtClean="0"/>
              <a:t>,  </a:t>
            </a:r>
            <a:endParaRPr lang="ru-RU" sz="3600" i="1" dirty="0" smtClean="0"/>
          </a:p>
          <a:p>
            <a:pPr algn="ctr">
              <a:buNone/>
            </a:pPr>
            <a:r>
              <a:rPr lang="ru-RU" sz="3600" i="1" dirty="0" err="1" smtClean="0"/>
              <a:t>футб</a:t>
            </a:r>
            <a:r>
              <a:rPr lang="ru-RU" sz="3600" i="1" dirty="0" smtClean="0"/>
              <a:t> </a:t>
            </a:r>
            <a:r>
              <a:rPr lang="ru-RU" sz="3600" i="1" dirty="0" smtClean="0"/>
              <a:t>. лист, </a:t>
            </a:r>
            <a:endParaRPr lang="ru-RU" sz="3600" dirty="0" smtClean="0"/>
          </a:p>
          <a:p>
            <a:pPr>
              <a:buNone/>
            </a:pPr>
            <a:endParaRPr lang="ru-RU" sz="2400" dirty="0" smtClean="0"/>
          </a:p>
          <a:p>
            <a:pPr>
              <a:buFont typeface="Wingdings" pitchFamily="2" charset="2"/>
              <a:buChar char="§"/>
            </a:pP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643306" y="1357298"/>
            <a:ext cx="1928826" cy="12001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64357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-</a:t>
            </a:r>
            <a:r>
              <a:rPr lang="ru-RU" sz="2400" dirty="0" err="1" smtClean="0">
                <a:solidFill>
                  <a:schemeClr val="tx1"/>
                </a:solidFill>
              </a:rPr>
              <a:t>иц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                             [</a:t>
            </a:r>
            <a:r>
              <a:rPr lang="ru-RU" sz="2400" dirty="0" err="1" smtClean="0">
                <a:solidFill>
                  <a:schemeClr val="tx1"/>
                </a:solidFill>
              </a:rPr>
              <a:t>иц</a:t>
            </a:r>
            <a:r>
              <a:rPr lang="ru-RU" sz="2400" dirty="0" smtClean="0">
                <a:solidFill>
                  <a:schemeClr val="tx1"/>
                </a:solidFill>
              </a:rPr>
              <a:t>] -?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-</a:t>
            </a:r>
            <a:r>
              <a:rPr lang="ru-RU" sz="2400" dirty="0" err="1" smtClean="0">
                <a:solidFill>
                  <a:schemeClr val="tx1"/>
                </a:solidFill>
              </a:rPr>
              <a:t>ец</a:t>
            </a:r>
            <a:r>
              <a:rPr lang="ru-RU" sz="2400" dirty="0" smtClean="0">
                <a:solidFill>
                  <a:schemeClr val="tx1"/>
                </a:solidFill>
              </a:rPr>
              <a:t>   </a:t>
            </a: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/>
              <a:t>                              </a:t>
            </a:r>
            <a:r>
              <a:rPr lang="ru-RU" sz="2400" b="1" i="1" dirty="0" smtClean="0">
                <a:solidFill>
                  <a:schemeClr val="tx1"/>
                </a:solidFill>
              </a:rPr>
              <a:t>да                               нет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  нет</a:t>
            </a:r>
          </a:p>
          <a:p>
            <a:pPr>
              <a:buNone/>
            </a:pPr>
            <a:endParaRPr lang="ru-RU" sz="24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                                     нет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                                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                              да     </a:t>
            </a:r>
            <a:r>
              <a:rPr lang="ru-RU" sz="4000" b="1" i="1" dirty="0" err="1" smtClean="0">
                <a:solidFill>
                  <a:schemeClr val="tx1"/>
                </a:solidFill>
              </a:rPr>
              <a:t>ж.р</a:t>
            </a:r>
            <a:endParaRPr lang="ru-RU" sz="24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24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24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24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43306" y="3000372"/>
            <a:ext cx="2057408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Выделю корень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ПРАВОПИСАНИЕ СУФФИКСОВ  ИЦ И ЕЦ</a:t>
            </a:r>
            <a:endParaRPr lang="ru-RU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4429124" y="2071678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4429124" y="1428736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7" idx="0"/>
          </p:cNvCxnSpPr>
          <p:nvPr/>
        </p:nvCxnSpPr>
        <p:spPr>
          <a:xfrm rot="16200000" flipH="1">
            <a:off x="4443410" y="2771772"/>
            <a:ext cx="428628" cy="285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643306" y="3714752"/>
            <a:ext cx="2057408" cy="6429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После него есть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[</a:t>
            </a:r>
            <a:r>
              <a:rPr lang="ru-RU" b="1" dirty="0" err="1" smtClean="0">
                <a:solidFill>
                  <a:schemeClr val="tx1"/>
                </a:solidFill>
              </a:rPr>
              <a:t>иц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]</a:t>
            </a:r>
            <a:r>
              <a:rPr lang="ru-RU" b="1" dirty="0" smtClean="0">
                <a:solidFill>
                  <a:schemeClr val="tx1"/>
                </a:solidFill>
              </a:rPr>
              <a:t>?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/>
          <p:cNvCxnSpPr>
            <a:stCxn id="7" idx="2"/>
          </p:cNvCxnSpPr>
          <p:nvPr/>
        </p:nvCxnSpPr>
        <p:spPr>
          <a:xfrm rot="5400000">
            <a:off x="4529134" y="357187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15008" y="392906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2714612" y="3964786"/>
            <a:ext cx="928694" cy="357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357290" y="3857628"/>
            <a:ext cx="1357322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Он ударный?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2714612" y="4214818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 flipV="1">
            <a:off x="642910" y="4214818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072066" y="6215082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0800000">
            <a:off x="2786050" y="6215082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3143240" y="4786322"/>
            <a:ext cx="2071702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Определю род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 rot="5400000">
            <a:off x="4000496" y="542926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0" y="4786322"/>
            <a:ext cx="1714512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Проверять не буду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643306" y="1357298"/>
            <a:ext cx="1928826" cy="12001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64357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-</a:t>
            </a:r>
            <a:r>
              <a:rPr lang="ru-RU" sz="2400" dirty="0" err="1" smtClean="0">
                <a:solidFill>
                  <a:schemeClr val="tx1"/>
                </a:solidFill>
              </a:rPr>
              <a:t>иц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                             [</a:t>
            </a:r>
            <a:r>
              <a:rPr lang="ru-RU" sz="2400" dirty="0" err="1" smtClean="0">
                <a:solidFill>
                  <a:schemeClr val="tx1"/>
                </a:solidFill>
              </a:rPr>
              <a:t>иц</a:t>
            </a:r>
            <a:r>
              <a:rPr lang="ru-RU" sz="2400" dirty="0" smtClean="0">
                <a:solidFill>
                  <a:schemeClr val="tx1"/>
                </a:solidFill>
              </a:rPr>
              <a:t>] -?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-</a:t>
            </a:r>
            <a:r>
              <a:rPr lang="ru-RU" sz="2400" dirty="0" err="1" smtClean="0">
                <a:solidFill>
                  <a:schemeClr val="tx1"/>
                </a:solidFill>
              </a:rPr>
              <a:t>ец</a:t>
            </a:r>
            <a:r>
              <a:rPr lang="ru-RU" sz="2400" dirty="0" smtClean="0">
                <a:solidFill>
                  <a:schemeClr val="tx1"/>
                </a:solidFill>
              </a:rPr>
              <a:t>   </a:t>
            </a: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/>
              <a:t>                              </a:t>
            </a:r>
            <a:r>
              <a:rPr lang="ru-RU" sz="2400" b="1" i="1" dirty="0" smtClean="0">
                <a:solidFill>
                  <a:schemeClr val="tx1"/>
                </a:solidFill>
              </a:rPr>
              <a:t>да                               нет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  нет</a:t>
            </a:r>
          </a:p>
          <a:p>
            <a:pPr>
              <a:buNone/>
            </a:pPr>
            <a:endParaRPr lang="ru-RU" sz="24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                                     нет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                                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            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--</a:t>
            </a:r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</a:rPr>
              <a:t>ИЦ</a:t>
            </a:r>
            <a:r>
              <a:rPr lang="ru-RU" sz="2400" b="1" i="1" dirty="0" smtClean="0">
                <a:solidFill>
                  <a:schemeClr val="tx1"/>
                </a:solidFill>
              </a:rPr>
              <a:t>     ДА     </a:t>
            </a:r>
            <a:r>
              <a:rPr lang="ru-RU" sz="4000" b="1" i="1" dirty="0" smtClean="0">
                <a:solidFill>
                  <a:schemeClr val="tx1"/>
                </a:solidFill>
              </a:rPr>
              <a:t>ж.р.           </a:t>
            </a:r>
            <a:endParaRPr lang="ru-RU" sz="2400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                               </a:t>
            </a:r>
          </a:p>
          <a:p>
            <a:pPr>
              <a:buNone/>
            </a:pPr>
            <a:endParaRPr lang="ru-RU" sz="24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24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24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43306" y="3000372"/>
            <a:ext cx="2057408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Выделю корень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ПРАВОПИСАНИЕ СУФФИКСОВ  ИЦ И ЕЦ</a:t>
            </a:r>
            <a:endParaRPr lang="ru-RU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4429124" y="2071678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4429124" y="1428736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7" idx="0"/>
          </p:cNvCxnSpPr>
          <p:nvPr/>
        </p:nvCxnSpPr>
        <p:spPr>
          <a:xfrm rot="16200000" flipH="1">
            <a:off x="4443410" y="2771772"/>
            <a:ext cx="428628" cy="285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643306" y="3714752"/>
            <a:ext cx="2057408" cy="6429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После него есть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[</a:t>
            </a:r>
            <a:r>
              <a:rPr lang="ru-RU" b="1" dirty="0" err="1" smtClean="0">
                <a:solidFill>
                  <a:schemeClr val="tx1"/>
                </a:solidFill>
              </a:rPr>
              <a:t>иц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]</a:t>
            </a:r>
            <a:r>
              <a:rPr lang="ru-RU" b="1" dirty="0" smtClean="0">
                <a:solidFill>
                  <a:schemeClr val="tx1"/>
                </a:solidFill>
              </a:rPr>
              <a:t>?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/>
          <p:cNvCxnSpPr>
            <a:stCxn id="7" idx="2"/>
          </p:cNvCxnSpPr>
          <p:nvPr/>
        </p:nvCxnSpPr>
        <p:spPr>
          <a:xfrm rot="5400000">
            <a:off x="4529134" y="357187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15008" y="392906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2714612" y="3964786"/>
            <a:ext cx="928694" cy="357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357290" y="3857628"/>
            <a:ext cx="1357322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Он ударный?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2714612" y="4214818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 flipV="1">
            <a:off x="642910" y="4214818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072066" y="6215082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0800000">
            <a:off x="2786050" y="6215082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3143240" y="4786322"/>
            <a:ext cx="2071702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Определю род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22" name="Рисунок 21" descr="iД.jpg"/>
          <p:cNvPicPr>
            <a:picLocks noChangeAspect="1"/>
          </p:cNvPicPr>
          <p:nvPr/>
        </p:nvPicPr>
        <p:blipFill>
          <a:blip r:embed="rId2" cstate="print">
            <a:lum contrast="8000"/>
          </a:blip>
          <a:stretch>
            <a:fillRect/>
          </a:stretch>
        </p:blipFill>
        <p:spPr>
          <a:xfrm>
            <a:off x="0" y="5715016"/>
            <a:ext cx="1357322" cy="114298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cxnSp>
        <p:nvCxnSpPr>
          <p:cNvPr id="27" name="Прямая со стрелкой 26"/>
          <p:cNvCxnSpPr/>
          <p:nvPr/>
        </p:nvCxnSpPr>
        <p:spPr>
          <a:xfrm rot="5400000">
            <a:off x="4000496" y="542926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0" y="4786322"/>
            <a:ext cx="1714512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Проверять не буду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643306" y="1357298"/>
            <a:ext cx="1928826" cy="12001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64357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-</a:t>
            </a:r>
            <a:r>
              <a:rPr lang="ru-RU" sz="2400" dirty="0" err="1" smtClean="0">
                <a:solidFill>
                  <a:schemeClr val="tx1"/>
                </a:solidFill>
              </a:rPr>
              <a:t>иц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                             [</a:t>
            </a:r>
            <a:r>
              <a:rPr lang="ru-RU" sz="2400" dirty="0" err="1" smtClean="0">
                <a:solidFill>
                  <a:schemeClr val="tx1"/>
                </a:solidFill>
              </a:rPr>
              <a:t>иц</a:t>
            </a:r>
            <a:r>
              <a:rPr lang="ru-RU" sz="2400" dirty="0" smtClean="0">
                <a:solidFill>
                  <a:schemeClr val="tx1"/>
                </a:solidFill>
              </a:rPr>
              <a:t>] -?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      -</a:t>
            </a:r>
            <a:r>
              <a:rPr lang="ru-RU" sz="2400" dirty="0" err="1" smtClean="0">
                <a:solidFill>
                  <a:schemeClr val="tx1"/>
                </a:solidFill>
              </a:rPr>
              <a:t>ец</a:t>
            </a:r>
            <a:r>
              <a:rPr lang="ru-RU" sz="2400" dirty="0" smtClean="0">
                <a:solidFill>
                  <a:schemeClr val="tx1"/>
                </a:solidFill>
              </a:rPr>
              <a:t>   </a:t>
            </a: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/>
              <a:t>                              </a:t>
            </a:r>
            <a:r>
              <a:rPr lang="ru-RU" sz="2400" b="1" i="1" dirty="0" smtClean="0">
                <a:solidFill>
                  <a:schemeClr val="tx1"/>
                </a:solidFill>
              </a:rPr>
              <a:t>да                               нет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  нет</a:t>
            </a:r>
          </a:p>
          <a:p>
            <a:pPr>
              <a:buNone/>
            </a:pPr>
            <a:endParaRPr lang="ru-RU" sz="24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                                     нет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                                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            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--</a:t>
            </a:r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</a:rPr>
              <a:t>ИЦ</a:t>
            </a:r>
            <a:r>
              <a:rPr lang="ru-RU" sz="2400" b="1" i="1" dirty="0" smtClean="0">
                <a:solidFill>
                  <a:schemeClr val="tx1"/>
                </a:solidFill>
              </a:rPr>
              <a:t>       да     </a:t>
            </a:r>
            <a:r>
              <a:rPr lang="ru-RU" sz="4000" b="1" i="1" dirty="0" smtClean="0">
                <a:solidFill>
                  <a:schemeClr val="tx1"/>
                </a:solidFill>
              </a:rPr>
              <a:t>ж.р.   </a:t>
            </a:r>
            <a:r>
              <a:rPr lang="ru-RU" sz="2400" b="1" i="1" dirty="0" smtClean="0">
                <a:solidFill>
                  <a:schemeClr val="tx1"/>
                </a:solidFill>
              </a:rPr>
              <a:t>нет</a:t>
            </a:r>
            <a:r>
              <a:rPr lang="ru-RU" sz="4000" b="1" i="1" dirty="0" smtClean="0">
                <a:solidFill>
                  <a:schemeClr val="tx1"/>
                </a:solidFill>
              </a:rPr>
              <a:t>        </a:t>
            </a:r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</a:rPr>
              <a:t>--ЕЦ</a:t>
            </a:r>
            <a:endParaRPr lang="ru-RU" sz="2400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                               </a:t>
            </a:r>
          </a:p>
          <a:p>
            <a:pPr>
              <a:buNone/>
            </a:pPr>
            <a:endParaRPr lang="ru-RU" sz="24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24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24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43306" y="3000372"/>
            <a:ext cx="2057408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Выделю корень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ПРАВОПИСАНИЕ СУФФИКСОВ  ИЦ И ЕЦ</a:t>
            </a:r>
            <a:endParaRPr lang="ru-RU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4429124" y="2071678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4429124" y="1428736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7" idx="0"/>
          </p:cNvCxnSpPr>
          <p:nvPr/>
        </p:nvCxnSpPr>
        <p:spPr>
          <a:xfrm rot="16200000" flipH="1">
            <a:off x="4443410" y="2771772"/>
            <a:ext cx="428628" cy="285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643306" y="3714752"/>
            <a:ext cx="2057408" cy="6429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После него есть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[</a:t>
            </a:r>
            <a:r>
              <a:rPr lang="ru-RU" b="1" dirty="0" err="1" smtClean="0">
                <a:solidFill>
                  <a:schemeClr val="tx1"/>
                </a:solidFill>
              </a:rPr>
              <a:t>иц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]</a:t>
            </a:r>
            <a:r>
              <a:rPr lang="ru-RU" b="1" dirty="0" smtClean="0">
                <a:solidFill>
                  <a:schemeClr val="tx1"/>
                </a:solidFill>
              </a:rPr>
              <a:t>?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/>
          <p:cNvCxnSpPr>
            <a:stCxn id="7" idx="2"/>
          </p:cNvCxnSpPr>
          <p:nvPr/>
        </p:nvCxnSpPr>
        <p:spPr>
          <a:xfrm rot="5400000">
            <a:off x="4529134" y="357187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15008" y="392906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2714612" y="3964786"/>
            <a:ext cx="928694" cy="357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357290" y="3857628"/>
            <a:ext cx="1357322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Он ударный?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2714612" y="4214818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 flipV="1">
            <a:off x="642910" y="4214818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072066" y="6215082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0800000">
            <a:off x="2786050" y="6215082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3143240" y="4786322"/>
            <a:ext cx="2071702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Определю род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21" name="Рисунок 20" descr="bo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5240" y="5429264"/>
            <a:ext cx="1428760" cy="1143008"/>
          </a:xfrm>
          <a:prstGeom prst="rect">
            <a:avLst/>
          </a:prstGeom>
        </p:spPr>
      </p:pic>
      <p:pic>
        <p:nvPicPr>
          <p:cNvPr id="22" name="Рисунок 21" descr="iД.jpg"/>
          <p:cNvPicPr>
            <a:picLocks noChangeAspect="1"/>
          </p:cNvPicPr>
          <p:nvPr/>
        </p:nvPicPr>
        <p:blipFill>
          <a:blip r:embed="rId3" cstate="print">
            <a:lum contrast="8000"/>
          </a:blip>
          <a:stretch>
            <a:fillRect/>
          </a:stretch>
        </p:blipFill>
        <p:spPr>
          <a:xfrm>
            <a:off x="0" y="5715016"/>
            <a:ext cx="1357322" cy="114298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cxnSp>
        <p:nvCxnSpPr>
          <p:cNvPr id="27" name="Прямая со стрелкой 26"/>
          <p:cNvCxnSpPr/>
          <p:nvPr/>
        </p:nvCxnSpPr>
        <p:spPr>
          <a:xfrm rot="5400000">
            <a:off x="4000496" y="542926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0" y="4786322"/>
            <a:ext cx="1714512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Проверять не буду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000" b="1" i="1" dirty="0" smtClean="0"/>
          </a:p>
          <a:p>
            <a:pPr algn="ctr">
              <a:buNone/>
            </a:pPr>
            <a:r>
              <a:rPr lang="ru-RU" sz="3600" i="1" dirty="0" err="1" smtClean="0"/>
              <a:t>ф</a:t>
            </a:r>
            <a:r>
              <a:rPr lang="ru-RU" sz="3600" i="1" dirty="0" smtClean="0"/>
              <a:t> </a:t>
            </a:r>
            <a:r>
              <a:rPr lang="ru-RU" sz="3600" i="1" dirty="0" smtClean="0">
                <a:solidFill>
                  <a:schemeClr val="tx1"/>
                </a:solidFill>
              </a:rPr>
              <a:t>а</a:t>
            </a:r>
            <a:r>
              <a:rPr lang="ru-RU" sz="3600" i="1" dirty="0" smtClean="0"/>
              <a:t> </a:t>
            </a:r>
            <a:r>
              <a:rPr lang="ru-RU" sz="3600" i="1" dirty="0" smtClean="0"/>
              <a:t>мил </a:t>
            </a:r>
            <a:r>
              <a:rPr lang="ru-RU" sz="3600" i="1" dirty="0" smtClean="0">
                <a:solidFill>
                  <a:schemeClr val="tx1"/>
                </a:solidFill>
              </a:rPr>
              <a:t>и</a:t>
            </a:r>
            <a:r>
              <a:rPr lang="ru-RU" sz="3600" i="1" dirty="0" smtClean="0"/>
              <a:t> </a:t>
            </a:r>
            <a:r>
              <a:rPr lang="ru-RU" sz="3600" i="1" dirty="0" smtClean="0"/>
              <a:t>я , с. лют,  учит . ль , </a:t>
            </a:r>
            <a:endParaRPr lang="ru-RU" sz="3600" i="1" dirty="0" smtClean="0"/>
          </a:p>
          <a:p>
            <a:pPr algn="ctr">
              <a:buNone/>
            </a:pPr>
            <a:r>
              <a:rPr lang="ru-RU" sz="3600" i="1" dirty="0" err="1" smtClean="0"/>
              <a:t>инж</a:t>
            </a:r>
            <a:r>
              <a:rPr lang="ru-RU" sz="3600" i="1" dirty="0" smtClean="0"/>
              <a:t> </a:t>
            </a:r>
            <a:r>
              <a:rPr lang="ru-RU" sz="3600" i="1" dirty="0" smtClean="0"/>
              <a:t>. </a:t>
            </a:r>
            <a:r>
              <a:rPr lang="ru-RU" sz="3600" i="1" dirty="0" err="1" smtClean="0"/>
              <a:t>нер</a:t>
            </a:r>
            <a:r>
              <a:rPr lang="ru-RU" sz="3600" i="1" dirty="0" smtClean="0"/>
              <a:t>, к . л . </a:t>
            </a:r>
            <a:r>
              <a:rPr lang="ru-RU" sz="3600" i="1" dirty="0" err="1" smtClean="0"/>
              <a:t>ндарь</a:t>
            </a:r>
            <a:r>
              <a:rPr lang="ru-RU" sz="3600" i="1" dirty="0" smtClean="0"/>
              <a:t>, с. </a:t>
            </a:r>
            <a:r>
              <a:rPr lang="ru-RU" sz="3600" i="1" dirty="0" err="1" smtClean="0"/>
              <a:t>лдат</a:t>
            </a:r>
            <a:r>
              <a:rPr lang="ru-RU" sz="3600" i="1" dirty="0" smtClean="0"/>
              <a:t>,  </a:t>
            </a:r>
            <a:endParaRPr lang="ru-RU" sz="3600" i="1" dirty="0" smtClean="0"/>
          </a:p>
          <a:p>
            <a:pPr algn="ctr">
              <a:buNone/>
            </a:pPr>
            <a:r>
              <a:rPr lang="ru-RU" sz="3600" i="1" dirty="0" err="1" smtClean="0"/>
              <a:t>футб</a:t>
            </a:r>
            <a:r>
              <a:rPr lang="ru-RU" sz="3600" i="1" dirty="0" smtClean="0"/>
              <a:t> </a:t>
            </a:r>
            <a:r>
              <a:rPr lang="ru-RU" sz="3600" i="1" dirty="0" smtClean="0"/>
              <a:t>. лист, </a:t>
            </a:r>
            <a:endParaRPr lang="ru-RU" sz="3600" dirty="0" smtClean="0"/>
          </a:p>
          <a:p>
            <a:pPr>
              <a:buNone/>
            </a:pPr>
            <a:endParaRPr lang="ru-RU" sz="2400" dirty="0" smtClean="0"/>
          </a:p>
          <a:p>
            <a:pPr>
              <a:buFont typeface="Wingdings" pitchFamily="2" charset="2"/>
              <a:buChar char="§"/>
            </a:pP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000" b="1" i="1" dirty="0" smtClean="0"/>
          </a:p>
          <a:p>
            <a:pPr algn="ctr">
              <a:buNone/>
            </a:pPr>
            <a:r>
              <a:rPr lang="ru-RU" sz="3600" i="1" dirty="0" err="1" smtClean="0"/>
              <a:t>ф</a:t>
            </a:r>
            <a:r>
              <a:rPr lang="ru-RU" sz="3600" i="1" dirty="0" smtClean="0"/>
              <a:t> </a:t>
            </a:r>
            <a:r>
              <a:rPr lang="ru-RU" sz="3600" i="1" dirty="0" smtClean="0">
                <a:solidFill>
                  <a:schemeClr val="tx1"/>
                </a:solidFill>
              </a:rPr>
              <a:t>а</a:t>
            </a:r>
            <a:r>
              <a:rPr lang="ru-RU" sz="3600" i="1" dirty="0" smtClean="0"/>
              <a:t> </a:t>
            </a:r>
            <a:r>
              <a:rPr lang="ru-RU" sz="3600" i="1" dirty="0" smtClean="0"/>
              <a:t>мил </a:t>
            </a:r>
            <a:r>
              <a:rPr lang="ru-RU" sz="3600" i="1" dirty="0" smtClean="0">
                <a:solidFill>
                  <a:schemeClr val="tx1"/>
                </a:solidFill>
              </a:rPr>
              <a:t>и</a:t>
            </a:r>
            <a:r>
              <a:rPr lang="ru-RU" sz="3600" i="1" dirty="0" smtClean="0"/>
              <a:t> </a:t>
            </a:r>
            <a:r>
              <a:rPr lang="ru-RU" sz="3600" i="1" dirty="0" smtClean="0"/>
              <a:t>я , </a:t>
            </a:r>
            <a:r>
              <a:rPr lang="ru-RU" sz="3600" i="1" dirty="0" smtClean="0"/>
              <a:t>с </a:t>
            </a:r>
            <a:r>
              <a:rPr lang="ru-RU" sz="3600" i="1" dirty="0" smtClean="0">
                <a:solidFill>
                  <a:schemeClr val="tx1"/>
                </a:solidFill>
              </a:rPr>
              <a:t>а</a:t>
            </a:r>
            <a:r>
              <a:rPr lang="ru-RU" sz="3600" i="1" dirty="0" smtClean="0"/>
              <a:t> </a:t>
            </a:r>
            <a:r>
              <a:rPr lang="ru-RU" sz="3600" i="1" dirty="0" smtClean="0"/>
              <a:t>лют,  учит . ль , </a:t>
            </a:r>
            <a:endParaRPr lang="ru-RU" sz="3600" i="1" dirty="0" smtClean="0"/>
          </a:p>
          <a:p>
            <a:pPr algn="ctr">
              <a:buNone/>
            </a:pPr>
            <a:r>
              <a:rPr lang="ru-RU" sz="3600" i="1" dirty="0" err="1" smtClean="0"/>
              <a:t>инж</a:t>
            </a:r>
            <a:r>
              <a:rPr lang="ru-RU" sz="3600" i="1" dirty="0" smtClean="0"/>
              <a:t> </a:t>
            </a:r>
            <a:r>
              <a:rPr lang="ru-RU" sz="3600" i="1" dirty="0" smtClean="0"/>
              <a:t>. </a:t>
            </a:r>
            <a:r>
              <a:rPr lang="ru-RU" sz="3600" i="1" dirty="0" err="1" smtClean="0"/>
              <a:t>нер</a:t>
            </a:r>
            <a:r>
              <a:rPr lang="ru-RU" sz="3600" i="1" dirty="0" smtClean="0"/>
              <a:t>, к . л . </a:t>
            </a:r>
            <a:r>
              <a:rPr lang="ru-RU" sz="3600" i="1" dirty="0" err="1" smtClean="0"/>
              <a:t>ндарь</a:t>
            </a:r>
            <a:r>
              <a:rPr lang="ru-RU" sz="3600" i="1" dirty="0" smtClean="0"/>
              <a:t>, с. </a:t>
            </a:r>
            <a:r>
              <a:rPr lang="ru-RU" sz="3600" i="1" dirty="0" err="1" smtClean="0"/>
              <a:t>лдат</a:t>
            </a:r>
            <a:r>
              <a:rPr lang="ru-RU" sz="3600" i="1" dirty="0" smtClean="0"/>
              <a:t>,  </a:t>
            </a:r>
            <a:endParaRPr lang="ru-RU" sz="3600" i="1" dirty="0" smtClean="0"/>
          </a:p>
          <a:p>
            <a:pPr algn="ctr">
              <a:buNone/>
            </a:pPr>
            <a:r>
              <a:rPr lang="ru-RU" sz="3600" i="1" dirty="0" err="1" smtClean="0"/>
              <a:t>футб</a:t>
            </a:r>
            <a:r>
              <a:rPr lang="ru-RU" sz="3600" i="1" dirty="0" smtClean="0"/>
              <a:t> </a:t>
            </a:r>
            <a:r>
              <a:rPr lang="ru-RU" sz="3600" i="1" dirty="0" smtClean="0"/>
              <a:t>. лист, </a:t>
            </a:r>
            <a:endParaRPr lang="ru-RU" sz="3600" dirty="0" smtClean="0"/>
          </a:p>
          <a:p>
            <a:pPr>
              <a:buNone/>
            </a:pPr>
            <a:endParaRPr lang="ru-RU" sz="2400" dirty="0" smtClean="0"/>
          </a:p>
          <a:p>
            <a:pPr>
              <a:buFont typeface="Wingdings" pitchFamily="2" charset="2"/>
              <a:buChar char="§"/>
            </a:pP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000" b="1" i="1" dirty="0" smtClean="0"/>
          </a:p>
          <a:p>
            <a:pPr algn="ctr">
              <a:buNone/>
            </a:pPr>
            <a:r>
              <a:rPr lang="ru-RU" sz="3600" i="1" dirty="0" err="1" smtClean="0"/>
              <a:t>ф</a:t>
            </a:r>
            <a:r>
              <a:rPr lang="ru-RU" sz="3600" i="1" dirty="0" smtClean="0"/>
              <a:t> </a:t>
            </a:r>
            <a:r>
              <a:rPr lang="ru-RU" sz="3600" i="1" dirty="0" smtClean="0">
                <a:solidFill>
                  <a:schemeClr val="tx1"/>
                </a:solidFill>
              </a:rPr>
              <a:t>а</a:t>
            </a:r>
            <a:r>
              <a:rPr lang="ru-RU" sz="3600" i="1" dirty="0" smtClean="0"/>
              <a:t> </a:t>
            </a:r>
            <a:r>
              <a:rPr lang="ru-RU" sz="3600" i="1" dirty="0" smtClean="0"/>
              <a:t>мил </a:t>
            </a:r>
            <a:r>
              <a:rPr lang="ru-RU" sz="3600" i="1" dirty="0" smtClean="0">
                <a:solidFill>
                  <a:schemeClr val="tx1"/>
                </a:solidFill>
              </a:rPr>
              <a:t>и</a:t>
            </a:r>
            <a:r>
              <a:rPr lang="ru-RU" sz="3600" i="1" dirty="0" smtClean="0"/>
              <a:t> </a:t>
            </a:r>
            <a:r>
              <a:rPr lang="ru-RU" sz="3600" i="1" dirty="0" smtClean="0"/>
              <a:t>я , </a:t>
            </a:r>
            <a:r>
              <a:rPr lang="ru-RU" sz="3600" i="1" dirty="0" smtClean="0"/>
              <a:t>с </a:t>
            </a:r>
            <a:r>
              <a:rPr lang="ru-RU" sz="3600" i="1" dirty="0" smtClean="0">
                <a:solidFill>
                  <a:schemeClr val="tx1"/>
                </a:solidFill>
              </a:rPr>
              <a:t>а</a:t>
            </a:r>
            <a:r>
              <a:rPr lang="ru-RU" sz="3600" i="1" dirty="0" smtClean="0"/>
              <a:t> </a:t>
            </a:r>
            <a:r>
              <a:rPr lang="ru-RU" sz="3600" i="1" dirty="0" smtClean="0"/>
              <a:t>лют,  учит </a:t>
            </a:r>
            <a:r>
              <a:rPr lang="ru-RU" sz="3600" i="1" dirty="0" smtClean="0">
                <a:solidFill>
                  <a:schemeClr val="tx1"/>
                </a:solidFill>
              </a:rPr>
              <a:t>е</a:t>
            </a:r>
            <a:r>
              <a:rPr lang="ru-RU" sz="3600" i="1" dirty="0" smtClean="0"/>
              <a:t> </a:t>
            </a:r>
            <a:r>
              <a:rPr lang="ru-RU" sz="3600" i="1" dirty="0" smtClean="0"/>
              <a:t>ль , </a:t>
            </a:r>
            <a:endParaRPr lang="ru-RU" sz="3600" i="1" dirty="0" smtClean="0"/>
          </a:p>
          <a:p>
            <a:pPr algn="ctr">
              <a:buNone/>
            </a:pPr>
            <a:r>
              <a:rPr lang="ru-RU" sz="3600" i="1" dirty="0" err="1" smtClean="0"/>
              <a:t>инж</a:t>
            </a:r>
            <a:r>
              <a:rPr lang="ru-RU" sz="3600" i="1" dirty="0" smtClean="0"/>
              <a:t> </a:t>
            </a:r>
            <a:r>
              <a:rPr lang="ru-RU" sz="3600" i="1" dirty="0" smtClean="0"/>
              <a:t>. </a:t>
            </a:r>
            <a:r>
              <a:rPr lang="ru-RU" sz="3600" i="1" dirty="0" err="1" smtClean="0"/>
              <a:t>нер</a:t>
            </a:r>
            <a:r>
              <a:rPr lang="ru-RU" sz="3600" i="1" dirty="0" smtClean="0"/>
              <a:t>, к . л . </a:t>
            </a:r>
            <a:r>
              <a:rPr lang="ru-RU" sz="3600" i="1" dirty="0" err="1" smtClean="0"/>
              <a:t>ндарь</a:t>
            </a:r>
            <a:r>
              <a:rPr lang="ru-RU" sz="3600" i="1" dirty="0" smtClean="0"/>
              <a:t>, с. </a:t>
            </a:r>
            <a:r>
              <a:rPr lang="ru-RU" sz="3600" i="1" dirty="0" err="1" smtClean="0"/>
              <a:t>лдат</a:t>
            </a:r>
            <a:r>
              <a:rPr lang="ru-RU" sz="3600" i="1" dirty="0" smtClean="0"/>
              <a:t>,  </a:t>
            </a:r>
            <a:endParaRPr lang="ru-RU" sz="3600" i="1" dirty="0" smtClean="0"/>
          </a:p>
          <a:p>
            <a:pPr algn="ctr">
              <a:buNone/>
            </a:pPr>
            <a:r>
              <a:rPr lang="ru-RU" sz="3600" i="1" dirty="0" err="1" smtClean="0"/>
              <a:t>футб</a:t>
            </a:r>
            <a:r>
              <a:rPr lang="ru-RU" sz="3600" i="1" dirty="0" smtClean="0"/>
              <a:t> </a:t>
            </a:r>
            <a:r>
              <a:rPr lang="ru-RU" sz="3600" i="1" dirty="0" smtClean="0"/>
              <a:t>. лист, </a:t>
            </a:r>
            <a:endParaRPr lang="ru-RU" sz="3600" dirty="0" smtClean="0"/>
          </a:p>
          <a:p>
            <a:pPr>
              <a:buNone/>
            </a:pPr>
            <a:endParaRPr lang="ru-RU" sz="2400" dirty="0" smtClean="0"/>
          </a:p>
          <a:p>
            <a:pPr>
              <a:buFont typeface="Wingdings" pitchFamily="2" charset="2"/>
              <a:buChar char="§"/>
            </a:pP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000" b="1" i="1" dirty="0" smtClean="0"/>
          </a:p>
          <a:p>
            <a:pPr algn="ctr">
              <a:buNone/>
            </a:pPr>
            <a:r>
              <a:rPr lang="ru-RU" sz="3600" i="1" dirty="0" err="1" smtClean="0"/>
              <a:t>ф</a:t>
            </a:r>
            <a:r>
              <a:rPr lang="ru-RU" sz="3600" i="1" dirty="0" smtClean="0"/>
              <a:t> </a:t>
            </a:r>
            <a:r>
              <a:rPr lang="ru-RU" sz="3600" i="1" dirty="0" smtClean="0">
                <a:solidFill>
                  <a:schemeClr val="tx1"/>
                </a:solidFill>
              </a:rPr>
              <a:t>а</a:t>
            </a:r>
            <a:r>
              <a:rPr lang="ru-RU" sz="3600" i="1" dirty="0" smtClean="0"/>
              <a:t> </a:t>
            </a:r>
            <a:r>
              <a:rPr lang="ru-RU" sz="3600" i="1" dirty="0" smtClean="0"/>
              <a:t>мил </a:t>
            </a:r>
            <a:r>
              <a:rPr lang="ru-RU" sz="3600" i="1" dirty="0" smtClean="0">
                <a:solidFill>
                  <a:schemeClr val="tx1"/>
                </a:solidFill>
              </a:rPr>
              <a:t>и</a:t>
            </a:r>
            <a:r>
              <a:rPr lang="ru-RU" sz="3600" i="1" dirty="0" smtClean="0"/>
              <a:t> </a:t>
            </a:r>
            <a:r>
              <a:rPr lang="ru-RU" sz="3600" i="1" dirty="0" smtClean="0"/>
              <a:t>я , </a:t>
            </a:r>
            <a:r>
              <a:rPr lang="ru-RU" sz="3600" i="1" dirty="0" smtClean="0"/>
              <a:t>с </a:t>
            </a:r>
            <a:r>
              <a:rPr lang="ru-RU" sz="3600" i="1" dirty="0" smtClean="0">
                <a:solidFill>
                  <a:schemeClr val="tx1"/>
                </a:solidFill>
              </a:rPr>
              <a:t>а</a:t>
            </a:r>
            <a:r>
              <a:rPr lang="ru-RU" sz="3600" i="1" dirty="0" smtClean="0"/>
              <a:t> </a:t>
            </a:r>
            <a:r>
              <a:rPr lang="ru-RU" sz="3600" i="1" dirty="0" smtClean="0"/>
              <a:t>лют,  учит </a:t>
            </a:r>
            <a:r>
              <a:rPr lang="ru-RU" sz="3600" i="1" dirty="0" smtClean="0">
                <a:solidFill>
                  <a:schemeClr val="tx1"/>
                </a:solidFill>
              </a:rPr>
              <a:t>е</a:t>
            </a:r>
            <a:r>
              <a:rPr lang="ru-RU" sz="3600" i="1" dirty="0" smtClean="0"/>
              <a:t> </a:t>
            </a:r>
            <a:r>
              <a:rPr lang="ru-RU" sz="3600" i="1" dirty="0" smtClean="0"/>
              <a:t>ль , </a:t>
            </a:r>
            <a:endParaRPr lang="ru-RU" sz="3600" i="1" dirty="0" smtClean="0"/>
          </a:p>
          <a:p>
            <a:pPr algn="ctr">
              <a:buNone/>
            </a:pPr>
            <a:r>
              <a:rPr lang="ru-RU" sz="3600" i="1" dirty="0" err="1" smtClean="0"/>
              <a:t>инж</a:t>
            </a:r>
            <a:r>
              <a:rPr lang="ru-RU" sz="3600" i="1" dirty="0" smtClean="0"/>
              <a:t> </a:t>
            </a:r>
            <a:r>
              <a:rPr lang="ru-RU" sz="3600" i="1" dirty="0" smtClean="0">
                <a:solidFill>
                  <a:schemeClr val="tx1"/>
                </a:solidFill>
              </a:rPr>
              <a:t>е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нер</a:t>
            </a:r>
            <a:r>
              <a:rPr lang="ru-RU" sz="3600" i="1" dirty="0" smtClean="0"/>
              <a:t>, к . л . </a:t>
            </a:r>
            <a:r>
              <a:rPr lang="ru-RU" sz="3600" i="1" dirty="0" err="1" smtClean="0"/>
              <a:t>ндарь</a:t>
            </a:r>
            <a:r>
              <a:rPr lang="ru-RU" sz="3600" i="1" dirty="0" smtClean="0"/>
              <a:t>, с. </a:t>
            </a:r>
            <a:r>
              <a:rPr lang="ru-RU" sz="3600" i="1" dirty="0" err="1" smtClean="0"/>
              <a:t>лдат</a:t>
            </a:r>
            <a:r>
              <a:rPr lang="ru-RU" sz="3600" i="1" dirty="0" smtClean="0"/>
              <a:t>,  </a:t>
            </a:r>
            <a:endParaRPr lang="ru-RU" sz="3600" i="1" dirty="0" smtClean="0"/>
          </a:p>
          <a:p>
            <a:pPr algn="ctr">
              <a:buNone/>
            </a:pPr>
            <a:r>
              <a:rPr lang="ru-RU" sz="3600" i="1" dirty="0" err="1" smtClean="0"/>
              <a:t>футб</a:t>
            </a:r>
            <a:r>
              <a:rPr lang="ru-RU" sz="3600" i="1" dirty="0" smtClean="0"/>
              <a:t> </a:t>
            </a:r>
            <a:r>
              <a:rPr lang="ru-RU" sz="3600" i="1" dirty="0" smtClean="0"/>
              <a:t>. лист, </a:t>
            </a:r>
            <a:endParaRPr lang="ru-RU" sz="3600" dirty="0" smtClean="0"/>
          </a:p>
          <a:p>
            <a:pPr>
              <a:buNone/>
            </a:pPr>
            <a:endParaRPr lang="ru-RU" sz="2400" dirty="0" smtClean="0"/>
          </a:p>
          <a:p>
            <a:pPr>
              <a:buFont typeface="Wingdings" pitchFamily="2" charset="2"/>
              <a:buChar char="§"/>
            </a:pP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000" b="1" i="1" dirty="0" smtClean="0"/>
          </a:p>
          <a:p>
            <a:pPr algn="ctr">
              <a:buNone/>
            </a:pPr>
            <a:r>
              <a:rPr lang="ru-RU" sz="3600" i="1" dirty="0" err="1" smtClean="0"/>
              <a:t>ф</a:t>
            </a:r>
            <a:r>
              <a:rPr lang="ru-RU" sz="3600" i="1" dirty="0" smtClean="0"/>
              <a:t> </a:t>
            </a:r>
            <a:r>
              <a:rPr lang="ru-RU" sz="3600" i="1" dirty="0" smtClean="0">
                <a:solidFill>
                  <a:schemeClr val="tx1"/>
                </a:solidFill>
              </a:rPr>
              <a:t>а</a:t>
            </a:r>
            <a:r>
              <a:rPr lang="ru-RU" sz="3600" i="1" dirty="0" smtClean="0"/>
              <a:t> </a:t>
            </a:r>
            <a:r>
              <a:rPr lang="ru-RU" sz="3600" i="1" dirty="0" smtClean="0"/>
              <a:t>мил </a:t>
            </a:r>
            <a:r>
              <a:rPr lang="ru-RU" sz="3600" i="1" dirty="0" smtClean="0">
                <a:solidFill>
                  <a:schemeClr val="tx1"/>
                </a:solidFill>
              </a:rPr>
              <a:t>и</a:t>
            </a:r>
            <a:r>
              <a:rPr lang="ru-RU" sz="3600" i="1" dirty="0" smtClean="0"/>
              <a:t> </a:t>
            </a:r>
            <a:r>
              <a:rPr lang="ru-RU" sz="3600" i="1" dirty="0" smtClean="0"/>
              <a:t>я , </a:t>
            </a:r>
            <a:r>
              <a:rPr lang="ru-RU" sz="3600" i="1" dirty="0" smtClean="0"/>
              <a:t>с </a:t>
            </a:r>
            <a:r>
              <a:rPr lang="ru-RU" sz="3600" i="1" dirty="0" smtClean="0">
                <a:solidFill>
                  <a:schemeClr val="tx1"/>
                </a:solidFill>
              </a:rPr>
              <a:t>а</a:t>
            </a:r>
            <a:r>
              <a:rPr lang="ru-RU" sz="3600" i="1" dirty="0" smtClean="0"/>
              <a:t> </a:t>
            </a:r>
            <a:r>
              <a:rPr lang="ru-RU" sz="3600" i="1" dirty="0" smtClean="0"/>
              <a:t>лют,  учит </a:t>
            </a:r>
            <a:r>
              <a:rPr lang="ru-RU" sz="3600" i="1" dirty="0" smtClean="0">
                <a:solidFill>
                  <a:schemeClr val="tx1"/>
                </a:solidFill>
              </a:rPr>
              <a:t>е</a:t>
            </a:r>
            <a:r>
              <a:rPr lang="ru-RU" sz="3600" i="1" dirty="0" smtClean="0"/>
              <a:t> </a:t>
            </a:r>
            <a:r>
              <a:rPr lang="ru-RU" sz="3600" i="1" dirty="0" smtClean="0"/>
              <a:t>ль , </a:t>
            </a:r>
            <a:endParaRPr lang="ru-RU" sz="3600" i="1" dirty="0" smtClean="0"/>
          </a:p>
          <a:p>
            <a:pPr algn="ctr">
              <a:buNone/>
            </a:pPr>
            <a:r>
              <a:rPr lang="ru-RU" sz="3600" i="1" dirty="0" err="1" smtClean="0"/>
              <a:t>инж</a:t>
            </a:r>
            <a:r>
              <a:rPr lang="ru-RU" sz="3600" i="1" dirty="0" smtClean="0"/>
              <a:t> </a:t>
            </a:r>
            <a:r>
              <a:rPr lang="ru-RU" sz="3600" i="1" dirty="0" smtClean="0">
                <a:solidFill>
                  <a:schemeClr val="tx1"/>
                </a:solidFill>
              </a:rPr>
              <a:t>е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нер</a:t>
            </a:r>
            <a:r>
              <a:rPr lang="ru-RU" sz="3600" i="1" dirty="0" smtClean="0"/>
              <a:t>, к </a:t>
            </a:r>
            <a:r>
              <a:rPr lang="ru-RU" sz="3600" i="1" dirty="0" smtClean="0">
                <a:solidFill>
                  <a:schemeClr val="tx1"/>
                </a:solidFill>
              </a:rPr>
              <a:t>а </a:t>
            </a:r>
            <a:r>
              <a:rPr lang="ru-RU" sz="3600" i="1" dirty="0" smtClean="0"/>
              <a:t>л </a:t>
            </a:r>
            <a:r>
              <a:rPr lang="ru-RU" sz="3600" i="1" dirty="0" smtClean="0"/>
              <a:t>. </a:t>
            </a:r>
            <a:r>
              <a:rPr lang="ru-RU" sz="3600" i="1" dirty="0" err="1" smtClean="0"/>
              <a:t>ндарь</a:t>
            </a:r>
            <a:r>
              <a:rPr lang="ru-RU" sz="3600" i="1" dirty="0" smtClean="0"/>
              <a:t>, с. </a:t>
            </a:r>
            <a:r>
              <a:rPr lang="ru-RU" sz="3600" i="1" dirty="0" err="1" smtClean="0"/>
              <a:t>лдат</a:t>
            </a:r>
            <a:r>
              <a:rPr lang="ru-RU" sz="3600" i="1" dirty="0" smtClean="0"/>
              <a:t>,  </a:t>
            </a:r>
            <a:endParaRPr lang="ru-RU" sz="3600" i="1" dirty="0" smtClean="0"/>
          </a:p>
          <a:p>
            <a:pPr algn="ctr">
              <a:buNone/>
            </a:pPr>
            <a:r>
              <a:rPr lang="ru-RU" sz="3600" i="1" dirty="0" err="1" smtClean="0"/>
              <a:t>футб</a:t>
            </a:r>
            <a:r>
              <a:rPr lang="ru-RU" sz="3600" i="1" dirty="0" smtClean="0"/>
              <a:t> </a:t>
            </a:r>
            <a:r>
              <a:rPr lang="ru-RU" sz="3600" i="1" dirty="0" smtClean="0"/>
              <a:t>. лист, </a:t>
            </a:r>
            <a:endParaRPr lang="ru-RU" sz="3600" dirty="0" smtClean="0"/>
          </a:p>
          <a:p>
            <a:pPr>
              <a:buNone/>
            </a:pPr>
            <a:endParaRPr lang="ru-RU" sz="2400" dirty="0" smtClean="0"/>
          </a:p>
          <a:p>
            <a:pPr>
              <a:buFont typeface="Wingdings" pitchFamily="2" charset="2"/>
              <a:buChar char="§"/>
            </a:pP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000" b="1" i="1" dirty="0" smtClean="0"/>
          </a:p>
          <a:p>
            <a:pPr algn="ctr">
              <a:buNone/>
            </a:pPr>
            <a:r>
              <a:rPr lang="ru-RU" sz="3600" i="1" dirty="0" err="1" smtClean="0"/>
              <a:t>ф</a:t>
            </a:r>
            <a:r>
              <a:rPr lang="ru-RU" sz="3600" i="1" dirty="0" smtClean="0"/>
              <a:t> </a:t>
            </a:r>
            <a:r>
              <a:rPr lang="ru-RU" sz="3600" i="1" dirty="0" smtClean="0">
                <a:solidFill>
                  <a:schemeClr val="tx1"/>
                </a:solidFill>
              </a:rPr>
              <a:t>а</a:t>
            </a:r>
            <a:r>
              <a:rPr lang="ru-RU" sz="3600" i="1" dirty="0" smtClean="0"/>
              <a:t> </a:t>
            </a:r>
            <a:r>
              <a:rPr lang="ru-RU" sz="3600" i="1" dirty="0" smtClean="0"/>
              <a:t>мил </a:t>
            </a:r>
            <a:r>
              <a:rPr lang="ru-RU" sz="3600" i="1" dirty="0" smtClean="0">
                <a:solidFill>
                  <a:schemeClr val="tx1"/>
                </a:solidFill>
              </a:rPr>
              <a:t>и</a:t>
            </a:r>
            <a:r>
              <a:rPr lang="ru-RU" sz="3600" i="1" dirty="0" smtClean="0"/>
              <a:t> </a:t>
            </a:r>
            <a:r>
              <a:rPr lang="ru-RU" sz="3600" i="1" dirty="0" smtClean="0"/>
              <a:t>я , </a:t>
            </a:r>
            <a:r>
              <a:rPr lang="ru-RU" sz="3600" i="1" dirty="0" smtClean="0"/>
              <a:t>с </a:t>
            </a:r>
            <a:r>
              <a:rPr lang="ru-RU" sz="3600" i="1" dirty="0" smtClean="0">
                <a:solidFill>
                  <a:schemeClr val="tx1"/>
                </a:solidFill>
              </a:rPr>
              <a:t>а</a:t>
            </a:r>
            <a:r>
              <a:rPr lang="ru-RU" sz="3600" i="1" dirty="0" smtClean="0"/>
              <a:t> </a:t>
            </a:r>
            <a:r>
              <a:rPr lang="ru-RU" sz="3600" i="1" dirty="0" smtClean="0"/>
              <a:t>лют,  учит </a:t>
            </a:r>
            <a:r>
              <a:rPr lang="ru-RU" sz="3600" i="1" dirty="0" smtClean="0">
                <a:solidFill>
                  <a:schemeClr val="tx1"/>
                </a:solidFill>
              </a:rPr>
              <a:t>е</a:t>
            </a:r>
            <a:r>
              <a:rPr lang="ru-RU" sz="3600" i="1" dirty="0" smtClean="0"/>
              <a:t> </a:t>
            </a:r>
            <a:r>
              <a:rPr lang="ru-RU" sz="3600" i="1" dirty="0" smtClean="0"/>
              <a:t>ль , </a:t>
            </a:r>
            <a:endParaRPr lang="ru-RU" sz="3600" i="1" dirty="0" smtClean="0"/>
          </a:p>
          <a:p>
            <a:pPr algn="ctr">
              <a:buNone/>
            </a:pPr>
            <a:r>
              <a:rPr lang="ru-RU" sz="3600" i="1" dirty="0" err="1" smtClean="0"/>
              <a:t>инж</a:t>
            </a:r>
            <a:r>
              <a:rPr lang="ru-RU" sz="3600" i="1" dirty="0" smtClean="0"/>
              <a:t> </a:t>
            </a:r>
            <a:r>
              <a:rPr lang="ru-RU" sz="3600" i="1" dirty="0" smtClean="0">
                <a:solidFill>
                  <a:schemeClr val="tx1"/>
                </a:solidFill>
              </a:rPr>
              <a:t>е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нер</a:t>
            </a:r>
            <a:r>
              <a:rPr lang="ru-RU" sz="3600" i="1" dirty="0" smtClean="0"/>
              <a:t>, к </a:t>
            </a:r>
            <a:r>
              <a:rPr lang="ru-RU" sz="3600" i="1" dirty="0" smtClean="0">
                <a:solidFill>
                  <a:schemeClr val="tx1"/>
                </a:solidFill>
              </a:rPr>
              <a:t>а </a:t>
            </a:r>
            <a:r>
              <a:rPr lang="ru-RU" sz="3600" i="1" dirty="0" smtClean="0"/>
              <a:t>л </a:t>
            </a:r>
            <a:r>
              <a:rPr lang="ru-RU" sz="3600" i="1" dirty="0" smtClean="0">
                <a:solidFill>
                  <a:schemeClr val="tx1"/>
                </a:solidFill>
              </a:rPr>
              <a:t>е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ндарь</a:t>
            </a:r>
            <a:r>
              <a:rPr lang="ru-RU" sz="3600" i="1" dirty="0" smtClean="0"/>
              <a:t>, с. </a:t>
            </a:r>
            <a:r>
              <a:rPr lang="ru-RU" sz="3600" i="1" dirty="0" err="1" smtClean="0"/>
              <a:t>лдат</a:t>
            </a:r>
            <a:r>
              <a:rPr lang="ru-RU" sz="3600" i="1" dirty="0" smtClean="0"/>
              <a:t>,  </a:t>
            </a:r>
            <a:endParaRPr lang="ru-RU" sz="3600" i="1" dirty="0" smtClean="0"/>
          </a:p>
          <a:p>
            <a:pPr algn="ctr">
              <a:buNone/>
            </a:pPr>
            <a:r>
              <a:rPr lang="ru-RU" sz="3600" i="1" dirty="0" err="1" smtClean="0"/>
              <a:t>футб</a:t>
            </a:r>
            <a:r>
              <a:rPr lang="ru-RU" sz="3600" i="1" dirty="0" smtClean="0"/>
              <a:t> </a:t>
            </a:r>
            <a:r>
              <a:rPr lang="ru-RU" sz="3600" i="1" dirty="0" smtClean="0"/>
              <a:t>. лист, </a:t>
            </a:r>
            <a:endParaRPr lang="ru-RU" sz="3600" dirty="0" smtClean="0"/>
          </a:p>
          <a:p>
            <a:pPr>
              <a:buNone/>
            </a:pPr>
            <a:endParaRPr lang="ru-RU" sz="2400" dirty="0" smtClean="0"/>
          </a:p>
          <a:p>
            <a:pPr>
              <a:buFont typeface="Wingdings" pitchFamily="2" charset="2"/>
              <a:buChar char="§"/>
            </a:pP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139</TotalTime>
  <Words>854</Words>
  <Application>Microsoft Office PowerPoint</Application>
  <PresentationFormat>Экран (4:3)</PresentationFormat>
  <Paragraphs>330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Трек</vt:lpstr>
      <vt:lpstr>ПРЕЗЕНТАЦИЯ К УРОКУ РУССКОГО ЯЗЫКА «Правописание суффиксов  иц  и  ец» 3 класс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Значения суффиксов</vt:lpstr>
      <vt:lpstr>ПРАВОПИСАНИЕ СУФФИКСОВ  ИЦ И ЕЦ</vt:lpstr>
      <vt:lpstr>ПРАВОПИСАНИЕ СУФФИКСОВ  ИЦ И ЕЦ</vt:lpstr>
      <vt:lpstr>ПРАВОПИСАНИЕ СУФФИКСОВ  ИЦ И ЕЦ</vt:lpstr>
      <vt:lpstr>ПРАВОПИСАНИЕ СУФФИКСОВ  ИЦ И ЕЦ</vt:lpstr>
      <vt:lpstr>ПРАВОПИСАНИЕ СУФФИКСОВ  ИЦ И ЕЦ</vt:lpstr>
      <vt:lpstr>ПРАВОПИСАНИЕ СУФФИКСОВ  ИЦ И ЕЦ</vt:lpstr>
      <vt:lpstr>ПРАВОПИСАНИЕ СУФФИКСОВ  ИЦ И ЕЦ</vt:lpstr>
      <vt:lpstr>ПРАВОПИСАНИЕ СУФФИКСОВ  ИЦ И ЕЦ</vt:lpstr>
      <vt:lpstr>ПРАВОПИСАНИЕ СУФФИКСОВ  ИЦ И ЕЦ</vt:lpstr>
      <vt:lpstr>ПРАВОПИСАНИЕ СУФФИКСОВ  ИЦ И ЕЦ</vt:lpstr>
      <vt:lpstr>ПРАВОПИСАНИЕ СУФФИКСОВ  ИЦ И ЕЦ</vt:lpstr>
      <vt:lpstr>ПРАВОПИСАНИЕ СУФФИКСОВ  ИЦ И ЕЦ</vt:lpstr>
      <vt:lpstr>ПРАВОПИСАНИЕ СУФФИКСОВ  ИЦ И ЕЦ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РУССКОГО ЯЗЫКА «Правописание суффиксов  иц  и  ец» 3 класс</dc:title>
  <dc:creator>Химия- биология</dc:creator>
  <cp:lastModifiedBy>Admin</cp:lastModifiedBy>
  <cp:revision>15</cp:revision>
  <dcterms:created xsi:type="dcterms:W3CDTF">2009-11-18T18:31:43Z</dcterms:created>
  <dcterms:modified xsi:type="dcterms:W3CDTF">2009-11-19T18:35:16Z</dcterms:modified>
</cp:coreProperties>
</file>