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83" r:id="rId2"/>
    <p:sldMasterId id="2147483697" r:id="rId3"/>
    <p:sldMasterId id="2147483709" r:id="rId4"/>
    <p:sldMasterId id="2147483722" r:id="rId5"/>
  </p:sldMasterIdLst>
  <p:notesMasterIdLst>
    <p:notesMasterId r:id="rId39"/>
  </p:notesMasterIdLst>
  <p:handoutMasterIdLst>
    <p:handoutMasterId r:id="rId40"/>
  </p:handoutMasterIdLst>
  <p:sldIdLst>
    <p:sldId id="256" r:id="rId6"/>
    <p:sldId id="257" r:id="rId7"/>
    <p:sldId id="275" r:id="rId8"/>
    <p:sldId id="259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88" r:id="rId33"/>
    <p:sldId id="287" r:id="rId34"/>
    <p:sldId id="291" r:id="rId35"/>
    <p:sldId id="290" r:id="rId36"/>
    <p:sldId id="272" r:id="rId37"/>
    <p:sldId id="27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3"/>
    <p:penClr>
      <a:srgbClr val="FF0000"/>
    </p:penClr>
  </p:showPr>
  <p:clrMru>
    <a:srgbClr val="CC3300"/>
    <a:srgbClr val="111111"/>
    <a:srgbClr val="000000"/>
    <a:srgbClr val="FFFF66"/>
    <a:srgbClr val="99FF99"/>
    <a:srgbClr val="FFCC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8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F8238-45F0-4281-9F4E-11A8EDB77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F6676D4-F2B4-48C9-B8D0-2135FEBA9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61F9D-4DA4-4788-8CC6-B3272A87D579}" type="slidenum">
              <a:rPr lang="ru-RU"/>
              <a:pPr/>
              <a:t>1</a:t>
            </a:fld>
            <a:endParaRPr 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CEC09-D9DC-4D19-8F0D-476511BB6692}" type="slidenum">
              <a:rPr lang="ru-RU"/>
              <a:pPr/>
              <a:t>2</a:t>
            </a:fld>
            <a:endParaRPr 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A44E9-8860-4280-8C7E-8E0F97F5A957}" type="slidenum">
              <a:rPr lang="ru-RU"/>
              <a:pPr/>
              <a:t>4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42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42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A00582-8D75-4B47-935E-8C5EF8BFF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2753-06E7-448C-AE4A-ACE506B54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CC33-2E2A-424E-A21D-0A9115CC5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5F05-18F4-4E6B-9C79-DDB03DE96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01C272-BE1D-4CAB-B0F7-60A2E24878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3CEA1-7D80-480E-B2E3-C466ED418A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CFEE-EACE-4F4A-80E8-27E3B02B9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749B7-A366-45A4-A708-6F5B469AD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4F31-4DA7-421B-9893-E605102E0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4AB3-D42A-4408-86DE-073B64AE04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2CC90-536D-4F79-A22D-E965F643D6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22210-6847-4B9B-AD1E-C724CCB6B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44CF-EEAB-4330-ADC1-66F461874C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36E9-BCA6-43E2-8BC7-DDB1F4B02D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70AD3-0304-4DA6-8773-2BB7655DD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BED49-9BE0-4176-8966-09AC88F482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15DEA4-11E7-400B-9DBC-6B53AB4033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AE4201-5EB5-4A79-842F-9AF2E8032B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69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69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30A3-74BF-49BD-8719-E96C86BA2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8042-55C3-48E8-963A-887E6F5AE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5068-959C-496E-9AB4-0ACA286FB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47259-E9EF-4A74-8AC6-C57F76EC5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83E5-5B34-4884-9850-BC565949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E8C35-453B-4A81-BDB5-EAC8547F4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AD03-6AB6-49FC-BDF6-9D37E844D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9EE4-0E10-45D5-9F0C-EE32A4932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C11F-ADA4-42DA-A2B9-219BD522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A6AA-142C-43BB-AB1E-F9A5937D8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1AC5-84BB-492E-AB72-3FF18A5E5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09EDD-746C-4A46-8199-4EE55848A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2CA8BA-01E0-4821-9880-71D17F2A5C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4328A1-5A9B-4B72-902B-04EF62879A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2A458-C960-4E87-A45B-9EE35ED8D9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BF60-46D5-4EE0-B12E-D2B2DA5AA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D889D0-E2CD-4987-A070-FA3512C31EC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B7CB4-76CD-4B16-9A1C-79F85397F7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5642C3-7544-4DCB-A391-92B9EC39B8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42744C-B62C-4ADE-BE0C-FE3C9CB51F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175313-B1E6-4D7C-80BD-99BF5AC660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1EEF07-1AB5-46C8-B4A5-B70EF70437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4913AB-6DC8-47AA-8DAC-6FC571C9EC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360DF1-1D4B-4E5F-8856-438E4D6221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69DBFA-8BB9-48AE-885B-4AD1C5B3003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11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12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DE4F-02EE-4F53-84B6-23249F348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F7EC3-C34D-494D-BED4-FA0011155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50069-E139-441A-9DFC-56CAD72AE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A790-E955-4784-9F4A-8AAEEA42D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C08D-AD07-4F11-BD52-FEC61B37E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C6DDF-895C-4FC4-B99C-1E89E2F3B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853A-8443-4624-9FB0-7CE30C1DB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6FF6-A947-4D93-8537-76D12046C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DDDFE-86F1-4110-8427-34FF1EA2E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AED9F-FDBF-4414-98AB-BE6FD9B1D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79858-CA7F-41E6-906A-34925B64E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11333-B301-49C1-ADD1-530E11023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6949-60F6-4DE0-BC91-25F71D58C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3186-8115-4ABD-B073-F982394AB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F646-BA24-432A-9B4C-D50D47FC6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BCD40-B78D-4791-9479-B226CF83E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434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59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436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438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438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9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9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9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9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9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439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0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0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0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44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0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0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0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9FF4413-70EE-4FC1-9BE3-C13E5C71C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FE6FB55-9E9D-4873-9B35-F84965AF129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58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8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589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658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658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8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8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59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659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59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9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9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9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0745F41-28FD-405B-B0B0-644408F21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360BC4-FF60-4ECA-8931-C7A78D61E0D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97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7305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7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7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7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7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7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7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7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7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7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7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8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8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8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8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8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8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8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8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8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8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9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9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9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309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309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309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09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09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872B7D-D2D5-4F6D-9BF9-BC6F0A63F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93" grpId="0"/>
      <p:bldP spid="17309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309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309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309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309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730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4;&#1086;&#1080;%20&#1076;&#1086;&#1082;&#1091;&#1084;&#1077;&#1085;&#1090;&#1099;%20&#1085;&#1072;%20&#1091;&#1095;&#1080;&#1090;&#1077;&#1083;&#1100;%20&#1075;&#1086;&#1076;&#1072;\&#1091;&#1088;&#1086;&#1082;\141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tags" Target="../tags/tag6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2.xml"/><Relationship Id="rId1" Type="http://schemas.openxmlformats.org/officeDocument/2006/relationships/audio" Target="file:///D:\&#1084;&#1086;&#1080;%20&#1076;&#1086;&#1082;&#1091;&#1084;&#1077;&#1085;&#1090;&#1099;%20&#1085;&#1072;%20&#1091;&#1095;&#1080;&#1090;&#1077;&#1083;&#1100;%20&#1075;&#1086;&#1076;&#1072;\&#1091;&#1088;&#1086;&#1082;\138.wa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38.xml"/><Relationship Id="rId1" Type="http://schemas.openxmlformats.org/officeDocument/2006/relationships/audio" Target="file:///D:\&#1084;&#1086;&#1080;%20&#1076;&#1086;&#1082;&#1091;&#1084;&#1077;&#1085;&#1090;&#1099;%20&#1085;&#1072;%20&#1091;&#1095;&#1080;&#1090;&#1077;&#1083;&#1100;%20&#1075;&#1086;&#1076;&#1072;\&#1091;&#1088;&#1086;&#1082;\091.wav" TargetMode="Externa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audio3.wav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14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7499350" cy="5330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            </a:t>
            </a:r>
            <a:r>
              <a:rPr lang="ru-RU" sz="2800" b="1" i="1" dirty="0">
                <a:solidFill>
                  <a:srgbClr val="FFFF00"/>
                </a:solidFill>
              </a:rPr>
              <a:t>Ты сразу все орехи - в рот,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            А мудрый папуас,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            Чтоб лакомиться целый год,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            Отложит про …</a:t>
            </a:r>
          </a:p>
        </p:txBody>
      </p:sp>
      <p:pic>
        <p:nvPicPr>
          <p:cNvPr id="33796" name="Picture 4" descr="Голубь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11188" y="404813"/>
            <a:ext cx="1276350" cy="942975"/>
          </a:xfrm>
          <a:noFill/>
          <a:ln/>
        </p:spPr>
      </p:pic>
      <p:pic>
        <p:nvPicPr>
          <p:cNvPr id="33798" name="Picture 6" descr="Голубь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7380288" y="5373688"/>
            <a:ext cx="1524000" cy="809625"/>
          </a:xfrm>
          <a:noFill/>
          <a:ln/>
        </p:spPr>
      </p:pic>
      <p:pic>
        <p:nvPicPr>
          <p:cNvPr id="338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1550" y="5300663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704">
    <p:cover dir="ru"/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722" fill="hold"/>
                                        <p:tgtEl>
                                          <p:spTgt spid="33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80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53578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sz="9600" b="1" i="1" dirty="0">
                <a:solidFill>
                  <a:srgbClr val="800080"/>
                </a:solidFill>
                <a:effectDag name="">
                  <a:cont type="tree" name="">
                    <a:effect ref="fillLine"/>
                    <a:outerShdw dist="38100" dir="13500000" algn="br">
                      <a:srgbClr val="BF40C0"/>
                    </a:outerShdw>
                  </a:cont>
                  <a:cont type="tree" name="">
                    <a:effect ref="fillLine"/>
                    <a:outerShdw dist="38100" dir="2700000" algn="tl">
                      <a:srgbClr val="4C004C"/>
                    </a:outerShdw>
                  </a:cont>
                  <a:effect ref="fillLine"/>
                </a:effectDag>
              </a:rPr>
              <a:t>                     </a:t>
            </a:r>
            <a:endParaRPr lang="ru-RU" sz="9600" b="1" dirty="0">
              <a:solidFill>
                <a:srgbClr val="800080"/>
              </a:solidFill>
              <a:effectDag name="">
                <a:cont type="tree" name="">
                  <a:effect ref="fillLine"/>
                  <a:outerShdw dist="38100" dir="13500000" algn="br">
                    <a:srgbClr val="BF40C0"/>
                  </a:outerShdw>
                </a:cont>
                <a:cont type="tree" name="">
                  <a:effect ref="fillLine"/>
                  <a:outerShdw dist="38100" dir="2700000" algn="tl">
                    <a:srgbClr val="4C004C"/>
                  </a:outerShdw>
                </a:cont>
                <a:effect ref="fillLine"/>
              </a:effectDag>
            </a:endParaRP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714612" y="714356"/>
            <a:ext cx="4737113" cy="278608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Запас</a:t>
            </a: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2057400" y="5105400"/>
            <a:ext cx="457200" cy="609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6829" y="4495800"/>
            <a:ext cx="2786543" cy="214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500570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1714480" y="5286388"/>
            <a:ext cx="785818" cy="857256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мука</a:t>
            </a:r>
            <a:endParaRPr lang="ru-RU" dirty="0"/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2857488" y="5572140"/>
            <a:ext cx="857256" cy="857256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сахар</a:t>
            </a:r>
            <a:endParaRPr lang="ru-RU" dirty="0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4429124" y="5286388"/>
            <a:ext cx="785818" cy="857256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соль</a:t>
            </a:r>
            <a:endParaRPr lang="ru-RU" dirty="0"/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5500694" y="5572140"/>
            <a:ext cx="928694" cy="928694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крупа</a:t>
            </a:r>
            <a:endParaRPr lang="ru-RU" dirty="0"/>
          </a:p>
        </p:txBody>
      </p:sp>
      <p:pic>
        <p:nvPicPr>
          <p:cNvPr id="12" name="Picture 10" descr="resBA9FFBBE-BC4C-4A03-AD20-5CBFCAE591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28802"/>
            <a:ext cx="2476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8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8291513" cy="5546725"/>
          </a:xfrm>
          <a:ln>
            <a:pattFill prst="shingle">
              <a:fgClr>
                <a:srgbClr val="000000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800" i="1">
                <a:latin typeface="Monotype Corsiva" pitchFamily="66" charset="0"/>
              </a:rPr>
              <a:t>      </a:t>
            </a:r>
            <a:r>
              <a:rPr lang="ru-RU" sz="4800" i="1">
                <a:solidFill>
                  <a:srgbClr val="FF66CC"/>
                </a:solidFill>
                <a:latin typeface="Monotype Corsiva" pitchFamily="66" charset="0"/>
              </a:rPr>
              <a:t>угадай, как то зовется,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800" i="1">
                <a:solidFill>
                  <a:srgbClr val="FF66CC"/>
                </a:solidFill>
                <a:latin typeface="Monotype Corsiva" pitchFamily="66" charset="0"/>
              </a:rPr>
              <a:t>      что за деньги продается.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800" i="1">
                <a:solidFill>
                  <a:srgbClr val="FF66CC"/>
                </a:solidFill>
                <a:latin typeface="Monotype Corsiva" pitchFamily="66" charset="0"/>
              </a:rPr>
              <a:t>      это не чудесный дар,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800" i="1">
                <a:solidFill>
                  <a:srgbClr val="FF66CC"/>
                </a:solidFill>
                <a:latin typeface="Monotype Corsiva" pitchFamily="66" charset="0"/>
              </a:rPr>
              <a:t>      а просто-напросто …</a:t>
            </a:r>
          </a:p>
        </p:txBody>
      </p:sp>
      <p:pic>
        <p:nvPicPr>
          <p:cNvPr id="35844" name="Picture 4" descr="AG00317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96188" y="4724400"/>
            <a:ext cx="1038225" cy="1333500"/>
          </a:xfrm>
          <a:noFill/>
          <a:ln/>
        </p:spPr>
      </p:pic>
      <p:pic>
        <p:nvPicPr>
          <p:cNvPr id="358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16013" y="52292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240">
    <p:push dir="u"/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3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66CC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1371600"/>
          </a:xfrm>
        </p:spPr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товар              </a:t>
            </a:r>
            <a:endParaRPr lang="ru-RU" sz="96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00504"/>
            <a:ext cx="4972056" cy="142876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sz="9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товар</a:t>
            </a:r>
            <a:endParaRPr lang="ru-RU" sz="96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</a:t>
            </a:r>
            <a:endParaRPr lang="ru-RU" sz="9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547813" y="2205038"/>
            <a:ext cx="5976937" cy="211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6642115" cy="497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84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755650" y="981075"/>
            <a:ext cx="7704138" cy="475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бы врач купил пирог,</a:t>
            </a:r>
          </a:p>
          <a:p>
            <a:pPr algn="ctr"/>
            <a:r>
              <a:rPr lang="ru-RU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заплати скорей ...</a:t>
            </a:r>
          </a:p>
        </p:txBody>
      </p:sp>
      <p:pic>
        <p:nvPicPr>
          <p:cNvPr id="378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5650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7184">
    <p:checker dir="vert"/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1" fill="hold"/>
                                        <p:tgtEl>
                                          <p:spTgt spid="37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CC"/>
            </a:gs>
            <a:gs pos="50000">
              <a:srgbClr val="CCFFFF"/>
            </a:gs>
            <a:gs pos="100000">
              <a:srgbClr val="FF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46725"/>
          </a:xfrm>
          <a:ln>
            <a:solidFill>
              <a:srgbClr val="0000CC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9600" dirty="0"/>
              <a:t>      </a:t>
            </a:r>
            <a:r>
              <a:rPr lang="ru-RU" sz="9600" dirty="0" smtClean="0">
                <a:solidFill>
                  <a:srgbClr val="0000CC"/>
                </a:solidFill>
              </a:rPr>
              <a:t>налог</a:t>
            </a:r>
            <a:endParaRPr lang="ru-RU" sz="9600" dirty="0">
              <a:solidFill>
                <a:srgbClr val="0000CC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5786478" cy="372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52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Цели урока: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 </a:t>
            </a:r>
            <a:r>
              <a:rPr lang="ru-RU" sz="2800" i="1" smtClean="0">
                <a:solidFill>
                  <a:srgbClr val="FFFF66"/>
                </a:solidFill>
              </a:rPr>
              <a:t>Познавательные:</a:t>
            </a:r>
            <a:r>
              <a:rPr lang="ru-RU" sz="2800" smtClean="0">
                <a:solidFill>
                  <a:srgbClr val="99FF99"/>
                </a:solidFill>
              </a:rPr>
              <a:t> </a:t>
            </a:r>
            <a:r>
              <a:rPr lang="ru-RU" sz="2800" smtClean="0"/>
              <a:t>проверить и обобщить полученные знания по теме “Деньги”;</a:t>
            </a:r>
            <a:r>
              <a:rPr lang="ru-RU" sz="2800" smtClean="0">
                <a:solidFill>
                  <a:srgbClr val="99FF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>
                <a:solidFill>
                  <a:srgbClr val="FFFF66"/>
                </a:solidFill>
              </a:rPr>
              <a:t>Развивающие:</a:t>
            </a:r>
            <a:r>
              <a:rPr lang="ru-RU" sz="2800" i="1" smtClean="0">
                <a:solidFill>
                  <a:srgbClr val="99FF99"/>
                </a:solidFill>
              </a:rPr>
              <a:t> </a:t>
            </a:r>
            <a:r>
              <a:rPr lang="ru-RU" sz="2800" smtClean="0"/>
              <a:t>развить стремление к анализу полученной информации;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>
                <a:solidFill>
                  <a:srgbClr val="FFFF66"/>
                </a:solidFill>
              </a:rPr>
              <a:t>Учебные:</a:t>
            </a:r>
            <a:r>
              <a:rPr lang="ru-RU" sz="2800" smtClean="0">
                <a:solidFill>
                  <a:srgbClr val="99FF99"/>
                </a:solidFill>
              </a:rPr>
              <a:t> </a:t>
            </a:r>
            <a:r>
              <a:rPr lang="ru-RU" sz="2800" smtClean="0"/>
              <a:t>практически закрепить навыки, полученные на предыдущих занятиях;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>
                <a:solidFill>
                  <a:srgbClr val="FFFF66"/>
                </a:solidFill>
              </a:rPr>
              <a:t>Воспитательные:</a:t>
            </a:r>
            <a:r>
              <a:rPr lang="ru-RU" sz="2800" smtClean="0">
                <a:solidFill>
                  <a:srgbClr val="99FF99"/>
                </a:solidFill>
              </a:rPr>
              <a:t> </a:t>
            </a:r>
            <a:r>
              <a:rPr lang="ru-RU" sz="2800" smtClean="0"/>
              <a:t>формировать умение коллективного обсуждения информации и принятия решений в условиях ограниченности времени; воспитывать терпимое отношение к мнению других, умение слушать и слышать окружающих.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4_zst"/>
          <p:cNvPicPr>
            <a:picLocks noChangeAspect="1" noChangeArrowheads="1" noCrop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1785918" y="2357430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400" smtClean="0">
                <a:solidFill>
                  <a:srgbClr val="800000"/>
                </a:solidFill>
              </a:rPr>
              <a:t>    </a:t>
            </a:r>
            <a:r>
              <a:rPr lang="ru-RU" sz="5400" b="1" smtClean="0">
                <a:solidFill>
                  <a:srgbClr val="FF0000"/>
                </a:solidFill>
              </a:rPr>
              <a:t>Знакомьтесь</a:t>
            </a:r>
            <a:r>
              <a:rPr lang="ru-RU" sz="5400" b="1" dirty="0" smtClean="0">
                <a:solidFill>
                  <a:srgbClr val="FF0000"/>
                </a:solidFill>
              </a:rPr>
              <a:t>, наша     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      валюта – умник!  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000" dirty="0" smtClean="0">
              <a:solidFill>
                <a:srgbClr val="FF3300"/>
              </a:solidFill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214546" y="4786320"/>
            <a:ext cx="3714776" cy="78581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умник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/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52864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85736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42873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14612" y="16430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71461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07167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228599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28638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2912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310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4310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14310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5003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8573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8611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42886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868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143372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42912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42912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429124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857884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286380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000628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71487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143636" y="378619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5286380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286380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28638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286380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57213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572132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572132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572132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143636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143636" y="421481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143636" y="40005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43636" y="29289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314324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43636" y="335756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14363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428860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143108" y="228599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1868" y="1857364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143372" y="164305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000364" y="1214422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42899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428728" y="4000504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428728" y="3500438"/>
            <a:ext cx="500066" cy="285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86116" y="3143248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86380" y="3143248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857356" y="2714620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929058" y="3786190"/>
            <a:ext cx="500066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14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572132" y="357187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43636" y="2500306"/>
            <a:ext cx="428628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571868" y="2500306"/>
            <a:ext cx="285752" cy="214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WordArt 4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7315200" cy="3005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40293" name="WordArt 5"/>
          <p:cNvSpPr>
            <a:spLocks noChangeArrowheads="1" noChangeShapeType="1" noTextEdit="1"/>
          </p:cNvSpPr>
          <p:nvPr/>
        </p:nvSpPr>
        <p:spPr bwMode="auto">
          <a:xfrm>
            <a:off x="1981200" y="3810000"/>
            <a:ext cx="6648450" cy="265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038600"/>
            <a:ext cx="31242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</a:t>
            </a:r>
          </a:p>
        </p:txBody>
      </p:sp>
      <p:pic>
        <p:nvPicPr>
          <p:cNvPr id="9" name="Picture 7" descr="res05EAD23F-C71D-4EE1-90E6-88AB2CEC75C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68623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</a:rPr>
              <a:t>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</a:rPr>
              <a:t>Разгадайте шифр, переставив буквы местами,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ea typeface="Times New Roman" pitchFamily="18" charset="0"/>
              </a:rPr>
              <a:t> </a:t>
            </a:r>
            <a:r>
              <a:rPr lang="ru-RU" sz="3200" dirty="0" smtClean="0">
                <a:ea typeface="Times New Roman" pitchFamily="18" charset="0"/>
              </a:rPr>
              <a:t>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</a:rPr>
              <a:t>и узнайте, где лежит клад.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</a:rPr>
              <a:t>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</a:rPr>
              <a:t>    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ahoma" pitchFamily="34" charset="0"/>
                <a:ea typeface="Times New Roman" pitchFamily="18" charset="0"/>
              </a:rPr>
              <a:t>КАЛЖТАПРЕЛДЕИВТ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Tahoma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13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3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0292" grpId="0" autoUpdateAnimBg="0"/>
      <p:bldP spid="14029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AG0022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213100"/>
            <a:ext cx="3240087" cy="3057525"/>
          </a:xfrm>
          <a:prstGeom prst="rect">
            <a:avLst/>
          </a:prstGeom>
          <a:noFill/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1187450" y="1125538"/>
            <a:ext cx="72009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Желаю удачи!</a:t>
            </a:r>
          </a:p>
        </p:txBody>
      </p:sp>
      <p:pic>
        <p:nvPicPr>
          <p:cNvPr id="4" name="09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19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1" name="Picture 9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>
          <a:xfrm>
            <a:off x="2320925" y="2532063"/>
            <a:ext cx="304800" cy="304800"/>
          </a:xfrm>
        </p:spPr>
      </p:pic>
      <p:pic>
        <p:nvPicPr>
          <p:cNvPr id="7172" name="Picture 12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>
          <a:xfrm>
            <a:off x="6510338" y="2532063"/>
            <a:ext cx="304800" cy="304800"/>
          </a:xfrm>
        </p:spPr>
      </p:pic>
      <p:pic>
        <p:nvPicPr>
          <p:cNvPr id="7173" name="Picture 15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>
          <a:xfrm>
            <a:off x="2320925" y="4856163"/>
            <a:ext cx="304800" cy="304800"/>
          </a:xfrm>
        </p:spPr>
      </p:pic>
      <p:pic>
        <p:nvPicPr>
          <p:cNvPr id="717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lum contrast="10000"/>
          </a:blip>
          <a:srcRect/>
          <a:stretch>
            <a:fillRect/>
          </a:stretch>
        </p:blipFill>
        <p:spPr>
          <a:xfrm>
            <a:off x="0" y="-214338"/>
            <a:ext cx="9144000" cy="6858000"/>
          </a:xfrm>
          <a:noFill/>
          <a:ln>
            <a:gradFill>
              <a:gsLst>
                <a:gs pos="12000">
                  <a:schemeClr val="bg2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4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075613" cy="5043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  </a:t>
            </a: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   </a:t>
            </a:r>
            <a:r>
              <a:rPr lang="ru-RU" sz="2800">
                <a:solidFill>
                  <a:srgbClr val="000099"/>
                </a:solidFill>
              </a:rPr>
              <a:t>Он в Америке родился,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000099"/>
                </a:solidFill>
              </a:rPr>
              <a:t>  </a:t>
            </a:r>
            <a:r>
              <a:rPr lang="en-US" sz="2800">
                <a:solidFill>
                  <a:srgbClr val="000099"/>
                </a:solidFill>
              </a:rPr>
              <a:t>     </a:t>
            </a:r>
            <a:r>
              <a:rPr lang="ru-RU" sz="2800">
                <a:solidFill>
                  <a:srgbClr val="000099"/>
                </a:solidFill>
              </a:rPr>
              <a:t>путешествовать пустился.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000099"/>
                </a:solidFill>
              </a:rPr>
              <a:t>  </a:t>
            </a:r>
            <a:r>
              <a:rPr lang="en-US" sz="2800">
                <a:solidFill>
                  <a:srgbClr val="000099"/>
                </a:solidFill>
              </a:rPr>
              <a:t>        </a:t>
            </a:r>
            <a:r>
              <a:rPr lang="ru-RU" sz="2800">
                <a:solidFill>
                  <a:srgbClr val="000099"/>
                </a:solidFill>
              </a:rPr>
              <a:t>С тех пор по миру гуляет, 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000099"/>
                </a:solidFill>
              </a:rPr>
              <a:t>  </a:t>
            </a:r>
            <a:r>
              <a:rPr lang="en-US" sz="2800">
                <a:solidFill>
                  <a:srgbClr val="000099"/>
                </a:solidFill>
              </a:rPr>
              <a:t>           </a:t>
            </a:r>
            <a:r>
              <a:rPr lang="ru-RU" sz="2800">
                <a:solidFill>
                  <a:srgbClr val="000099"/>
                </a:solidFill>
              </a:rPr>
              <a:t>Везде цену себе знает.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000099"/>
                </a:solidFill>
              </a:rPr>
              <a:t>  </a:t>
            </a:r>
            <a:r>
              <a:rPr lang="en-US" sz="2800">
                <a:solidFill>
                  <a:srgbClr val="000099"/>
                </a:solidFill>
              </a:rPr>
              <a:t>              </a:t>
            </a:r>
            <a:r>
              <a:rPr lang="ru-RU" sz="2800">
                <a:solidFill>
                  <a:srgbClr val="000099"/>
                </a:solidFill>
              </a:rPr>
              <a:t>С ним торгуют, управляют…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000099"/>
                </a:solidFill>
              </a:rPr>
              <a:t>  </a:t>
            </a:r>
            <a:r>
              <a:rPr lang="en-US" sz="2800">
                <a:solidFill>
                  <a:srgbClr val="000099"/>
                </a:solidFill>
              </a:rPr>
              <a:t>                  </a:t>
            </a:r>
            <a:r>
              <a:rPr lang="ru-RU" sz="2800">
                <a:solidFill>
                  <a:srgbClr val="000099"/>
                </a:solidFill>
              </a:rPr>
              <a:t>как его все называют?</a:t>
            </a:r>
          </a:p>
        </p:txBody>
      </p:sp>
      <p:pic>
        <p:nvPicPr>
          <p:cNvPr id="19460" name="Picture 4" descr="ж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5300663"/>
            <a:ext cx="2190750" cy="952500"/>
          </a:xfrm>
          <a:noFill/>
          <a:ln/>
        </p:spPr>
      </p:pic>
      <p:pic>
        <p:nvPicPr>
          <p:cNvPr id="1946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00113" y="4868863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736">
    <p:checker dir="vert"/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851" fill="hold"/>
                                        <p:tgtEl>
                                          <p:spTgt spid="19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0503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549275"/>
            <a:ext cx="6686568" cy="554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8800" dirty="0" smtClean="0">
                <a:solidFill>
                  <a:srgbClr val="0000CC"/>
                </a:solidFill>
              </a:rPr>
              <a:t>          </a:t>
            </a:r>
            <a:r>
              <a:rPr lang="ru-RU" sz="8800" dirty="0" smtClean="0">
                <a:solidFill>
                  <a:srgbClr val="FF0000"/>
                </a:solidFill>
              </a:rPr>
              <a:t>доллар</a:t>
            </a:r>
            <a:r>
              <a:rPr lang="en-US" sz="7200" dirty="0" smtClean="0">
                <a:solidFill>
                  <a:srgbClr val="0000CC"/>
                </a:solidFill>
              </a:rPr>
              <a:t> </a:t>
            </a:r>
            <a:r>
              <a:rPr lang="en-US" sz="7200" dirty="0" smtClean="0"/>
              <a:t>       </a:t>
            </a:r>
            <a:r>
              <a:rPr lang="ru-RU" sz="7200" dirty="0" smtClean="0"/>
              <a:t>                 </a:t>
            </a:r>
            <a:r>
              <a:rPr lang="en-US" sz="7200" dirty="0" smtClean="0"/>
              <a:t>           </a:t>
            </a:r>
            <a:endParaRPr lang="ru-RU" sz="7200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9757"/>
            <a:ext cx="4038600" cy="333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68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0808"/>
            </a:gs>
            <a:gs pos="15000">
              <a:srgbClr val="FF0300"/>
            </a:gs>
            <a:gs pos="27500">
              <a:srgbClr val="FF7A00"/>
            </a:gs>
            <a:gs pos="50000">
              <a:srgbClr val="FFF200"/>
            </a:gs>
            <a:gs pos="725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7283450" cy="5330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 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          </a:t>
            </a:r>
            <a:r>
              <a:rPr lang="ru-RU" dirty="0">
                <a:solidFill>
                  <a:srgbClr val="000066"/>
                </a:solidFill>
              </a:rPr>
              <a:t>Чтоб продукты потреблять,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0066"/>
                </a:solidFill>
              </a:rPr>
              <a:t>          В платьях модных щеголять,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0066"/>
                </a:solidFill>
              </a:rPr>
              <a:t>          Чтобы вкусно есть и пить,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0066"/>
                </a:solidFill>
              </a:rPr>
              <a:t>          Нужно все это …</a:t>
            </a:r>
          </a:p>
        </p:txBody>
      </p:sp>
      <p:pic>
        <p:nvPicPr>
          <p:cNvPr id="31748" name="Picture 4" descr="2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27763" y="3357563"/>
            <a:ext cx="2570162" cy="2909887"/>
          </a:xfrm>
          <a:noFill/>
          <a:ln/>
        </p:spPr>
      </p:pic>
      <p:pic>
        <p:nvPicPr>
          <p:cNvPr id="317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87450" y="52292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880">
    <p:comb dir="vert"/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862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CC"/>
            </a:gs>
            <a:gs pos="100000">
              <a:srgbClr val="CC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00024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                         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57158" y="785794"/>
            <a:ext cx="8286808" cy="2571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купить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26" name="Picture 2" descr="E:\Mmedia\Economy\Схемки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3571900" cy="307183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28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|1.3"/>
</p:tagLst>
</file>

<file path=ppt/theme/theme1.xml><?xml version="1.0" encoding="utf-8"?>
<a:theme xmlns:a="http://schemas.openxmlformats.org/drawingml/2006/main" name="Презентация мо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ершина горы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моя</Template>
  <TotalTime>333</TotalTime>
  <Words>1223</Words>
  <Application>Microsoft Office PowerPoint</Application>
  <PresentationFormat>Экран (4:3)</PresentationFormat>
  <Paragraphs>1068</Paragraphs>
  <Slides>33</Slides>
  <Notes>3</Notes>
  <HiddenSlides>0</HiddenSlides>
  <MMClips>11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Презентация моя</vt:lpstr>
      <vt:lpstr>Текстура</vt:lpstr>
      <vt:lpstr>Вершина горы</vt:lpstr>
      <vt:lpstr>Течение</vt:lpstr>
      <vt:lpstr>Равновесие</vt:lpstr>
      <vt:lpstr>Слайд 1</vt:lpstr>
      <vt:lpstr>Цели урока:</vt:lpstr>
      <vt:lpstr> </vt:lpstr>
      <vt:lpstr>Слайд 4</vt:lpstr>
      <vt:lpstr>Слайд 5</vt:lpstr>
      <vt:lpstr> </vt:lpstr>
      <vt:lpstr> </vt:lpstr>
      <vt:lpstr> </vt:lpstr>
      <vt:lpstr> </vt:lpstr>
      <vt:lpstr> </vt:lpstr>
      <vt:lpstr> </vt:lpstr>
      <vt:lpstr> </vt:lpstr>
      <vt:lpstr>                     товар              </vt:lpstr>
      <vt:lpstr> </vt:lpstr>
      <vt:lpstr> 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44</cp:revision>
  <dcterms:created xsi:type="dcterms:W3CDTF">2009-01-24T12:52:07Z</dcterms:created>
  <dcterms:modified xsi:type="dcterms:W3CDTF">2009-02-08T07:11:00Z</dcterms:modified>
</cp:coreProperties>
</file>