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64" r:id="rId5"/>
    <p:sldId id="282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9" r:id="rId16"/>
    <p:sldId id="277" r:id="rId17"/>
    <p:sldId id="278" r:id="rId18"/>
    <p:sldId id="270" r:id="rId19"/>
    <p:sldId id="276" r:id="rId20"/>
    <p:sldId id="272" r:id="rId21"/>
    <p:sldId id="280" r:id="rId22"/>
    <p:sldId id="271" r:id="rId23"/>
    <p:sldId id="273" r:id="rId24"/>
    <p:sldId id="281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44" autoAdjust="0"/>
    <p:restoredTop sz="96318" autoAdjust="0"/>
  </p:normalViewPr>
  <p:slideViewPr>
    <p:cSldViewPr>
      <p:cViewPr varScale="1">
        <p:scale>
          <a:sx n="70" d="100"/>
          <a:sy n="70" d="100"/>
        </p:scale>
        <p:origin x="-119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60E560-AD20-4E69-B74C-127BA575A1B5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78EF99-340E-49AB-B67C-7336E6473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542FE5-64E5-4250-8993-A87EF23D6C3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ACF47-012C-40B8-8322-D23405BBDB1E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350D-6B0C-43C5-AAD0-BB40AF868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DA88D-E9F0-42E8-9BD9-52CACB556A52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3934-9BB4-45B2-A113-FBA4A5F39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DC34-1AAF-4F6B-8EB1-A7DDF39A460F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EF30-E979-4657-ACB6-5222DCBD7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C66C-C1BA-4CF2-93FA-A3EB2D70057A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4E264-2BED-4925-93C0-A1E00F8B9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13EEF-6A7C-4092-8224-D5FDDAA9CC56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1886-DED3-4F58-8B01-337C1F1B0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22E8-399D-419A-B68B-9364D85CD699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FC13-AD6F-49FF-A087-4AE3A6F7F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22259-378B-46A4-BA35-A2A03D583B76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742BA-F88A-4EA3-B0BD-1CA8BC323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E3D5-1BEA-437B-80B3-14452D1BE294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4287-3A08-4546-8AB2-FDAB5DC69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D60A-ECFB-46AF-AB98-5C9DDFCD95E5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5AA-7038-440C-8013-5ABB7E387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99E1-DC25-4C39-80CD-6E43C93B27ED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1C62-75EC-4099-AB2A-AB2FDE064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02CDF-1EEF-4711-93A7-12462CAE26E0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0162C-6F6C-4319-A7BB-9DAA41BAC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B40773-8BD6-4517-9096-2440C2DC3C24}" type="datetimeFigureOut">
              <a:rPr lang="ru-RU"/>
              <a:pPr>
                <a:defRPr/>
              </a:pPr>
              <a:t>13.04.2010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3E5E93-238D-4DB3-89E8-E2134D9E8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ransition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292100" y="-6350"/>
            <a:ext cx="9564688" cy="6651625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-428625"/>
            <a:ext cx="6400800" cy="214312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endParaRPr lang="ru-RU" sz="10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dirty="0" smtClean="0"/>
              <a:t>   Самые </a:t>
            </a:r>
            <a:r>
              <a:rPr lang="ru-RU" sz="4800" dirty="0"/>
              <a:t>трудолюбивые санитары леса –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муравьи. </a:t>
            </a:r>
            <a:r>
              <a:rPr lang="ru-RU" sz="4800" dirty="0"/>
              <a:t>В среднем муравьи за минуту приносят в </a:t>
            </a:r>
            <a:r>
              <a:rPr lang="ru-RU" sz="4800" dirty="0" smtClean="0"/>
              <a:t>муравейник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dirty="0" smtClean="0"/>
              <a:t> 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2 десятка </a:t>
            </a:r>
            <a:r>
              <a:rPr lang="ru-RU" sz="4800" dirty="0"/>
              <a:t>насекомых. Сколько насекомых принесут муравьи за 1 час?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229600" cy="642937"/>
          </a:xfrm>
        </p:spPr>
        <p:txBody>
          <a:bodyPr/>
          <a:lstStyle/>
          <a:p>
            <a:pPr algn="ctr"/>
            <a:r>
              <a:rPr lang="ru-RU" sz="4800" b="1" i="1" smtClean="0">
                <a:solidFill>
                  <a:srgbClr val="C00000"/>
                </a:solidFill>
              </a:rPr>
              <a:t>Памятка: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86750" cy="56435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400" smtClean="0"/>
              <a:t>1</a:t>
            </a:r>
            <a:r>
              <a:rPr lang="ru-RU" sz="4400" b="1" smtClean="0"/>
              <a:t>. Нахожу первое неполное делимое. </a:t>
            </a:r>
          </a:p>
          <a:p>
            <a:pPr>
              <a:buFont typeface="Wingdings 2" pitchFamily="18" charset="2"/>
              <a:buNone/>
            </a:pPr>
            <a:r>
              <a:rPr lang="ru-RU" sz="4400" b="1" smtClean="0"/>
              <a:t>2. Определяю первую цифру </a:t>
            </a:r>
          </a:p>
          <a:p>
            <a:pPr>
              <a:buFont typeface="Wingdings 2" pitchFamily="18" charset="2"/>
              <a:buNone/>
            </a:pPr>
            <a:r>
              <a:rPr lang="ru-RU" sz="4400" b="1" smtClean="0"/>
              <a:t>3.Нахожу  второе неполное делимое.</a:t>
            </a:r>
          </a:p>
          <a:p>
            <a:pPr>
              <a:buFont typeface="Wingdings 2" pitchFamily="18" charset="2"/>
              <a:buNone/>
            </a:pPr>
            <a:r>
              <a:rPr lang="ru-RU" sz="4400" b="1" smtClean="0"/>
              <a:t>4. Определяю вторую цифру частного.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u="sng" dirty="0" smtClean="0">
                <a:solidFill>
                  <a:schemeClr val="accent6">
                    <a:lumMod val="75000"/>
                  </a:schemeClr>
                </a:solidFill>
              </a:rPr>
              <a:t>Физкультминутка</a:t>
            </a:r>
            <a:endParaRPr lang="ru-RU" sz="48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786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800" b="1" smtClean="0">
                <a:solidFill>
                  <a:srgbClr val="C00000"/>
                </a:solidFill>
              </a:rPr>
              <a:t>   Мы проверили осанку</a:t>
            </a:r>
            <a:br>
              <a:rPr lang="ru-RU" sz="4800" b="1" smtClean="0">
                <a:solidFill>
                  <a:srgbClr val="C00000"/>
                </a:solidFill>
              </a:rPr>
            </a:br>
            <a:r>
              <a:rPr lang="ru-RU" sz="4800" b="1" smtClean="0">
                <a:solidFill>
                  <a:srgbClr val="C00000"/>
                </a:solidFill>
              </a:rPr>
              <a:t>И свели лопатки,</a:t>
            </a:r>
            <a:br>
              <a:rPr lang="ru-RU" sz="4800" b="1" smtClean="0">
                <a:solidFill>
                  <a:srgbClr val="C00000"/>
                </a:solidFill>
              </a:rPr>
            </a:br>
            <a:r>
              <a:rPr lang="ru-RU" sz="4800" b="1" smtClean="0">
                <a:solidFill>
                  <a:srgbClr val="C00000"/>
                </a:solidFill>
              </a:rPr>
              <a:t>Мы походим на носках,</a:t>
            </a:r>
            <a:br>
              <a:rPr lang="ru-RU" sz="4800" b="1" smtClean="0">
                <a:solidFill>
                  <a:srgbClr val="C00000"/>
                </a:solidFill>
              </a:rPr>
            </a:br>
            <a:r>
              <a:rPr lang="ru-RU" sz="4800" b="1" smtClean="0">
                <a:solidFill>
                  <a:srgbClr val="C00000"/>
                </a:solidFill>
              </a:rPr>
              <a:t>А потом на пятках.</a:t>
            </a:r>
            <a:br>
              <a:rPr lang="ru-RU" sz="4800" b="1" smtClean="0">
                <a:solidFill>
                  <a:srgbClr val="C00000"/>
                </a:solidFill>
              </a:rPr>
            </a:br>
            <a:r>
              <a:rPr lang="ru-RU" sz="4800" b="1" smtClean="0">
                <a:solidFill>
                  <a:srgbClr val="C00000"/>
                </a:solidFill>
              </a:rPr>
              <a:t>Пойдем мягко, как лисята,</a:t>
            </a:r>
            <a:br>
              <a:rPr lang="ru-RU" sz="4800" b="1" smtClean="0">
                <a:solidFill>
                  <a:srgbClr val="C00000"/>
                </a:solidFill>
              </a:rPr>
            </a:br>
            <a:r>
              <a:rPr lang="ru-RU" sz="4800" b="1" smtClean="0">
                <a:solidFill>
                  <a:srgbClr val="C00000"/>
                </a:solidFill>
              </a:rPr>
              <a:t>И как мишка косолапый,</a:t>
            </a:r>
            <a:br>
              <a:rPr lang="ru-RU" sz="4800" b="1" smtClean="0">
                <a:solidFill>
                  <a:srgbClr val="C00000"/>
                </a:solidFill>
              </a:rPr>
            </a:br>
            <a:endParaRPr lang="ru-RU" sz="48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   И </a:t>
            </a:r>
            <a:r>
              <a:rPr lang="ru-RU" sz="4800" b="1" dirty="0">
                <a:solidFill>
                  <a:srgbClr val="C00000"/>
                </a:solidFill>
              </a:rPr>
              <a:t>как заинька-трусишка,</a:t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И как серый </a:t>
            </a:r>
            <a:r>
              <a:rPr lang="ru-RU" sz="4800" b="1" dirty="0" smtClean="0">
                <a:solidFill>
                  <a:srgbClr val="C00000"/>
                </a:solidFill>
              </a:rPr>
              <a:t>волк - </a:t>
            </a:r>
            <a:r>
              <a:rPr lang="ru-RU" sz="4800" b="1" dirty="0" err="1" smtClean="0">
                <a:solidFill>
                  <a:srgbClr val="C00000"/>
                </a:solidFill>
              </a:rPr>
              <a:t>волчишко</a:t>
            </a:r>
            <a:r>
              <a:rPr lang="ru-RU" sz="4800" b="1" dirty="0" smtClean="0">
                <a:solidFill>
                  <a:srgbClr val="C00000"/>
                </a:solidFill>
              </a:rPr>
              <a:t>.</a:t>
            </a:r>
            <a:r>
              <a:rPr lang="ru-RU" sz="4800" b="1" dirty="0">
                <a:solidFill>
                  <a:srgbClr val="C00000"/>
                </a:solidFill>
              </a:rPr>
              <a:t/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Вот свернулся еж в клубок,</a:t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Потому что он продрог.</a:t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Лучик ежика коснулся,</a:t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</a:rPr>
              <a:t>Ежик сладко потянулся.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85750"/>
            <a:ext cx="8715375" cy="62150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/>
              <a:t> 1. На </a:t>
            </a:r>
            <a:r>
              <a:rPr lang="ru-RU" sz="4000" dirty="0"/>
              <a:t>территории природного </a:t>
            </a:r>
            <a:r>
              <a:rPr lang="ru-RU" sz="4000" dirty="0" smtClean="0"/>
              <a:t>национального </a:t>
            </a:r>
            <a:r>
              <a:rPr lang="ru-RU" sz="4000" dirty="0"/>
              <a:t>парка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«Нижняя Кама»  </a:t>
            </a:r>
            <a:r>
              <a:rPr lang="ru-RU" sz="4000" dirty="0"/>
              <a:t>гнездятся сотни птиц</a:t>
            </a:r>
            <a:r>
              <a:rPr lang="ru-RU" sz="4000" dirty="0">
                <a:solidFill>
                  <a:srgbClr val="C00000"/>
                </a:solidFill>
              </a:rPr>
              <a:t>. Пара дятлов</a:t>
            </a:r>
            <a:r>
              <a:rPr lang="ru-RU" sz="4000" dirty="0"/>
              <a:t> приносит своим птенцам в день 1012 гусениц</a:t>
            </a:r>
            <a:r>
              <a:rPr lang="ru-RU" sz="4000" dirty="0">
                <a:solidFill>
                  <a:srgbClr val="C00000"/>
                </a:solidFill>
              </a:rPr>
              <a:t>, пара поползней </a:t>
            </a:r>
            <a:r>
              <a:rPr lang="ru-RU" sz="4000" dirty="0"/>
              <a:t>– в 4 раза меньше, а </a:t>
            </a:r>
            <a:r>
              <a:rPr lang="ru-RU" sz="4000" dirty="0">
                <a:solidFill>
                  <a:srgbClr val="C00000"/>
                </a:solidFill>
              </a:rPr>
              <a:t>пара скворцов </a:t>
            </a:r>
            <a:r>
              <a:rPr lang="ru-RU" sz="4000" dirty="0"/>
              <a:t>– в 6 раз больше, чем поползни. На сколько  гусениц больше приносит своим птенцам пара скворцов, чем пара поползней?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5400" b="1" smtClean="0"/>
              <a:t>Дятел </a:t>
            </a:r>
          </a:p>
        </p:txBody>
      </p:sp>
      <p:pic>
        <p:nvPicPr>
          <p:cNvPr id="4098" name="Picture 2" descr="C:\Users\Елизавета\Pictures\153581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1638" y="244475"/>
            <a:ext cx="8553450" cy="73152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Поползень 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698" name="Picture 2" descr="C:\Users\Елизавета\Pictures\normal_IMG_036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714375"/>
            <a:ext cx="8643937" cy="578643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Скворец 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Елизавета\Pictures\153578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3775" y="1133475"/>
            <a:ext cx="6870700" cy="530383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6143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800" smtClean="0"/>
              <a:t>2. </a:t>
            </a:r>
            <a:r>
              <a:rPr lang="ru-RU" sz="4800" smtClean="0">
                <a:solidFill>
                  <a:srgbClr val="C00000"/>
                </a:solidFill>
              </a:rPr>
              <a:t>Гепард и зебра </a:t>
            </a:r>
            <a:r>
              <a:rPr lang="ru-RU" sz="4800" smtClean="0"/>
              <a:t>побежали одновременно в противоположных направлениях. Какое расстояние будет между ними через 4 часа, если скорость зебры равна 112 км/ч, а гепарда – 65 км/ч?</a:t>
            </a:r>
          </a:p>
          <a:p>
            <a:pPr>
              <a:buFont typeface="Wingdings 2" pitchFamily="18" charset="2"/>
              <a:buNone/>
            </a:pPr>
            <a:endParaRPr lang="ru-RU" sz="480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Picture 2" descr="C:\Users\Елизавета\Pictures\1211815742_zebra-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0" y="2430463"/>
            <a:ext cx="4762500" cy="3400425"/>
          </a:xfrm>
        </p:spPr>
      </p:pic>
      <p:pic>
        <p:nvPicPr>
          <p:cNvPr id="32771" name="Picture 3" descr="C:\Users\Елизавета\Pictures\clip144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5400" smtClean="0"/>
          </a:p>
          <a:p>
            <a:pPr algn="ctr">
              <a:buFont typeface="Wingdings 2" pitchFamily="18" charset="2"/>
              <a:buNone/>
            </a:pPr>
            <a:r>
              <a:rPr lang="ru-RU" sz="5400" smtClean="0"/>
              <a:t>Тема нашего урока</a:t>
            </a:r>
          </a:p>
          <a:p>
            <a:pPr algn="ctr">
              <a:buFont typeface="Wingdings 2" pitchFamily="18" charset="2"/>
              <a:buNone/>
            </a:pPr>
            <a:r>
              <a:rPr lang="ru-RU" sz="6000" smtClean="0">
                <a:solidFill>
                  <a:srgbClr val="FF0000"/>
                </a:solidFill>
              </a:rPr>
              <a:t> </a:t>
            </a:r>
            <a:r>
              <a:rPr lang="ru-RU" sz="6000" b="1" i="1" smtClean="0">
                <a:solidFill>
                  <a:srgbClr val="FF0000"/>
                </a:solidFill>
              </a:rPr>
              <a:t>“Деление</a:t>
            </a:r>
          </a:p>
          <a:p>
            <a:pPr algn="ctr">
              <a:buFont typeface="Wingdings 2" pitchFamily="18" charset="2"/>
              <a:buNone/>
            </a:pPr>
            <a:r>
              <a:rPr lang="ru-RU" sz="6000" b="1" i="1" smtClean="0">
                <a:solidFill>
                  <a:srgbClr val="FF0000"/>
                </a:solidFill>
              </a:rPr>
              <a:t> на двузначное число”.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42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rgbClr val="FF0000"/>
                </a:solidFill>
              </a:rPr>
              <a:t>Логическая задача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614362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/>
              <a:t>По тропинке вдоль кустов</a:t>
            </a:r>
            <a:br>
              <a:rPr lang="ru-RU" sz="4000" dirty="0" smtClean="0"/>
            </a:br>
            <a:r>
              <a:rPr lang="ru-RU" sz="4000" dirty="0" smtClean="0"/>
              <a:t>Шло </a:t>
            </a: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  <a:t>одиннадцать хвостов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/>
              <a:t>Насчитать я также смог,</a:t>
            </a:r>
            <a:br>
              <a:rPr lang="ru-RU" sz="4000" dirty="0" smtClean="0"/>
            </a:br>
            <a:r>
              <a:rPr lang="ru-RU" sz="4000" dirty="0" smtClean="0"/>
              <a:t>Что шагало </a:t>
            </a: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  <a:t>тридцать ног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/>
              <a:t>Это вместе шли куда-то</a:t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70C0"/>
                </a:solidFill>
              </a:rPr>
              <a:t>Индюки и жеребята.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А теперь вопрос таков:</a:t>
            </a:r>
            <a:br>
              <a:rPr lang="ru-RU" sz="4000" dirty="0" smtClean="0"/>
            </a:br>
            <a:r>
              <a:rPr lang="ru-RU" sz="4000" dirty="0" smtClean="0"/>
              <a:t>Сколько было </a:t>
            </a: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  <a:t>индюков?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Спросим также у ребят:</a:t>
            </a:r>
            <a:br>
              <a:rPr lang="ru-RU" sz="4000" dirty="0" smtClean="0"/>
            </a:br>
            <a:r>
              <a:rPr lang="ru-RU" sz="4000" dirty="0" smtClean="0"/>
              <a:t>Сколько было  </a:t>
            </a: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  <a:t>жеребят?</a:t>
            </a:r>
            <a:endParaRPr lang="ru-RU" sz="40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Индюк </a:t>
            </a:r>
          </a:p>
        </p:txBody>
      </p:sp>
      <p:pic>
        <p:nvPicPr>
          <p:cNvPr id="34818" name="Picture 2" descr="C:\Users\Елизавета\Pictures\0_62af_53c19303_XL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034088" cy="4525963"/>
          </a:xfrm>
        </p:spPr>
      </p:pic>
      <p:pic>
        <p:nvPicPr>
          <p:cNvPr id="4" name="Picture 2" descr="C:\Users\Елизавета\Pictures\2601200910075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5825" y="3041650"/>
            <a:ext cx="5724525" cy="38227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1571625"/>
          </a:xfrm>
        </p:spPr>
        <p:txBody>
          <a:bodyPr/>
          <a:lstStyle/>
          <a:p>
            <a:r>
              <a:rPr lang="ru-RU" sz="6600" b="1" smtClean="0">
                <a:solidFill>
                  <a:srgbClr val="C00000"/>
                </a:solidFill>
              </a:rPr>
              <a:t>Домашнее задание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457200" y="3071813"/>
            <a:ext cx="8229600" cy="305435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7200" b="1" smtClean="0"/>
              <a:t>С.49, №239, 242.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7225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/>
              <a:t> “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Мы – хозяева нашей природы</a:t>
            </a:r>
            <a:r>
              <a:rPr lang="ru-RU" sz="4000" dirty="0"/>
              <a:t>, и она для нас кладовая солнца </a:t>
            </a:r>
            <a:r>
              <a:rPr lang="ru-RU" sz="4000" dirty="0" smtClean="0"/>
              <a:t>  с великими </a:t>
            </a:r>
            <a:r>
              <a:rPr lang="ru-RU" sz="4000" dirty="0"/>
              <a:t>сокровищами жизни. Для работы нужна чистая вода – будем охранять наши водоемы. </a:t>
            </a:r>
            <a:r>
              <a:rPr lang="ru-RU" sz="4000" dirty="0" smtClean="0"/>
              <a:t> В лесах</a:t>
            </a:r>
            <a:r>
              <a:rPr lang="ru-RU" sz="4000" dirty="0"/>
              <a:t>, степях и горах разные ценные животные – будем охранять наши леса, поля, </a:t>
            </a:r>
            <a:r>
              <a:rPr lang="ru-RU" sz="4000" dirty="0" smtClean="0"/>
              <a:t>горы. А человеку </a:t>
            </a:r>
            <a:r>
              <a:rPr lang="ru-RU" sz="4000" dirty="0"/>
              <a:t>нужна Родина. И охранять природу – значит охранять Родину”. </a:t>
            </a:r>
            <a:r>
              <a:rPr lang="ru-RU" sz="4000" i="1" dirty="0"/>
              <a:t>(М.Пришвин)</a:t>
            </a:r>
            <a:endParaRPr lang="ru-RU" sz="40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0" name="Picture 2" descr="I:\портреты писателей\s1724_1190643368_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6675" y="0"/>
            <a:ext cx="9210675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5000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u="sng" dirty="0" smtClean="0">
                <a:solidFill>
                  <a:schemeClr val="bg2">
                    <a:lumMod val="50000"/>
                  </a:schemeClr>
                </a:solidFill>
              </a:rPr>
              <a:t>Определи свое настроение:</a:t>
            </a:r>
            <a:endParaRPr lang="ru-RU" sz="4800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472488" cy="519747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dirty="0" smtClean="0"/>
              <a:t> Встаньте</a:t>
            </a:r>
            <a:r>
              <a:rPr lang="ru-RU" sz="4800" dirty="0"/>
              <a:t>, пожалуйста, те, </a:t>
            </a:r>
            <a:r>
              <a:rPr lang="ru-RU" sz="4800" dirty="0" smtClean="0"/>
              <a:t>кто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dirty="0"/>
              <a:t> </a:t>
            </a:r>
            <a:r>
              <a:rPr lang="ru-RU" sz="4800" dirty="0" smtClean="0"/>
              <a:t>-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устал от сегодняшнего урока</a:t>
            </a:r>
            <a:r>
              <a:rPr lang="ru-RU" sz="4800" dirty="0" smtClean="0"/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ому было трудно</a:t>
            </a:r>
            <a:r>
              <a:rPr lang="ru-RU" sz="4800" dirty="0" smtClean="0"/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4800" b="1" dirty="0">
                <a:solidFill>
                  <a:srgbClr val="FF0000"/>
                </a:solidFill>
              </a:rPr>
              <a:t>к</a:t>
            </a:r>
            <a:r>
              <a:rPr lang="ru-RU" sz="4800" b="1" dirty="0" smtClean="0">
                <a:solidFill>
                  <a:srgbClr val="FF0000"/>
                </a:solidFill>
              </a:rPr>
              <a:t>то был уверен в себе;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кого осталось отличное настроение.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-73025" y="-36513"/>
            <a:ext cx="9502775" cy="7004051"/>
            <a:chOff x="-46" y="-23"/>
            <a:chExt cx="5986" cy="4412"/>
          </a:xfrm>
        </p:grpSpPr>
        <p:pic>
          <p:nvPicPr>
            <p:cNvPr id="40962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6" y="-23"/>
              <a:ext cx="5986" cy="4412"/>
            </a:xfrm>
            <a:prstGeom prst="rect">
              <a:avLst/>
            </a:prstGeom>
            <a:noFill/>
          </p:spPr>
        </p:pic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89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73050" indent="-273050" algn="ct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endParaRPr lang="ru-RU" sz="2600">
                <a:solidFill>
                  <a:srgbClr val="000000"/>
                </a:solidFill>
                <a:latin typeface="Constantia" pitchFamily="18" charset="0"/>
              </a:endParaRPr>
            </a:p>
            <a:p>
              <a:pPr marL="273050" indent="-273050" algn="ct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endParaRPr lang="ru-RU" sz="2600">
                <a:solidFill>
                  <a:srgbClr val="000000"/>
                </a:solidFill>
                <a:latin typeface="Constantia" pitchFamily="18" charset="0"/>
              </a:endParaRPr>
            </a:p>
            <a:p>
              <a:pPr marL="273050" indent="-273050" algn="ct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ru-RU" sz="7200" b="1" i="1">
                  <a:solidFill>
                    <a:srgbClr val="21B2C9"/>
                  </a:solidFill>
                  <a:latin typeface="Constantia" pitchFamily="18" charset="0"/>
                </a:rPr>
                <a:t>Молодцы!</a:t>
              </a:r>
            </a:p>
            <a:p>
              <a:pPr marL="273050" indent="-273050" algn="ct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ru-RU" sz="6600" b="1" i="1">
                  <a:solidFill>
                    <a:srgbClr val="21B2C9"/>
                  </a:solidFill>
                  <a:latin typeface="Constantia" pitchFamily="18" charset="0"/>
                </a:rPr>
                <a:t> Спасибо всем</a:t>
              </a:r>
            </a:p>
            <a:p>
              <a:pPr marL="273050" indent="-273050" algn="ct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ru-RU" sz="6600" b="1" i="1">
                  <a:solidFill>
                    <a:srgbClr val="21B2C9"/>
                  </a:solidFill>
                  <a:latin typeface="Constantia" pitchFamily="18" charset="0"/>
                </a:rPr>
                <a:t> за урок!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4041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800" b="1" smtClean="0"/>
              <a:t>   103 х 7 = …О</a:t>
            </a:r>
            <a:br>
              <a:rPr lang="ru-RU" sz="4800" b="1" smtClean="0"/>
            </a:br>
            <a:r>
              <a:rPr lang="ru-RU" sz="4800" b="1" smtClean="0"/>
              <a:t>508 х 2 = …Г </a:t>
            </a:r>
            <a:br>
              <a:rPr lang="ru-RU" sz="4800" b="1" smtClean="0"/>
            </a:br>
            <a:r>
              <a:rPr lang="ru-RU" sz="4800" b="1" smtClean="0"/>
              <a:t>220 х 4 = …Л </a:t>
            </a:r>
            <a:br>
              <a:rPr lang="ru-RU" sz="4800" b="1" smtClean="0"/>
            </a:br>
            <a:r>
              <a:rPr lang="ru-RU" sz="4800" b="1" smtClean="0"/>
              <a:t>710 х 3 = …Я</a:t>
            </a:r>
            <a:br>
              <a:rPr lang="ru-RU" sz="4800" b="1" smtClean="0"/>
            </a:br>
            <a:r>
              <a:rPr lang="ru-RU" sz="4800" b="1" smtClean="0"/>
              <a:t>606 х 2 = …И</a:t>
            </a:r>
            <a:br>
              <a:rPr lang="ru-RU" sz="4800" b="1" smtClean="0"/>
            </a:br>
            <a:r>
              <a:rPr lang="ru-RU" sz="4800" b="1" smtClean="0"/>
              <a:t>230 х 3 = …К</a:t>
            </a:r>
            <a:br>
              <a:rPr lang="ru-RU" sz="4800" b="1" smtClean="0"/>
            </a:br>
            <a:r>
              <a:rPr lang="ru-RU" sz="4800" b="1" smtClean="0"/>
              <a:t>450 х 2 = …О</a:t>
            </a:r>
            <a:br>
              <a:rPr lang="ru-RU" sz="4800" b="1" smtClean="0"/>
            </a:br>
            <a:r>
              <a:rPr lang="ru-RU" sz="4800" b="1" smtClean="0"/>
              <a:t>245 х2 = …Э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u="sng" smtClean="0">
                <a:solidFill>
                  <a:srgbClr val="C00000"/>
                </a:solidFill>
              </a:rPr>
              <a:t>Проверьте себя: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5800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1600" b="1" dirty="0" smtClean="0"/>
              <a:t>721 – О                1212 – И               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1600" b="1" dirty="0" smtClean="0"/>
              <a:t>1016 – Г                690 – К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1600" b="1" dirty="0" smtClean="0"/>
              <a:t>880 – Л                   900 – О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1600" b="1" dirty="0" smtClean="0"/>
              <a:t>2130 – Я                   490 – Э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1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1600" dirty="0" smtClean="0"/>
              <a:t>                      </a:t>
            </a:r>
            <a:endParaRPr lang="ru-RU" sz="21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2144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i="1" dirty="0" smtClean="0">
                <a:solidFill>
                  <a:schemeClr val="accent6">
                    <a:lumMod val="50000"/>
                  </a:schemeClr>
                </a:solidFill>
              </a:rPr>
              <a:t>Экология</a:t>
            </a:r>
            <a:endParaRPr lang="ru-RU" sz="9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434" name="Picture 2" descr="I:\портреты писателей\ananinskiy_mogilnik_drevnos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00188"/>
            <a:ext cx="9144000" cy="5357812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313"/>
            <a:ext cx="8229600" cy="60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186738" cy="6143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5400" smtClean="0">
                <a:solidFill>
                  <a:srgbClr val="00B050"/>
                </a:solidFill>
              </a:rPr>
              <a:t>“</a:t>
            </a:r>
            <a:r>
              <a:rPr lang="ru-RU" sz="4800" smtClean="0">
                <a:solidFill>
                  <a:srgbClr val="00B050"/>
                </a:solidFill>
              </a:rPr>
              <a:t>Логос” - наука</a:t>
            </a:r>
            <a:r>
              <a:rPr lang="ru-RU" sz="4800" smtClean="0">
                <a:solidFill>
                  <a:srgbClr val="92D050"/>
                </a:solidFill>
              </a:rPr>
              <a:t>. </a:t>
            </a:r>
          </a:p>
          <a:p>
            <a:pPr>
              <a:buFont typeface="Wingdings 2" pitchFamily="18" charset="2"/>
              <a:buNone/>
            </a:pPr>
            <a:r>
              <a:rPr lang="ru-RU" sz="4800" b="1" smtClean="0">
                <a:solidFill>
                  <a:srgbClr val="00B050"/>
                </a:solidFill>
              </a:rPr>
              <a:t>“</a:t>
            </a:r>
            <a:r>
              <a:rPr lang="ru-RU" sz="4800" smtClean="0">
                <a:solidFill>
                  <a:srgbClr val="00B050"/>
                </a:solidFill>
              </a:rPr>
              <a:t>Эко” - “дом</a:t>
            </a:r>
            <a:r>
              <a:rPr lang="ru-RU" sz="4800" smtClean="0"/>
              <a:t>( на латинском языке.) Получается, это наука о доме. Но не о доме в обычном смысле, нет, это наука о нашем общем доме – </a:t>
            </a:r>
            <a:r>
              <a:rPr lang="ru-RU" sz="4800" b="1" smtClean="0">
                <a:solidFill>
                  <a:srgbClr val="00B050"/>
                </a:solidFill>
              </a:rPr>
              <a:t>природе</a:t>
            </a:r>
            <a:r>
              <a:rPr lang="ru-RU" sz="5400" smtClean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57225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семью </a:t>
            </a:r>
            <a:r>
              <a:rPr lang="ru-RU" sz="5400" b="1" u="sng" dirty="0">
                <a:solidFill>
                  <a:schemeClr val="accent2">
                    <a:lumMod val="75000"/>
                  </a:schemeClr>
                </a:solidFill>
              </a:rPr>
              <a:t>из трёх </a:t>
            </a: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человек в сутки требуется 51 кг чистого воздуха. Сколько кг воздуха потребуется на наш класс (в классе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27 учеников)? 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6072187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   В </a:t>
            </a: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квартире подтекает водопроводный кран. За </a:t>
            </a:r>
            <a:r>
              <a:rPr lang="ru-RU" sz="4800" b="1" dirty="0">
                <a:solidFill>
                  <a:srgbClr val="C00000"/>
                </a:solidFill>
              </a:rPr>
              <a:t>6</a:t>
            </a: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 минут набегает полный стакан воды. Сколько воды вытечет из такого крана за </a:t>
            </a:r>
            <a:r>
              <a:rPr lang="ru-RU" sz="4800" b="1" dirty="0">
                <a:solidFill>
                  <a:srgbClr val="C00000"/>
                </a:solidFill>
              </a:rPr>
              <a:t>1 час</a:t>
            </a: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, если 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800" b="1" dirty="0">
                <a:solidFill>
                  <a:srgbClr val="C00000"/>
                </a:solidFill>
              </a:rPr>
              <a:t>1 </a:t>
            </a: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литре </a:t>
            </a:r>
            <a:r>
              <a:rPr lang="ru-RU" sz="4800" b="1" dirty="0">
                <a:solidFill>
                  <a:srgbClr val="C00000"/>
                </a:solidFill>
              </a:rPr>
              <a:t>5</a:t>
            </a: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 стаканов воды?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6038"/>
            <a:ext cx="8229600" cy="46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57225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   Из 250 000 </a:t>
            </a:r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видов растений Земли 1/10 часть находится на грани исчезновения. Сколько видов растений на Земле на грани исчезновения?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516</TotalTime>
  <Words>442</Words>
  <Application>Microsoft Office PowerPoint</Application>
  <PresentationFormat>Экран (4:3)</PresentationFormat>
  <Paragraphs>53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Проверьте себя:</vt:lpstr>
      <vt:lpstr>Экология</vt:lpstr>
      <vt:lpstr>Слайд 6</vt:lpstr>
      <vt:lpstr>Слайд 7</vt:lpstr>
      <vt:lpstr>Слайд 8</vt:lpstr>
      <vt:lpstr>Слайд 9</vt:lpstr>
      <vt:lpstr>Слайд 10</vt:lpstr>
      <vt:lpstr>Памятка:</vt:lpstr>
      <vt:lpstr>Физкультминутка</vt:lpstr>
      <vt:lpstr>Слайд 13</vt:lpstr>
      <vt:lpstr>Слайд 14</vt:lpstr>
      <vt:lpstr>Дятел </vt:lpstr>
      <vt:lpstr>Поползень </vt:lpstr>
      <vt:lpstr>Скворец </vt:lpstr>
      <vt:lpstr>Слайд 18</vt:lpstr>
      <vt:lpstr>Слайд 19</vt:lpstr>
      <vt:lpstr>Логическая задача</vt:lpstr>
      <vt:lpstr>Индюк </vt:lpstr>
      <vt:lpstr>Домашнее задание</vt:lpstr>
      <vt:lpstr>Слайд 23</vt:lpstr>
      <vt:lpstr>Слайд 24</vt:lpstr>
      <vt:lpstr>Определи свое настроение: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Математику, друзья, Не любить никак нельзя. Очень точная наука, Очень строгая наука, Интересная наука – Это математика!</dc:title>
  <dc:creator>Елизавета</dc:creator>
  <cp:lastModifiedBy>123</cp:lastModifiedBy>
  <cp:revision>55</cp:revision>
  <dcterms:created xsi:type="dcterms:W3CDTF">2009-03-09T10:11:33Z</dcterms:created>
  <dcterms:modified xsi:type="dcterms:W3CDTF">2010-04-13T13:17:32Z</dcterms:modified>
</cp:coreProperties>
</file>