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66" r:id="rId3"/>
    <p:sldId id="261" r:id="rId4"/>
    <p:sldId id="257" r:id="rId5"/>
    <p:sldId id="263" r:id="rId6"/>
    <p:sldId id="267" r:id="rId7"/>
    <p:sldId id="268" r:id="rId8"/>
    <p:sldId id="270" r:id="rId9"/>
    <p:sldId id="269" r:id="rId10"/>
    <p:sldId id="289" r:id="rId11"/>
    <p:sldId id="273" r:id="rId12"/>
    <p:sldId id="272" r:id="rId13"/>
    <p:sldId id="274" r:id="rId14"/>
    <p:sldId id="259" r:id="rId15"/>
    <p:sldId id="282" r:id="rId16"/>
    <p:sldId id="260" r:id="rId17"/>
    <p:sldId id="265" r:id="rId18"/>
    <p:sldId id="284" r:id="rId19"/>
    <p:sldId id="288" r:id="rId20"/>
    <p:sldId id="285" r:id="rId21"/>
    <p:sldId id="275" r:id="rId22"/>
    <p:sldId id="264" r:id="rId23"/>
    <p:sldId id="276" r:id="rId24"/>
    <p:sldId id="287" r:id="rId25"/>
    <p:sldId id="283" r:id="rId26"/>
    <p:sldId id="278" r:id="rId27"/>
    <p:sldId id="277" r:id="rId28"/>
    <p:sldId id="279" r:id="rId29"/>
    <p:sldId id="281" r:id="rId30"/>
    <p:sldId id="286" r:id="rId31"/>
    <p:sldId id="280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5E901-1E0F-43B9-8EFE-2F834D78E891}" type="datetimeFigureOut">
              <a:rPr lang="ru-RU" smtClean="0"/>
              <a:pPr/>
              <a:t>15.11.2009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ADF18-EDCB-421E-BE8E-955E09039F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Капитолийская волчица в Риме,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1.«Слеза скорби» Зураба </a:t>
            </a:r>
            <a:r>
              <a:rPr lang="ru-RU" dirty="0" err="1" smtClean="0"/>
              <a:t>Царетели</a:t>
            </a:r>
            <a:r>
              <a:rPr lang="ru-RU" dirty="0" smtClean="0"/>
              <a:t>. Нью-Йорк. Памяти жертв теракта 11 сентября.30 метров.</a:t>
            </a:r>
            <a:r>
              <a:rPr lang="ru-RU" baseline="0" dirty="0" smtClean="0"/>
              <a:t> 150 тонн</a:t>
            </a:r>
          </a:p>
          <a:p>
            <a:r>
              <a:rPr lang="ru-RU" baseline="0" dirty="0" smtClean="0"/>
              <a:t>2.Колосс Олимпийский.47м.(16 этаж) 3.Петр 1 -96м.4.Монумент Победы -141,8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Петергоф. Самсон раздирающий пасть льву.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Михаил</a:t>
            </a:r>
            <a:r>
              <a:rPr lang="ru-RU" baseline="0" dirty="0" smtClean="0"/>
              <a:t> Круг. Тверь. Бульвар Радищева.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Салтыков-Щедрин. Тверь.  М.Кутузов перед Казанским собором. </a:t>
            </a:r>
            <a:r>
              <a:rPr lang="ru-RU" smtClean="0"/>
              <a:t>Орловский Б.И.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Пушкин;</a:t>
            </a:r>
            <a:r>
              <a:rPr lang="ru-RU" baseline="0" dirty="0" smtClean="0"/>
              <a:t> Минин и Пожарский (</a:t>
            </a:r>
            <a:r>
              <a:rPr lang="ru-RU" baseline="0" dirty="0" err="1" smtClean="0"/>
              <a:t>Мартос</a:t>
            </a:r>
            <a:r>
              <a:rPr lang="ru-RU" baseline="0" dirty="0" smtClean="0"/>
              <a:t> Иван Петрович)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Монумент матери в Чебоксарах. </a:t>
            </a:r>
            <a:r>
              <a:rPr lang="ru-RU" dirty="0" err="1" smtClean="0"/>
              <a:t>Вл.Нагорнов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1.Договор тысяч. 2.Медный всадник. Фальконе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1.Дискобол.</a:t>
            </a:r>
            <a:r>
              <a:rPr lang="ru-RU" baseline="0" dirty="0" smtClean="0"/>
              <a:t> Мирон. Греция.</a:t>
            </a:r>
            <a:r>
              <a:rPr lang="ru-RU" dirty="0" smtClean="0"/>
              <a:t> 2.Девушки. Фрагмент фриза Парфенона. 447 - 432 гг. до н. э. Мрамор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Статуэтка Оскар. Бюст из Летнего сада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Микеланджело. Давид.(5.25)</a:t>
            </a:r>
            <a:r>
              <a:rPr lang="ru-RU" baseline="0" dirty="0" smtClean="0"/>
              <a:t> Флоренция. Торс Афродиты. Греция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1.Мраморная римская копия со статуи Зевса Олимпийского работы древнегреческого скульптора V в. до н.э. Фидия. Государственный Эрмитаж. Санкт-Петербург.2.Афина в садах Петергофа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Барельеф</a:t>
            </a:r>
            <a:r>
              <a:rPr lang="ru-RU" baseline="0" dirty="0" smtClean="0"/>
              <a:t> по фронтону Парфенона в Афинах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Француа</a:t>
            </a:r>
            <a:r>
              <a:rPr lang="ru-RU" dirty="0" smtClean="0"/>
              <a:t> </a:t>
            </a:r>
            <a:r>
              <a:rPr lang="ru-RU" dirty="0" err="1" smtClean="0"/>
              <a:t>Рюд</a:t>
            </a:r>
            <a:r>
              <a:rPr lang="ru-RU" dirty="0" smtClean="0"/>
              <a:t>. Марсельеза. Триумфальная арка. Франция.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Ушепти</a:t>
            </a:r>
            <a:r>
              <a:rPr lang="ru-RU" dirty="0" smtClean="0"/>
              <a:t> – погребальная статуэтка. Кора из Греции. Пушкин А.С.</a:t>
            </a:r>
            <a:r>
              <a:rPr lang="ru-RU" baseline="0" dirty="0" smtClean="0"/>
              <a:t> Два лебедя с цветами.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a/af/Afanasiy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wiki.laser.ru/index.php/%D0%A4%D0%B0%D0%B9%D0%BB:140_450_egypte-ouchebti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twercity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%D0%A2%D0%B2%D0%B5%D1%80%D1%8C4.jpg" TargetMode="External"/><Relationship Id="rId2" Type="http://schemas.openxmlformats.org/officeDocument/2006/relationships/hyperlink" Target="http://www.glossary.ru/cgi-bin/gl_sch2.cgi?RRqzr;vyzwt:p!sgylwog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ssary.ru/cgi-bin/gl_sch2.cgi?RRygtquig9!xqzr;vyzw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ercity.ru/" TargetMode="External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hyperlink" Target="http://images.google.ru/imgres?imgurl=http://www.spbfoto.spb.ru/foto/data/media/28/angel.jpg&amp;imgrefurl=http://www.spbfoto.spb.ru/foto/details.php?image_id=554&amp;usg=__LDN58v3Y3J2sJcl-xOnR7Cdyjv0=&amp;h=700&amp;w=800&amp;sz=56&amp;hl=ru&amp;start=2&amp;um=1&amp;tbnid=u3npPRoNwJOJ2M:&amp;tbnh=125&amp;tbnw=143&amp;prev=/images?q=%D0%A1%D0%BA%D1%83%D0%BB%D1%8C%D0%BF%D1%82%D1%83%D1%80%D0%B0&amp;hl=ru&amp;rlz=1T4GTKR_ruRU309RU309&amp;sa=X&amp;um=1&amp;newwindow=1" TargetMode="Externa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She-wolf_suckles_Romulus_and_Remus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ssary.ru/cgi-bin/gl_sch2.cgi?RKwzjrg9!xqzr;vyzw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Michelangelos_David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айл:Afanasiy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34600" cy="7600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2514600" y="-45718"/>
            <a:ext cx="5943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81000"/>
            <a:ext cx="9296400" cy="2743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Скульптура</a:t>
            </a:r>
            <a:r>
              <a:rPr lang="ru-RU" b="1" dirty="0" smtClean="0">
                <a:solidFill>
                  <a:schemeClr val="tx1"/>
                </a:solidFill>
              </a:rPr>
              <a:t> (от латинского) высекать, вырезать - вид изобразительного искусства, произведения которого имеют физически материальный, предметный объем и трехмерную форму, размещенную в реальном пространстве.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Скульптура, как понятие, часто приравнивают к понятию «пластика» (от греч. – вылепленный</a:t>
            </a:r>
            <a:r>
              <a:rPr lang="ru-RU" b="1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543800" cy="1066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Рельеф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Изображения могут создаваться и  не полной объемной формы, частично выступающей над плоскостью. Это вид скульптуры называется – рельеф.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Рельеф имеет разновидности: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Барельеф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Горельеф</a:t>
            </a:r>
          </a:p>
          <a:p>
            <a:endParaRPr lang="ru-RU" dirty="0"/>
          </a:p>
        </p:txBody>
      </p:sp>
      <p:pic>
        <p:nvPicPr>
          <p:cNvPr id="4" name="Picture 2" descr="Посейдон, Аполлон и Артемида на собрании богов. Барельеф с восточного фриза Парфенона. Мрамор. 440 г. до н. э. Афины, музей Акропо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143000"/>
            <a:ext cx="3517900" cy="2593422"/>
          </a:xfrm>
          <a:prstGeom prst="rect">
            <a:avLst/>
          </a:prstGeom>
          <a:noFill/>
        </p:spPr>
      </p:pic>
      <p:pic>
        <p:nvPicPr>
          <p:cNvPr id="5" name="Содержимое 3" descr="горельеф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273136"/>
            <a:ext cx="2514600" cy="358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сейдон, Аполлон и Артемида на собрании богов. Барельеф с восточного фриза Парфенона. Мрамор. 440 г. до н. э. Афины, музей Акропол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209800"/>
            <a:ext cx="6794500" cy="50089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382000" cy="685800"/>
          </a:xfrm>
        </p:spPr>
        <p:txBody>
          <a:bodyPr/>
          <a:lstStyle/>
          <a:p>
            <a:r>
              <a:rPr lang="ru-RU" dirty="0" smtClean="0"/>
              <a:t>Барельеф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09600"/>
            <a:ext cx="7772400" cy="20272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Это низкий рельеф, в котором фигуры и предметы выступают над плоскостью, не более чем на половину своего объема.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Горельеф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724400"/>
          </a:xfrm>
        </p:spPr>
        <p:txBody>
          <a:bodyPr/>
          <a:lstStyle/>
          <a:p>
            <a:r>
              <a:rPr lang="ru-RU" dirty="0" smtClean="0"/>
              <a:t>Это высокий рельеф, где изображения значительно возвышается над плоскостью, а иногда лишь касается его.</a:t>
            </a:r>
            <a:endParaRPr lang="ru-RU" dirty="0"/>
          </a:p>
        </p:txBody>
      </p:sp>
      <p:pic>
        <p:nvPicPr>
          <p:cNvPr id="4" name="Содержимое 3" descr="горельеф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371600"/>
            <a:ext cx="3174733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Выразительные средства скульптуры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Пластичность объема; (гибкость, плавность. выразительность) </a:t>
            </a:r>
          </a:p>
          <a:p>
            <a:r>
              <a:rPr lang="ru-RU" dirty="0" smtClean="0"/>
              <a:t>Фактура, его поверхности.</a:t>
            </a:r>
          </a:p>
          <a:p>
            <a:r>
              <a:rPr lang="ru-RU" dirty="0" smtClean="0"/>
              <a:t>Насыщенность массы – ощущение тяжести или легкости. </a:t>
            </a:r>
          </a:p>
          <a:p>
            <a:r>
              <a:rPr lang="ru-RU" dirty="0" smtClean="0"/>
              <a:t>Цвет (применяется условно)</a:t>
            </a:r>
          </a:p>
          <a:p>
            <a:r>
              <a:rPr lang="ru-RU" dirty="0" smtClean="0"/>
              <a:t>Взаимосвязь трехмерной формы и пространства.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tvergrad.ru/wp-content/uploads/Памятник_Пушкину_в_Твер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657600" cy="4876800"/>
          </a:xfrm>
          <a:prstGeom prst="rect">
            <a:avLst/>
          </a:prstGeom>
          <a:noFill/>
        </p:spPr>
      </p:pic>
      <p:pic>
        <p:nvPicPr>
          <p:cNvPr id="5" name="Picture 2" descr="http://wiki.laser.ru/images/4/4d/140_450_egypte-ouchebti.jpg">
            <a:hlinkClick r:id="rId4" tooltip="Погребальная статуэтка ушебти Бак-эн-Консу. Музей изобразительных искусств Лиона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0500" y="914400"/>
            <a:ext cx="1333500" cy="4286250"/>
          </a:xfrm>
          <a:prstGeom prst="rect">
            <a:avLst/>
          </a:prstGeom>
          <a:noFill/>
        </p:spPr>
      </p:pic>
      <p:pic>
        <p:nvPicPr>
          <p:cNvPr id="39938" name="Picture 2" descr="КОРА. ГРЕЧЕСКАЯ СТАТУЯ. Кон. VI — нач. V в. до н. э. Афины. Музей Акропол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3048000"/>
            <a:ext cx="2117558" cy="3352800"/>
          </a:xfrm>
          <a:prstGeom prst="rect">
            <a:avLst/>
          </a:prstGeom>
          <a:noFill/>
        </p:spPr>
      </p:pic>
      <p:pic>
        <p:nvPicPr>
          <p:cNvPr id="39940" name="Picture 4" descr="http://www.binbon.ru/thumbnail/size/500x500/products/2998_produc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304800"/>
            <a:ext cx="3552732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скульптуры по назначению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По своему назначению скульптура подразделяется: </a:t>
            </a:r>
            <a:br>
              <a:rPr lang="ru-RU" b="1" dirty="0" smtClean="0"/>
            </a:br>
            <a:r>
              <a:rPr lang="ru-RU" b="1" dirty="0" smtClean="0"/>
              <a:t>- на монументальную; </a:t>
            </a:r>
            <a:br>
              <a:rPr lang="ru-RU" b="1" dirty="0" smtClean="0"/>
            </a:br>
            <a:r>
              <a:rPr lang="ru-RU" b="1" dirty="0" smtClean="0"/>
              <a:t>- на монументально-декоративную; </a:t>
            </a:r>
            <a:br>
              <a:rPr lang="ru-RU" b="1" dirty="0" smtClean="0"/>
            </a:br>
            <a:r>
              <a:rPr lang="ru-RU" b="1" dirty="0" smtClean="0"/>
              <a:t>- станковую; и </a:t>
            </a:r>
            <a:br>
              <a:rPr lang="ru-RU" b="1" dirty="0" smtClean="0"/>
            </a:br>
            <a:r>
              <a:rPr lang="ru-RU" b="1" dirty="0" smtClean="0"/>
              <a:t>- скульптуру малых форм.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Монументальная скульптура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Скульптура помещаемая на улицах и площадях города, обращается к широким, народным массам и несет в себе большое общественное значение, глубокие идеи. </a:t>
            </a:r>
          </a:p>
          <a:p>
            <a:pPr>
              <a:buNone/>
            </a:pPr>
            <a:r>
              <a:rPr lang="ru-RU" dirty="0" smtClean="0"/>
              <a:t>    Смотрится с большого расстояния.</a:t>
            </a:r>
          </a:p>
          <a:p>
            <a:pPr algn="ctr">
              <a:buNone/>
            </a:pPr>
            <a:r>
              <a:rPr lang="ru-RU" dirty="0" smtClean="0"/>
              <a:t>Виды:</a:t>
            </a:r>
          </a:p>
          <a:p>
            <a:r>
              <a:rPr lang="ru-RU" dirty="0" smtClean="0"/>
              <a:t>Памятник</a:t>
            </a:r>
          </a:p>
          <a:p>
            <a:r>
              <a:rPr lang="ru-RU" dirty="0" smtClean="0"/>
              <a:t>Мемориальная скульптура – памятник частным лицам. (круглая и рельеф)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Монументальная скульптура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wercity.ru/images/titl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175260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0"/>
            <a:ext cx="510152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143000"/>
            <a:ext cx="23812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9762" y="2133600"/>
            <a:ext cx="2951923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4114800"/>
            <a:ext cx="410198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Скульптурный материал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Скульптурный материал - из которого изготавливаются произведения скульптуры: </a:t>
            </a:r>
            <a:br>
              <a:rPr lang="ru-RU" b="1" dirty="0" smtClean="0"/>
            </a:br>
            <a:r>
              <a:rPr lang="ru-RU" b="1" dirty="0" smtClean="0"/>
              <a:t>- глина, воск, пластилин и другие мягкие вещества, служащие для лепки; </a:t>
            </a:r>
            <a:br>
              <a:rPr lang="ru-RU" b="1" dirty="0" smtClean="0"/>
            </a:br>
            <a:r>
              <a:rPr lang="ru-RU" b="1" dirty="0" smtClean="0"/>
              <a:t>- камень, дерево и другие твердые вещества, обрабатываемые путем удаления ненужных частей материала и постепенного выявления объемной формы; </a:t>
            </a:r>
            <a:br>
              <a:rPr lang="ru-RU" b="1" dirty="0" smtClean="0"/>
            </a:br>
            <a:r>
              <a:rPr lang="ru-RU" b="1" dirty="0" smtClean="0"/>
              <a:t>- металл, гипс, бетон, пластмасса и другие вещества, способные переходить из жидкого состояния в твердое и служащие для отливки произведений скульптуры при помощи специально изготовленных форм. </a:t>
            </a:r>
          </a:p>
          <a:p>
            <a:endParaRPr lang="ru-RU" dirty="0"/>
          </a:p>
        </p:txBody>
      </p:sp>
      <p:pic>
        <p:nvPicPr>
          <p:cNvPr id="21506" name="Picture 2" descr="http://upload.wikimedia.org/wikipedia/ru/thumb/9/9b/%D0%A2%D0%B2%D0%B5%D1%80%D1%8C4.jpg/89px-%D0%A2%D0%B2%D0%B5%D1%80%D1%8C4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152400"/>
            <a:ext cx="1381125" cy="1862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Мемориальная скульптура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9098280" y="1447800"/>
            <a:ext cx="45719" cy="60642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6764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764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09913"/>
            <a:ext cx="4997449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6143" y="3048000"/>
            <a:ext cx="480785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Монументально – декоративная скульптура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монументы и памятники, обращается к широкой аудитории, смотрится с большого расстояния, носит чисто декоративный характер.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Станковая скульптура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 &gt;&gt; </a:t>
            </a:r>
            <a:r>
              <a:rPr lang="ru-RU" b="1" dirty="0" smtClean="0"/>
              <a:t>Станковая скульптура - род скульптуры, предназначенной: </a:t>
            </a:r>
            <a:br>
              <a:rPr lang="ru-RU" b="1" dirty="0" smtClean="0"/>
            </a:br>
            <a:r>
              <a:rPr lang="ru-RU" b="1" dirty="0" smtClean="0"/>
              <a:t>- для выставок, музеев, общественных и жилых интерьеров; а также </a:t>
            </a:r>
            <a:br>
              <a:rPr lang="ru-RU" b="1" dirty="0" smtClean="0"/>
            </a:br>
            <a:r>
              <a:rPr lang="ru-RU" b="1" dirty="0" smtClean="0"/>
              <a:t>- для продажи на художественном рынке. </a:t>
            </a:r>
          </a:p>
          <a:p>
            <a:r>
              <a:rPr lang="ru-RU" b="1" dirty="0" smtClean="0"/>
              <a:t>Станковая скульптура: </a:t>
            </a:r>
            <a:br>
              <a:rPr lang="ru-RU" b="1" dirty="0" smtClean="0"/>
            </a:br>
            <a:r>
              <a:rPr lang="ru-RU" b="1" dirty="0" smtClean="0"/>
              <a:t>- рассчитана на восприятие с близкого расстояния; </a:t>
            </a:r>
            <a:br>
              <a:rPr lang="ru-RU" b="1" dirty="0" smtClean="0"/>
            </a:br>
            <a:r>
              <a:rPr lang="ru-RU" b="1" dirty="0" smtClean="0"/>
              <a:t>- не связана с предметным окружением и архитектурой конкретного интерьера; </a:t>
            </a:r>
            <a:br>
              <a:rPr lang="ru-RU" b="1" dirty="0" smtClean="0"/>
            </a:br>
            <a:r>
              <a:rPr lang="ru-RU" b="1" dirty="0" smtClean="0"/>
              <a:t>- предполагает продолжительный контакт со зрителем и побуждает его к сопереживанию.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Станковая скульптура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Портрет, статуя, статуэтка, бюст, торс и скульптурная группа.</a:t>
            </a:r>
          </a:p>
          <a:p>
            <a:r>
              <a:rPr lang="ru-RU" b="1" dirty="0" smtClean="0"/>
              <a:t>Обнаженное человеческое тело</a:t>
            </a:r>
          </a:p>
          <a:p>
            <a:r>
              <a:rPr lang="ru-RU" b="1" dirty="0" smtClean="0"/>
              <a:t>Скульптура тематическая: разнообразие по сюжетам и их трактовки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168991"/>
            <a:ext cx="1676400" cy="244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733800"/>
            <a:ext cx="2052637" cy="277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343400"/>
            <a:ext cx="33718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Станковая скульптура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581400"/>
            <a:ext cx="2305050" cy="298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1852612" cy="275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505200"/>
            <a:ext cx="2290763" cy="304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3505200"/>
            <a:ext cx="2317687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1143000"/>
            <a:ext cx="1981200" cy="243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1752600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0" y="0"/>
            <a:ext cx="2286000" cy="68579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Отрезанная от памятника Кругу гитара скоро вернется к владельцу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590800"/>
            <a:ext cx="5475427" cy="4114800"/>
          </a:xfrm>
          <a:prstGeom prst="rect">
            <a:avLst/>
          </a:prstGeom>
          <a:noFill/>
        </p:spPr>
      </p:pic>
      <p:pic>
        <p:nvPicPr>
          <p:cNvPr id="5" name="Picture 4" descr="Фотография памятника Михаилу Круг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6705602" cy="6839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DSC004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3400" y="304800"/>
            <a:ext cx="4648200" cy="6198325"/>
          </a:xfrm>
          <a:prstGeom prst="rect">
            <a:avLst/>
          </a:prstGeom>
          <a:noFill/>
          <a:ln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9265" y="381000"/>
            <a:ext cx="390473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 descr="http://tvergrad.ru/wp-content/uploads/Памятник_Пушкину_в_Твер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800"/>
            <a:ext cx="5105400" cy="68072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57200"/>
            <a:ext cx="376244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http://www.twercity.ru/images/titl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09600"/>
            <a:ext cx="8096250" cy="161925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581400"/>
            <a:ext cx="3199946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3048000"/>
            <a:ext cx="2362200" cy="307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3124200"/>
            <a:ext cx="2519426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http://visaginart.nm.ru/ART/d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4143375" cy="4752975"/>
          </a:xfrm>
          <a:prstGeom prst="rect">
            <a:avLst/>
          </a:prstGeom>
          <a:noFill/>
        </p:spPr>
      </p:pic>
      <p:pic>
        <p:nvPicPr>
          <p:cNvPr id="5" name="Picture 4" descr="http://www.peshtour.ru/images/tver08_6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0"/>
            <a:ext cx="3776472" cy="4495800"/>
          </a:xfrm>
          <a:prstGeom prst="rect">
            <a:avLst/>
          </a:prstGeom>
          <a:noFill/>
        </p:spPr>
      </p:pic>
      <p:pic>
        <p:nvPicPr>
          <p:cNvPr id="6" name="Picture 2" descr="http://t1.gstatic.com/images?q=tbn:u3npPRoNwJOJ2M:http://www.spbfoto.spb.ru/foto/data/media/28/angel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4495800"/>
            <a:ext cx="2133600" cy="1865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Объекты скульптуры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Главными объектами скульптуры являются человек и изображения животного мира (анималистический жанр)</a:t>
            </a:r>
            <a:endParaRPr lang="ru-RU" dirty="0"/>
          </a:p>
        </p:txBody>
      </p:sp>
      <p:pic>
        <p:nvPicPr>
          <p:cNvPr id="24578" name="Picture 2" descr="She-wolf suckles Romulus and Remus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657600"/>
            <a:ext cx="3860800" cy="28956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200400"/>
            <a:ext cx="2743200" cy="364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tver.rfn.ru/p/m_262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4064000" cy="3048000"/>
          </a:xfrm>
          <a:prstGeom prst="rect">
            <a:avLst/>
          </a:prstGeom>
          <a:noFill/>
        </p:spPr>
      </p:pic>
      <p:pic>
        <p:nvPicPr>
          <p:cNvPr id="5" name="Рисунок 4" descr="http://festival.1september.ru/articles/556630/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28600"/>
            <a:ext cx="434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peshtour.ru/images/tver09_5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2800"/>
            <a:ext cx="3962400" cy="7807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old_bridge_n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23581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скульптуры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3318" name="Picture 6" descr="Фриз храма Парфенон. V в. до н. э. Афины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343400"/>
            <a:ext cx="2838450" cy="15554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5934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http://historic.ru/lostcivil/greece/gallery/pic/stat_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0"/>
            <a:ext cx="2590800" cy="422748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90600" y="1600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Круглая 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2209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hlinkClick r:id="rId5" action="ppaction://hlinksldjump"/>
              </a:rPr>
              <a:t>Рельеф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Круглая скульптура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&gt;&gt; </a:t>
            </a:r>
            <a:r>
              <a:rPr lang="ru-RU" b="1" dirty="0" smtClean="0"/>
              <a:t>Круглая скульптура - вид скульптуры, произведения которой представляют собой самостоятельные трехмерные объемы, </a:t>
            </a:r>
            <a:br>
              <a:rPr lang="ru-RU" b="1" dirty="0" smtClean="0"/>
            </a:br>
            <a:r>
              <a:rPr lang="ru-RU" b="1" dirty="0" smtClean="0"/>
              <a:t>- свободно размещаемые в пространстве; </a:t>
            </a:r>
            <a:br>
              <a:rPr lang="ru-RU" b="1" dirty="0" smtClean="0"/>
            </a:br>
            <a:r>
              <a:rPr lang="ru-RU" b="1" dirty="0" smtClean="0"/>
              <a:t>- не связанные с плоскостью фона; </a:t>
            </a:r>
            <a:br>
              <a:rPr lang="ru-RU" b="1" dirty="0" smtClean="0"/>
            </a:br>
            <a:r>
              <a:rPr lang="ru-RU" b="1" dirty="0" smtClean="0"/>
              <a:t>- обычно требующие кругового обзора. </a:t>
            </a:r>
          </a:p>
          <a:p>
            <a:r>
              <a:rPr lang="ru-RU" b="1" dirty="0" smtClean="0"/>
              <a:t>Главными типами круглой скульптуры являются: статуя, статуэтка, бюст, торс и скульптурная группа.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0"/>
            <a:ext cx="64770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Бюст - </a:t>
            </a:r>
            <a:r>
              <a:rPr lang="ru-RU" b="1" dirty="0" err="1" smtClean="0"/>
              <a:t>погрудное</a:t>
            </a:r>
            <a:r>
              <a:rPr lang="ru-RU" b="1" dirty="0" smtClean="0"/>
              <a:t>, поясное или </a:t>
            </a:r>
            <a:r>
              <a:rPr lang="ru-RU" b="1" dirty="0" err="1" smtClean="0"/>
              <a:t>оплечное</a:t>
            </a:r>
            <a:r>
              <a:rPr lang="ru-RU" b="1" dirty="0" smtClean="0"/>
              <a:t> изображение человека в круглой скульптуре.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Статуэтка - вид мелкой пластики; статуя настольного (кабинетного) размера намного меньше натуральной величины, служащая для украшения интерьера</a:t>
            </a:r>
            <a:endParaRPr lang="ru-RU" dirty="0"/>
          </a:p>
        </p:txBody>
      </p:sp>
      <p:pic>
        <p:nvPicPr>
          <p:cNvPr id="20484" name="Picture 4" descr="Скульптурный бюст Юлия Цезаря в Летнем саду Санкт-Петербур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0"/>
            <a:ext cx="2515939" cy="3733800"/>
          </a:xfrm>
          <a:prstGeom prst="rect">
            <a:avLst/>
          </a:prstGeom>
          <a:noFill/>
        </p:spPr>
      </p:pic>
      <p:pic>
        <p:nvPicPr>
          <p:cNvPr id="20486" name="Picture 6" descr="http://powerclip.ru/uploads/photos/35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505200"/>
            <a:ext cx="2222500" cy="3148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Статуя - свободно стоящее объемное изображение человеческой фигуры в рост, а также животного или фантастического существа. Обычно статуя помещается на постаменте. Так называемая конная статуя изображает всадника. </a:t>
            </a:r>
          </a:p>
          <a:p>
            <a:r>
              <a:rPr lang="ru-RU" b="1" dirty="0" smtClean="0"/>
              <a:t>Торс - скульптурное изображение туловища человека без головы, рук и ног. Торс может быть обломком античной скульптуры или самостоятельной скульптурной композицией. </a:t>
            </a:r>
          </a:p>
          <a:p>
            <a:endParaRPr lang="ru-RU" dirty="0"/>
          </a:p>
        </p:txBody>
      </p:sp>
      <p:pic>
        <p:nvPicPr>
          <p:cNvPr id="19458" name="Picture 2" descr="Michelangelos David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0"/>
            <a:ext cx="1524000" cy="2032000"/>
          </a:xfrm>
          <a:prstGeom prst="rect">
            <a:avLst/>
          </a:prstGeom>
          <a:noFill/>
        </p:spPr>
      </p:pic>
      <p:pic>
        <p:nvPicPr>
          <p:cNvPr id="19459" name="Picture 3" descr="Торс Афродиты (Венеры) малый, 50см, гипс скульптурны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V="1">
            <a:off x="304800" y="5105400"/>
            <a:ext cx="685800" cy="1481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52600" y="3429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2286000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Хризоэлефантинная</a:t>
            </a:r>
            <a:r>
              <a:rPr lang="ru-RU" b="1" dirty="0" smtClean="0"/>
              <a:t> скульптура - из золота и слоновой кости, характерная для античного искусства. </a:t>
            </a:r>
          </a:p>
          <a:p>
            <a:r>
              <a:rPr lang="ru-RU" b="1" dirty="0" smtClean="0"/>
              <a:t>Хрисоэлефантинная скульптура состояла из деревянного каркаса, на который наклеивались пластины из слоновой кости, передававшие обнаженное тело; из золота исполнялись одежда и волосы. </a:t>
            </a:r>
          </a:p>
        </p:txBody>
      </p:sp>
      <p:pic>
        <p:nvPicPr>
          <p:cNvPr id="4" name="Содержимое 3" descr="скульптур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413510" cy="215803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429000"/>
            <a:ext cx="23812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Шеду</a:t>
            </a:r>
            <a:r>
              <a:rPr lang="ru-RU" b="1" dirty="0" smtClean="0"/>
              <a:t> - добрый гений-хранитель в облике животного.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371600"/>
            <a:ext cx="5105400" cy="49530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Шеду</a:t>
            </a:r>
            <a:r>
              <a:rPr lang="ru-RU" b="1" dirty="0" smtClean="0"/>
              <a:t> - в археологии и искусствоведении - статуя </a:t>
            </a:r>
            <a:r>
              <a:rPr lang="ru-RU" b="1" dirty="0" err="1" smtClean="0"/>
              <a:t>человекоголового</a:t>
            </a:r>
            <a:r>
              <a:rPr lang="ru-RU" b="1" dirty="0" smtClean="0"/>
              <a:t> крылатого льва или быка, охраняющего вход во дворцы ассирийских и иранских царей</a:t>
            </a:r>
          </a:p>
          <a:p>
            <a:endParaRPr lang="ru-RU" dirty="0"/>
          </a:p>
        </p:txBody>
      </p:sp>
      <p:pic>
        <p:nvPicPr>
          <p:cNvPr id="18434" name="Picture 2" descr="http://artclassic.edu.ru/attach.asp?a_no=94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1775" y="1143000"/>
            <a:ext cx="3932225" cy="506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666</TotalTime>
  <Words>684</Words>
  <PresentationFormat>Экран (4:3)</PresentationFormat>
  <Paragraphs>102</Paragraphs>
  <Slides>31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Слайд 1</vt:lpstr>
      <vt:lpstr>Скульптурный материал </vt:lpstr>
      <vt:lpstr>Объекты скульптуры</vt:lpstr>
      <vt:lpstr>Виды скульптуры</vt:lpstr>
      <vt:lpstr>Круглая скульптура </vt:lpstr>
      <vt:lpstr>Слайд 6</vt:lpstr>
      <vt:lpstr>Слайд 7</vt:lpstr>
      <vt:lpstr>Слайд 8</vt:lpstr>
      <vt:lpstr>Шеду - добрый гений-хранитель в облике животного.  </vt:lpstr>
      <vt:lpstr>Рельеф</vt:lpstr>
      <vt:lpstr>Рельеф имеет разновидности:</vt:lpstr>
      <vt:lpstr>Барельеф</vt:lpstr>
      <vt:lpstr>Горельеф </vt:lpstr>
      <vt:lpstr>Выразительные средства скульптуры </vt:lpstr>
      <vt:lpstr>Слайд 15</vt:lpstr>
      <vt:lpstr>Виды скульптуры по назначению</vt:lpstr>
      <vt:lpstr>Монументальная скульптура</vt:lpstr>
      <vt:lpstr>Монументальная скульптура</vt:lpstr>
      <vt:lpstr>Слайд 19</vt:lpstr>
      <vt:lpstr>Мемориальная скульптура</vt:lpstr>
      <vt:lpstr>Монументально – декоративная скульптура</vt:lpstr>
      <vt:lpstr>Станковая скульптура </vt:lpstr>
      <vt:lpstr>Станковая скульптура</vt:lpstr>
      <vt:lpstr>Станковая скульптура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Скульптура</dc:title>
  <cp:lastModifiedBy>Евгения</cp:lastModifiedBy>
  <cp:revision>65</cp:revision>
  <dcterms:modified xsi:type="dcterms:W3CDTF">2009-11-15T20:13:13Z</dcterms:modified>
</cp:coreProperties>
</file>