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E7F91-E6DC-42FF-9E93-C159D7D8B74F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5B5F6-50F1-48B9-88B6-AA4A3C239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0B2E-F98D-4157-8C00-745AA753A184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9A809C-8124-4882-AAFC-4E0A8AC71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0B2E-F98D-4157-8C00-745AA753A184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809C-8124-4882-AAFC-4E0A8AC71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0B2E-F98D-4157-8C00-745AA753A184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809C-8124-4882-AAFC-4E0A8AC71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0B2E-F98D-4157-8C00-745AA753A184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9A809C-8124-4882-AAFC-4E0A8AC71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0B2E-F98D-4157-8C00-745AA753A184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809C-8124-4882-AAFC-4E0A8AC71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0B2E-F98D-4157-8C00-745AA753A184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809C-8124-4882-AAFC-4E0A8AC71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0B2E-F98D-4157-8C00-745AA753A184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49A809C-8124-4882-AAFC-4E0A8AC71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0B2E-F98D-4157-8C00-745AA753A184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809C-8124-4882-AAFC-4E0A8AC71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0B2E-F98D-4157-8C00-745AA753A184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809C-8124-4882-AAFC-4E0A8AC71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0B2E-F98D-4157-8C00-745AA753A184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809C-8124-4882-AAFC-4E0A8AC71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0B2E-F98D-4157-8C00-745AA753A184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809C-8124-4882-AAFC-4E0A8AC71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9A0B2E-F98D-4157-8C00-745AA753A184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9A809C-8124-4882-AAFC-4E0A8AC71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D:\&#1052;&#1054;&#1048;%20&#1044;&#1054;&#1050;&#1059;&#1052;&#1045;&#1053;&#1058;&#1067;!!!\My%20music\SOS!\&#1055;&#1088;&#1077;&#1079;&#1077;&#1085;&#1090;&#1072;&#1094;&#1080;&#1103;1257.wav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samfact.com/Mendeelev_system_of_chemical_element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i-titanium.info/" TargetMode="External"/><Relationship Id="rId2" Type="http://schemas.openxmlformats.org/officeDocument/2006/relationships/hyperlink" Target="http://fe-iron.info/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jpeg"/><Relationship Id="rId4" Type="http://schemas.openxmlformats.org/officeDocument/2006/relationships/hyperlink" Target="http://o-oxygen.info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0%D1%80%D0%BA%D0%B0_(%D0%B7%D0%BD%D0%B0%D0%BA_%D0%BF%D0%BE%D1%87%D1%82%D0%BE%D0%B2%D0%BE%D0%B9_%D0%BE%D0%BF%D0%BB%D0%B0%D1%82%D1%8B)" TargetMode="External"/><Relationship Id="rId13" Type="http://schemas.openxmlformats.org/officeDocument/2006/relationships/hyperlink" Target="http://ru.wikipedia.org/wiki/1850" TargetMode="External"/><Relationship Id="rId18" Type="http://schemas.openxmlformats.org/officeDocument/2006/relationships/hyperlink" Target="http://ru.wikipedia.org/wiki/%D0%91%D0%B5%D1%81%D1%81%D0%B5%D0%BC%D0%B5%D1%80%D0%BE%D0%B2%D1%81%D0%BA%D0%B8%D0%B9_%D0%BF%D1%80%D0%BE%D1%86%D0%B5%D1%81%D1%81" TargetMode="External"/><Relationship Id="rId3" Type="http://schemas.openxmlformats.org/officeDocument/2006/relationships/hyperlink" Target="http://ru.wikipedia.org/w/index.php?title=%D0%A7%D0%B0%D1%80%D0%BB%D1%82%D0%BE%D0%BD&amp;action=edit&amp;redlink=1" TargetMode="External"/><Relationship Id="rId21" Type="http://schemas.openxmlformats.org/officeDocument/2006/relationships/image" Target="http://upload.wikimedia.org/wikipedia/commons/thumb/1/10/Henry_Bessemer.jpg/180px-Henry_Bessemer.jpg" TargetMode="External"/><Relationship Id="rId7" Type="http://schemas.openxmlformats.org/officeDocument/2006/relationships/hyperlink" Target="http://ru.wikipedia.org/wiki/1879" TargetMode="External"/><Relationship Id="rId12" Type="http://schemas.openxmlformats.org/officeDocument/2006/relationships/hyperlink" Target="http://ru.wikipedia.org/wiki/%D0%A6%D0%B5%D0%BD%D1%82%D1%80%D0%BE%D0%B1%D0%B5%D0%B6%D0%BD%D1%8B%D0%B9_%D0%BD%D0%B0%D1%81%D0%BE%D1%81" TargetMode="External"/><Relationship Id="rId17" Type="http://schemas.openxmlformats.org/officeDocument/2006/relationships/hyperlink" Target="http://ru.wikipedia.org/wiki/%D0%A7%D1%83%D0%B3%D1%83%D0%BD" TargetMode="External"/><Relationship Id="rId2" Type="http://schemas.openxmlformats.org/officeDocument/2006/relationships/hyperlink" Target="http://ru.wikipedia.org/wiki/1813" TargetMode="External"/><Relationship Id="rId16" Type="http://schemas.openxmlformats.org/officeDocument/2006/relationships/hyperlink" Target="http://ru.wikipedia.org/wiki/1856" TargetMode="External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%D0%9B%D0%BE%D0%BD%D0%B4%D0%BE%D0%BD" TargetMode="External"/><Relationship Id="rId11" Type="http://schemas.openxmlformats.org/officeDocument/2006/relationships/hyperlink" Target="http://ru.wikipedia.org/wiki/1849" TargetMode="External"/><Relationship Id="rId5" Type="http://schemas.openxmlformats.org/officeDocument/2006/relationships/hyperlink" Target="http://ru.wikipedia.org/wiki/1898" TargetMode="External"/><Relationship Id="rId15" Type="http://schemas.openxmlformats.org/officeDocument/2006/relationships/hyperlink" Target="http://ru.wikipedia.org/wiki/%D0%A1%D1%82%D0%B0%D0%BB%D1%8C" TargetMode="External"/><Relationship Id="rId10" Type="http://schemas.openxmlformats.org/officeDocument/2006/relationships/hyperlink" Target="http://ru.wikipedia.org/wiki/%D0%A1%D0%B0%D1%85%D0%B0%D1%80%D0%BD%D1%8B%D0%B9_%D1%82%D1%80%D0%BE%D1%81%D1%82%D0%BD%D0%B8%D0%BA" TargetMode="External"/><Relationship Id="rId19" Type="http://schemas.openxmlformats.org/officeDocument/2006/relationships/hyperlink" Target="http://ru.wikipedia.org/wiki/1860" TargetMode="External"/><Relationship Id="rId4" Type="http://schemas.openxmlformats.org/officeDocument/2006/relationships/hyperlink" Target="http://ru.wikipedia.org/wiki/%D0%93%D1%80%D0%B0%D1%84%D1%81%D1%82%D0%B2%D0%BE_%D0%A5%D0%B0%D1%80%D1%82%D1%84%D0%BE%D1%80%D0%B4%D1%88%D0%B8%D1%80" TargetMode="External"/><Relationship Id="rId9" Type="http://schemas.openxmlformats.org/officeDocument/2006/relationships/hyperlink" Target="http://ru.wikipedia.org/wiki/1838" TargetMode="External"/><Relationship Id="rId14" Type="http://schemas.openxmlformats.org/officeDocument/2006/relationships/hyperlink" Target="http://ru.wikipedia.org/wiki/185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0px-DIMendeleevCab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4110" b="24110"/>
          <a:stretch>
            <a:fillRect/>
          </a:stretch>
        </p:blipFill>
        <p:spPr>
          <a:xfrm>
            <a:off x="3571868" y="571480"/>
            <a:ext cx="5029200" cy="36576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3262306" cy="5516048"/>
          </a:xfrm>
        </p:spPr>
        <p:txBody>
          <a:bodyPr>
            <a:normAutofit/>
          </a:bodyPr>
          <a:lstStyle/>
          <a:p>
            <a:r>
              <a:rPr lang="ru-RU" dirty="0" smtClean="0"/>
              <a:t>Менделеев Дмитрий Иванович [27.1(8.2).1834, Тобольск, - 20.1(2.2).1907, Петербург], русский химик, открывший периодический закон химических элементов, разносторонний учёный, педагог и общественный деятель.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4929198"/>
            <a:ext cx="8763000" cy="192880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hlinkClick r:id="rId4"/>
              </a:rPr>
              <a:t>Периодическая система Менделеева</a:t>
            </a:r>
            <a:r>
              <a:rPr lang="ru-RU" sz="1800" dirty="0" smtClean="0"/>
              <a:t> явилась своего рода путеводной картой при изучении неорганической химии и исследовательской работе в этой области. Открытие М. периодического закона датируется 17 февраля (1 марта) 1869, когда он составил таблицу, озаглавленную «Опыт системы элементов, основанной на их атомном весе и химическом сходстве». Оно явилось результатом долголетних поисков. </a:t>
            </a:r>
            <a:endParaRPr lang="ru-RU" sz="1800" dirty="0"/>
          </a:p>
        </p:txBody>
      </p:sp>
      <p:pic>
        <p:nvPicPr>
          <p:cNvPr id="6" name="Презентация1257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58271" y="6572271"/>
            <a:ext cx="79353" cy="79353"/>
          </a:xfrm>
          <a:prstGeom prst="rect">
            <a:avLst/>
          </a:prstGeom>
        </p:spPr>
      </p:pic>
    </p:spTree>
  </p:cSld>
  <p:clrMapOvr>
    <a:masterClrMapping/>
  </p:clrMapOvr>
  <p:transition advTm="9922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ардин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3472926" y="428604"/>
            <a:ext cx="2912527" cy="38576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428604"/>
            <a:ext cx="2928958" cy="3786214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Иван Павлович Бардин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600" b="1" dirty="0" smtClean="0"/>
              <a:t>(1(12) ноября 1883, село Широкий Уступ, </a:t>
            </a:r>
            <a:r>
              <a:rPr lang="ru-RU" sz="1600" b="1" dirty="0" err="1" smtClean="0"/>
              <a:t>Антарский</a:t>
            </a:r>
            <a:r>
              <a:rPr lang="ru-RU" sz="1600" b="1" dirty="0" smtClean="0"/>
              <a:t> уезд, Саратовская губерния - 7 января 1960)</a:t>
            </a:r>
            <a:endParaRPr lang="ru-RU" sz="1600" dirty="0"/>
          </a:p>
        </p:txBody>
      </p:sp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285720" y="4714884"/>
            <a:ext cx="8629680" cy="178595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российский учёный, академик АН СССР (1932), Герой Социалистического Труда (1945). Руководил проектированием крупных металлургических предприятий, созданием металлургических агрегатов, разработкой и внедрением в СССР непрерывной разливки стали и кислородно-конвертерного процесса. Ленинская премия (1958), Государственная премия СССР (1942, 1949).</a:t>
            </a:r>
            <a:endParaRPr lang="ru-RU" sz="1600" dirty="0"/>
          </a:p>
        </p:txBody>
      </p:sp>
    </p:spTree>
  </p:cSld>
  <p:clrMapOvr>
    <a:masterClrMapping/>
  </p:clrMapOvr>
  <p:transition advTm="6359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43512"/>
            <a:ext cx="8458200" cy="1285884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Ломоносов Михаил Васильевич. Ученый и поэт</a:t>
            </a:r>
            <a:br>
              <a:rPr lang="ru-RU" sz="1600" b="1" dirty="0" smtClean="0"/>
            </a:br>
            <a:r>
              <a:rPr lang="ru-RU" sz="1600" dirty="0" smtClean="0"/>
              <a:t>[8(19) ноября 1711, д. Денисовка Архангельской губернии — 4 (15) апреля 1765, Петербург]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декабре 1730 </a:t>
            </a:r>
            <a:r>
              <a:rPr lang="ru-RU" b="1" dirty="0" smtClean="0"/>
              <a:t>Михаил Ломоносов</a:t>
            </a:r>
            <a:r>
              <a:rPr lang="ru-RU" dirty="0" smtClean="0"/>
              <a:t> ушел с рыбным обозом в </a:t>
            </a:r>
            <a:r>
              <a:rPr lang="ru-RU" b="1" dirty="0" smtClean="0"/>
              <a:t>Москву</a:t>
            </a:r>
            <a:r>
              <a:rPr lang="ru-RU" dirty="0" smtClean="0"/>
              <a:t>. В январе 1731 Ломоносов, выдав себя за дворянского сына, поступил в </a:t>
            </a:r>
            <a:r>
              <a:rPr lang="ru-RU" b="1" dirty="0" smtClean="0"/>
              <a:t>Московскую славяно-греко-латинскую академию</a:t>
            </a:r>
            <a:r>
              <a:rPr lang="ru-RU" dirty="0" smtClean="0"/>
              <a:t>, где получил хорошую подготовку по древним языкам и другим гуманитарным наукам. Латинский язык знал в совершенстве, впоследствии был признан одним из лучших латинистов Европы. </a:t>
            </a:r>
          </a:p>
          <a:p>
            <a:r>
              <a:rPr lang="ru-RU" dirty="0" smtClean="0"/>
              <a:t>В начале 1736 как один из лучших студентов Ломоносов был направлен в</a:t>
            </a:r>
            <a:r>
              <a:rPr lang="ru-RU" b="1" dirty="0" smtClean="0"/>
              <a:t> университет</a:t>
            </a:r>
            <a:r>
              <a:rPr lang="ru-RU" dirty="0" smtClean="0"/>
              <a:t> при </a:t>
            </a:r>
            <a:r>
              <a:rPr lang="ru-RU" b="1" dirty="0" smtClean="0"/>
              <a:t>Петербургской академии наук</a:t>
            </a:r>
            <a:r>
              <a:rPr lang="ru-RU" dirty="0" smtClean="0"/>
              <a:t>, а осенью того же года – в </a:t>
            </a:r>
            <a:r>
              <a:rPr lang="ru-RU" b="1" dirty="0" smtClean="0"/>
              <a:t>Германию</a:t>
            </a:r>
            <a:r>
              <a:rPr lang="ru-RU" dirty="0" smtClean="0"/>
              <a:t>, в </a:t>
            </a:r>
            <a:r>
              <a:rPr lang="ru-RU" b="1" dirty="0" err="1" smtClean="0"/>
              <a:t>Марбургский</a:t>
            </a:r>
            <a:r>
              <a:rPr lang="ru-RU" b="1" dirty="0" smtClean="0"/>
              <a:t> университет</a:t>
            </a:r>
            <a:r>
              <a:rPr lang="ru-RU" dirty="0" smtClean="0"/>
              <a:t>, в котором 3 года обучался естественным и гуманитарным наукам. В 1739 отправился во </a:t>
            </a:r>
            <a:r>
              <a:rPr lang="ru-RU" dirty="0" err="1" smtClean="0"/>
              <a:t>Фрайбург</a:t>
            </a:r>
            <a:r>
              <a:rPr lang="ru-RU" dirty="0" smtClean="0"/>
              <a:t>, где изучал химию и горное дело в Горной академии.</a:t>
            </a:r>
            <a:endParaRPr lang="ru-RU" dirty="0"/>
          </a:p>
        </p:txBody>
      </p:sp>
      <p:pic>
        <p:nvPicPr>
          <p:cNvPr id="5" name="Содержимое 4" descr="Ломоносов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197350" y="571480"/>
            <a:ext cx="4017988" cy="4500594"/>
          </a:xfrm>
        </p:spPr>
      </p:pic>
    </p:spTree>
  </p:cSld>
  <p:clrMapOvr>
    <a:masterClrMapping/>
  </p:clrMapOvr>
  <p:transition advTm="7516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1228748"/>
          </a:xfrm>
        </p:spPr>
        <p:txBody>
          <a:bodyPr>
            <a:normAutofit/>
          </a:bodyPr>
          <a:lstStyle/>
          <a:p>
            <a:r>
              <a:rPr lang="ru-RU" dirty="0" smtClean="0"/>
              <a:t>Павлов Михаил Александрович </a:t>
            </a:r>
            <a:r>
              <a:rPr lang="ru-RU" sz="1800" dirty="0" smtClean="0"/>
              <a:t>[9(21).1.1863, м. Божий Промысел, ныне в черте г. Ленкорань, - 10.1.1958, Москва], советский металлург, академик АН СССР (1932; член-корреспондент 1927), Герой Социалистического Труда (1945).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/>
              <a:t>Он участвовал в проектировании крупнейших металлургических заводов, доменных печей и сталеплавильных агрегатов; большое внимание уделял расширению </a:t>
            </a:r>
            <a:r>
              <a:rPr lang="ru-RU" u="sng" dirty="0" smtClean="0">
                <a:hlinkClick r:id="rId2" tooltip="Iron"/>
              </a:rPr>
              <a:t>железорудных</a:t>
            </a:r>
            <a:r>
              <a:rPr lang="ru-RU" dirty="0" smtClean="0"/>
              <a:t> и топливных ресурсов металлургического производства (возглавлял экспериментальные работы по использованию торфа для доменной плавки), освоению выплавки чугуна из уральских </a:t>
            </a:r>
            <a:r>
              <a:rPr lang="ru-RU" u="sng" dirty="0" smtClean="0">
                <a:hlinkClick r:id="rId3" tooltip="Titanium"/>
              </a:rPr>
              <a:t>титаномагнетитов</a:t>
            </a:r>
            <a:r>
              <a:rPr lang="ru-RU" dirty="0" smtClean="0"/>
              <a:t> и природно-легированных руд </a:t>
            </a:r>
            <a:r>
              <a:rPr lang="ru-RU" dirty="0" err="1" smtClean="0"/>
              <a:t>Халиловского</a:t>
            </a:r>
            <a:r>
              <a:rPr lang="ru-RU" dirty="0" smtClean="0"/>
              <a:t> района, руководил работами по агломерации и обогащению бедных </a:t>
            </a:r>
            <a:r>
              <a:rPr lang="ru-RU" u="sng" dirty="0" smtClean="0">
                <a:hlinkClick r:id="rId2" tooltip="Iron"/>
              </a:rPr>
              <a:t>железных</a:t>
            </a:r>
            <a:r>
              <a:rPr lang="ru-RU" dirty="0" smtClean="0"/>
              <a:t> руд, осуществил первые плавки на офлюсованном агломерате; многое сделал в области экспериментальных исследований по внедрению </a:t>
            </a:r>
            <a:r>
              <a:rPr lang="ru-RU" u="sng" dirty="0" smtClean="0">
                <a:hlinkClick r:id="rId4" tooltip="Oxygen"/>
              </a:rPr>
              <a:t>кислородного</a:t>
            </a:r>
            <a:r>
              <a:rPr lang="ru-RU" dirty="0" smtClean="0"/>
              <a:t> дутья в металлургию.</a:t>
            </a:r>
            <a:endParaRPr lang="ru-RU" dirty="0"/>
          </a:p>
        </p:txBody>
      </p:sp>
      <p:pic>
        <p:nvPicPr>
          <p:cNvPr id="5" name="Содержимое 4" descr="Павлов.jpg"/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4149725" y="214290"/>
            <a:ext cx="4191000" cy="4857784"/>
          </a:xfrm>
        </p:spPr>
      </p:pic>
    </p:spTree>
  </p:cSld>
  <p:clrMapOvr>
    <a:masterClrMapping/>
  </p:clrMapOvr>
  <p:transition advTm="561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ANOSOV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3071802" y="214290"/>
            <a:ext cx="4338710" cy="400052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0"/>
            <a:ext cx="2643206" cy="471488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Аносов  Павел Петрович  - бывший томский гражданский губернатор, генерал-майор, родился 1797 год, умер 1851 год в мае</a:t>
            </a:r>
            <a:endParaRPr lang="ru-RU" sz="1600" dirty="0"/>
          </a:p>
        </p:txBody>
      </p:sp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214282" y="4429132"/>
            <a:ext cx="8786874" cy="2286016"/>
          </a:xfrm>
        </p:spPr>
        <p:txBody>
          <a:bodyPr>
            <a:noAutofit/>
          </a:bodyPr>
          <a:lstStyle/>
          <a:p>
            <a:r>
              <a:rPr lang="ru-RU" dirty="0" smtClean="0"/>
              <a:t>Воспитывался в горном корпусе и, определенный на службу на Златоустовские заводы, усовершенствовал выделку стали. Ему принадлежат обстоятельные геологические исследования, описанные в Горном журнале 1826 года в статье "</a:t>
            </a:r>
            <a:r>
              <a:rPr lang="ru-RU" dirty="0" err="1" smtClean="0"/>
              <a:t>Геогностическое</a:t>
            </a:r>
            <a:r>
              <a:rPr lang="ru-RU" dirty="0" smtClean="0"/>
              <a:t> наблюдение над уральскими горами, лежащими в округе Златоустовских заводов". А. описал и свои улучшения по обработке стали в статье "О булатах" (Горный Журнал, 1841 год), "Описание нового способа закалки стали в сгущенном воздухе" (Горный Журнал, 1827 год) и "О приготовлении литой стали" (1837). Аносов же описал "Обработку сибирского корунда" (Горный Журнал, 1829 год). Выполнив геологический разрез Урала от Златоуста до </a:t>
            </a:r>
            <a:r>
              <a:rPr lang="ru-RU" dirty="0" err="1" smtClean="0"/>
              <a:t>Мияса</a:t>
            </a:r>
            <a:r>
              <a:rPr lang="ru-RU" dirty="0" smtClean="0"/>
              <a:t>, с целью развития там золотого промысла, Аносов и описал устроенные им на </a:t>
            </a:r>
            <a:r>
              <a:rPr lang="ru-RU" dirty="0" err="1" smtClean="0"/>
              <a:t>миясских</a:t>
            </a:r>
            <a:r>
              <a:rPr lang="ru-RU" dirty="0" smtClean="0"/>
              <a:t> промыслах машины для промывки золота (см. Горный Журнал, 1841 и 1846 год). Предложение его, в свое время бывшее предметом разговоров специалистов, заключалось в выплавке чугуна, в котором сосредоточивалось все золото, заключавшееся в россыпи.  </a:t>
            </a:r>
          </a:p>
          <a:p>
            <a:endParaRPr lang="ru-RU" dirty="0"/>
          </a:p>
        </p:txBody>
      </p:sp>
    </p:spTree>
  </p:cSld>
  <p:clrMapOvr>
    <a:masterClrMapping/>
  </p:clrMapOvr>
  <p:transition advTm="6266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6248" y="5486400"/>
            <a:ext cx="4629152" cy="520700"/>
          </a:xfrm>
        </p:spPr>
        <p:txBody>
          <a:bodyPr/>
          <a:lstStyle/>
          <a:p>
            <a:r>
              <a:rPr lang="ru-RU" dirty="0" smtClean="0"/>
              <a:t>Сэр Генри </a:t>
            </a:r>
            <a:r>
              <a:rPr lang="ru-RU" dirty="0" err="1" smtClean="0"/>
              <a:t>Бессемер</a:t>
            </a:r>
            <a:r>
              <a:rPr lang="ru-RU" dirty="0" smtClean="0"/>
              <a:t> (1813-1898)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0" y="357166"/>
            <a:ext cx="4000496" cy="5214974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Генри </a:t>
            </a:r>
            <a:r>
              <a:rPr lang="ru-RU" b="1" dirty="0" err="1" smtClean="0">
                <a:solidFill>
                  <a:schemeClr val="tx1"/>
                </a:solidFill>
              </a:rPr>
              <a:t>Бессемер</a:t>
            </a:r>
            <a:r>
              <a:rPr lang="ru-RU" dirty="0" smtClean="0">
                <a:solidFill>
                  <a:schemeClr val="tx1"/>
                </a:solidFill>
              </a:rPr>
              <a:t> (англ. </a:t>
            </a:r>
            <a:r>
              <a:rPr lang="ru-RU" dirty="0" err="1" smtClean="0">
                <a:solidFill>
                  <a:schemeClr val="tx1"/>
                </a:solidFill>
              </a:rPr>
              <a:t>Sir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Henry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Bessemer</a:t>
            </a:r>
            <a:r>
              <a:rPr lang="ru-RU" dirty="0" smtClean="0">
                <a:solidFill>
                  <a:schemeClr val="tx1"/>
                </a:solidFill>
              </a:rPr>
              <a:t>) (р. 19 января </a:t>
            </a:r>
            <a:r>
              <a:rPr lang="ru-RU" dirty="0" smtClean="0">
                <a:solidFill>
                  <a:schemeClr val="tx1"/>
                </a:solidFill>
                <a:hlinkClick r:id="rId2" tooltip="1813"/>
              </a:rPr>
              <a:t>1813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  <a:hlinkClick r:id="rId3" tooltip="Чарлтон (страница отсутствует)"/>
              </a:rPr>
              <a:t>Чарлтон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  <a:hlinkClick r:id="rId4" tooltip="Графство Хартфордшир"/>
              </a:rPr>
              <a:t>графство </a:t>
            </a:r>
            <a:r>
              <a:rPr lang="ru-RU" dirty="0" err="1" smtClean="0">
                <a:solidFill>
                  <a:schemeClr val="tx1"/>
                </a:solidFill>
                <a:hlinkClick r:id="rId4" tooltip="Графство Хартфордшир"/>
              </a:rPr>
              <a:t>Хартфордшир</a:t>
            </a:r>
            <a:r>
              <a:rPr lang="ru-RU" dirty="0" smtClean="0">
                <a:solidFill>
                  <a:schemeClr val="tx1"/>
                </a:solidFill>
              </a:rPr>
              <a:t>, — 15 марта </a:t>
            </a:r>
            <a:r>
              <a:rPr lang="ru-RU" dirty="0" smtClean="0">
                <a:solidFill>
                  <a:schemeClr val="tx1"/>
                </a:solidFill>
                <a:hlinkClick r:id="rId5" tooltip="1898"/>
              </a:rPr>
              <a:t>1898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  <a:hlinkClick r:id="rId6" tooltip="Лондон"/>
              </a:rPr>
              <a:t>Лондон</a:t>
            </a:r>
            <a:r>
              <a:rPr lang="ru-RU" dirty="0" smtClean="0">
                <a:solidFill>
                  <a:schemeClr val="tx1"/>
                </a:solidFill>
              </a:rPr>
              <a:t>) — английский изобретатель, член Лондонского королевского общества (с </a:t>
            </a:r>
            <a:r>
              <a:rPr lang="ru-RU" dirty="0" smtClean="0">
                <a:solidFill>
                  <a:schemeClr val="tx1"/>
                </a:solidFill>
                <a:hlinkClick r:id="rId7" tooltip="1879"/>
              </a:rPr>
              <a:t>1879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Бессемер</a:t>
            </a:r>
            <a:r>
              <a:rPr lang="ru-RU" dirty="0" smtClean="0">
                <a:solidFill>
                  <a:schemeClr val="tx1"/>
                </a:solidFill>
              </a:rPr>
              <a:t> имел свыше 100 патентов на изобретения в различных областях техники: игольчатый штамп для </a:t>
            </a:r>
            <a:r>
              <a:rPr lang="ru-RU" dirty="0" smtClean="0">
                <a:solidFill>
                  <a:schemeClr val="tx1"/>
                </a:solidFill>
                <a:hlinkClick r:id="rId8" tooltip="Марка (знак почтовой оплаты)"/>
              </a:rPr>
              <a:t>марок</a:t>
            </a:r>
            <a:r>
              <a:rPr lang="ru-RU" dirty="0" smtClean="0">
                <a:solidFill>
                  <a:schemeClr val="tx1"/>
                </a:solidFill>
              </a:rPr>
              <a:t>, словолитная машина (</a:t>
            </a:r>
            <a:r>
              <a:rPr lang="ru-RU" dirty="0" smtClean="0">
                <a:solidFill>
                  <a:schemeClr val="tx1"/>
                </a:solidFill>
                <a:hlinkClick r:id="rId9" tooltip="1838"/>
              </a:rPr>
              <a:t>1838</a:t>
            </a:r>
            <a:r>
              <a:rPr lang="ru-RU" dirty="0" smtClean="0">
                <a:solidFill>
                  <a:schemeClr val="tx1"/>
                </a:solidFill>
              </a:rPr>
              <a:t>), машина для прессования </a:t>
            </a:r>
            <a:r>
              <a:rPr lang="ru-RU" dirty="0" smtClean="0">
                <a:solidFill>
                  <a:schemeClr val="tx1"/>
                </a:solidFill>
                <a:hlinkClick r:id="rId10" tooltip="Сахарный тростник"/>
              </a:rPr>
              <a:t>сахарного тростника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smtClean="0">
                <a:solidFill>
                  <a:schemeClr val="tx1"/>
                </a:solidFill>
                <a:hlinkClick r:id="rId11" tooltip="1849"/>
              </a:rPr>
              <a:t>1849</a:t>
            </a:r>
            <a:r>
              <a:rPr lang="ru-RU" dirty="0" smtClean="0">
                <a:solidFill>
                  <a:schemeClr val="tx1"/>
                </a:solidFill>
              </a:rPr>
              <a:t>), </a:t>
            </a:r>
            <a:r>
              <a:rPr lang="ru-RU" dirty="0" smtClean="0">
                <a:solidFill>
                  <a:schemeClr val="tx1"/>
                </a:solidFill>
                <a:hlinkClick r:id="rId12" tooltip="Центробежный насос"/>
              </a:rPr>
              <a:t>центробежный насос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smtClean="0">
                <a:solidFill>
                  <a:schemeClr val="tx1"/>
                </a:solidFill>
                <a:hlinkClick r:id="rId13" tooltip="1850"/>
              </a:rPr>
              <a:t>1850</a:t>
            </a:r>
            <a:r>
              <a:rPr lang="ru-RU" dirty="0" smtClean="0">
                <a:solidFill>
                  <a:schemeClr val="tx1"/>
                </a:solidFill>
              </a:rPr>
              <a:t>) и др.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Работа по улучшению тяжёлого артиллерийского снаряда (</a:t>
            </a:r>
            <a:r>
              <a:rPr lang="ru-RU" dirty="0" smtClean="0">
                <a:solidFill>
                  <a:schemeClr val="tx1"/>
                </a:solidFill>
                <a:hlinkClick r:id="rId14" tooltip="1854"/>
              </a:rPr>
              <a:t>1854</a:t>
            </a:r>
            <a:r>
              <a:rPr lang="ru-RU" dirty="0" smtClean="0">
                <a:solidFill>
                  <a:schemeClr val="tx1"/>
                </a:solidFill>
              </a:rPr>
              <a:t>) натолкнула его на поиски более совершенного способа получения литой </a:t>
            </a:r>
            <a:r>
              <a:rPr lang="ru-RU" dirty="0" smtClean="0">
                <a:solidFill>
                  <a:schemeClr val="tx1"/>
                </a:solidFill>
                <a:hlinkClick r:id="rId15" tooltip="Сталь"/>
              </a:rPr>
              <a:t>стали</a:t>
            </a:r>
            <a:r>
              <a:rPr lang="ru-RU" dirty="0" smtClean="0">
                <a:solidFill>
                  <a:schemeClr val="tx1"/>
                </a:solidFill>
              </a:rPr>
              <a:t> для орудийных стволов.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  <a:hlinkClick r:id="rId16" tooltip="1856"/>
              </a:rPr>
              <a:t>1856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Бессемер</a:t>
            </a:r>
            <a:r>
              <a:rPr lang="ru-RU" dirty="0" smtClean="0">
                <a:solidFill>
                  <a:schemeClr val="tx1"/>
                </a:solidFill>
              </a:rPr>
              <a:t> запатентовал конвертер для передела жидкого </a:t>
            </a:r>
            <a:r>
              <a:rPr lang="ru-RU" dirty="0" smtClean="0">
                <a:solidFill>
                  <a:schemeClr val="tx1"/>
                </a:solidFill>
                <a:hlinkClick r:id="rId17" tooltip="Чугун"/>
              </a:rPr>
              <a:t>чугуна</a:t>
            </a:r>
            <a:r>
              <a:rPr lang="ru-RU" dirty="0" smtClean="0">
                <a:solidFill>
                  <a:schemeClr val="tx1"/>
                </a:solidFill>
              </a:rPr>
              <a:t> в сталь продувкой воздухом без расхода горючего, который стал основой т. н. </a:t>
            </a:r>
            <a:r>
              <a:rPr lang="ru-RU" dirty="0" smtClean="0">
                <a:solidFill>
                  <a:schemeClr val="tx1"/>
                </a:solidFill>
                <a:hlinkClick r:id="rId18" tooltip="Бессемеровский процесс"/>
              </a:rPr>
              <a:t>бессемеровского процесса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  <a:hlinkClick r:id="rId19" tooltip="1860"/>
              </a:rPr>
              <a:t>1860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Бессемер</a:t>
            </a:r>
            <a:r>
              <a:rPr lang="ru-RU" dirty="0" smtClean="0">
                <a:solidFill>
                  <a:schemeClr val="tx1"/>
                </a:solidFill>
              </a:rPr>
              <a:t> запатентовал вращающийся конвертер с подачей воздуха через днище и цапфы, конструкция которого в основном сохранилась до настоящего времени. </a:t>
            </a:r>
            <a:r>
              <a:rPr lang="ru-RU" dirty="0" err="1" smtClean="0">
                <a:solidFill>
                  <a:schemeClr val="tx1"/>
                </a:solidFill>
              </a:rPr>
              <a:t>Бессемер</a:t>
            </a:r>
            <a:r>
              <a:rPr lang="ru-RU" dirty="0" smtClean="0">
                <a:solidFill>
                  <a:schemeClr val="tx1"/>
                </a:solidFill>
              </a:rPr>
              <a:t> выдвинул идею бесслитковой прокатки стали.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upload.wikimedia.org/wikipedia/commons/thumb/1/10/Henry_Bessemer.jpg/180px-Henry_Besseme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0" r:link="rId21"/>
          <a:srcRect/>
          <a:stretch>
            <a:fillRect/>
          </a:stretch>
        </p:blipFill>
        <p:spPr bwMode="auto">
          <a:xfrm>
            <a:off x="4286248" y="428604"/>
            <a:ext cx="485775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687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Пьер Эмиль Мартен (1824 — 1915) — французский металлург.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По окончании горной школы работал на металлургическом заводе своего отца в городе </a:t>
            </a:r>
            <a:r>
              <a:rPr lang="ru-RU" dirty="0" err="1" smtClean="0"/>
              <a:t>Фуршамбо</a:t>
            </a:r>
            <a:r>
              <a:rPr lang="ru-RU" dirty="0" smtClean="0"/>
              <a:t>, в 1854-1883 гг. был директором металлургического завода в </a:t>
            </a:r>
            <a:r>
              <a:rPr lang="ru-RU" dirty="0" err="1" smtClean="0"/>
              <a:t>Сирёй</a:t>
            </a:r>
            <a:r>
              <a:rPr lang="ru-RU" dirty="0" smtClean="0"/>
              <a:t> (близ города </a:t>
            </a:r>
            <a:r>
              <a:rPr lang="ru-RU" dirty="0" err="1" smtClean="0"/>
              <a:t>Ангулем</a:t>
            </a:r>
            <a:r>
              <a:rPr lang="ru-RU" dirty="0" smtClean="0"/>
              <a:t>). В 1864 г. предложил новый способ получения литой стали в регенеративных отражательных пламенных печах. Мартеновский способ стал широко применяться в металлургии в последней четверти 19 века. В 1940—55 годах этим способом изготовлялось около 80 % производимой в мире стали.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SetHeight225-mart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571612"/>
            <a:ext cx="419895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547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72206"/>
            <a:ext cx="8458200" cy="785794"/>
          </a:xfrm>
        </p:spPr>
        <p:txBody>
          <a:bodyPr/>
          <a:lstStyle/>
          <a:p>
            <a:r>
              <a:rPr lang="ru-RU" dirty="0" smtClean="0"/>
              <a:t>Дмитрий Константинович Чернов (01.11.1839 – 02.01.1921)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500042"/>
            <a:ext cx="3008313" cy="49101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14290"/>
            <a:ext cx="5340350" cy="5500726"/>
          </a:xfrm>
        </p:spPr>
        <p:txBody>
          <a:bodyPr>
            <a:noAutofit/>
          </a:bodyPr>
          <a:lstStyle/>
          <a:p>
            <a:r>
              <a:rPr lang="ru-RU" sz="1400" dirty="0" smtClean="0"/>
              <a:t>Дмитрий Константинович Чернов родился в С.-Петербурге I ноября (20 октября) 1839 года в семье </a:t>
            </a:r>
            <a:r>
              <a:rPr lang="ru-RU" sz="1400" dirty="0" err="1" smtClean="0"/>
              <a:t>фельдьшера</a:t>
            </a:r>
            <a:r>
              <a:rPr lang="ru-RU" sz="1400" dirty="0" smtClean="0"/>
              <a:t> Монетного двора Константина Федоровича и его жены </a:t>
            </a:r>
            <a:r>
              <a:rPr lang="ru-RU" sz="1400" dirty="0" err="1" smtClean="0"/>
              <a:t>Феклы</a:t>
            </a:r>
            <a:r>
              <a:rPr lang="ru-RU" sz="1400" dirty="0" smtClean="0"/>
              <a:t> Осиповны. Инженерное образование Д.К.Чернов получил в </a:t>
            </a:r>
            <a:r>
              <a:rPr lang="ru-RU" sz="1400" dirty="0" err="1" smtClean="0"/>
              <a:t>С.-Петербургском</a:t>
            </a:r>
            <a:r>
              <a:rPr lang="ru-RU" sz="1400" dirty="0" smtClean="0"/>
              <a:t> Технологическом институте, который с отличием окончил в 1858 году и за успехи в учебе был награжден серебряной медалью. В 1859 году Дмитрий Константинович, работавший в то время на Монетном Дворе, был прикомандирован к Технологическому институту для составления систематического каталога по машинам, орудиям и прочим снарядам, хранящимся в техническом музее института, а также для преподавания черчения, и несколько позже — геометрии. В 1863 году Д.К.Чернов назначается помощником хранителя музея, совмещая эту должность с работой в библиотеке. В 1866 году им был составлен первый систематический каталог книжного фонда института. Работа в библиотеке давала Чернову возможность широко использовать научную литературу, что, несомненно, повлияло на его формирование как ученого. Именно в эти годы вышли в свет его первые труды: статья по прикладной механике, книга </a:t>
            </a:r>
            <a:r>
              <a:rPr lang="ru-RU" sz="1400" i="1" dirty="0" smtClean="0"/>
              <a:t>«Винт» </a:t>
            </a:r>
            <a:r>
              <a:rPr lang="ru-RU" sz="1400" dirty="0" smtClean="0"/>
              <a:t>совместно с технологом П.Г. Киреевым (1863 г.), статья </a:t>
            </a:r>
            <a:r>
              <a:rPr lang="ru-RU" sz="1400" i="1" dirty="0" smtClean="0"/>
              <a:t>«Усовершенствования в бессемеровском способе приготовления стали и железа» </a:t>
            </a:r>
            <a:r>
              <a:rPr lang="ru-RU" sz="1400" dirty="0" smtClean="0"/>
              <a:t>(1865 г.), начата работа над первым русским справочником </a:t>
            </a:r>
            <a:r>
              <a:rPr lang="ru-RU" sz="1400" i="1" dirty="0" smtClean="0"/>
              <a:t>«Таблицы для облегчения вычислений» </a:t>
            </a:r>
            <a:r>
              <a:rPr lang="ru-RU" sz="1400" dirty="0" smtClean="0"/>
              <a:t>(опубликован в 1867 г.) </a:t>
            </a:r>
          </a:p>
          <a:p>
            <a:r>
              <a:rPr lang="ru-RU" sz="1400" dirty="0" smtClean="0"/>
              <a:t>. </a:t>
            </a:r>
            <a:endParaRPr lang="ru-RU" sz="1400" dirty="0"/>
          </a:p>
        </p:txBody>
      </p:sp>
      <p:pic>
        <p:nvPicPr>
          <p:cNvPr id="1026" name="Picture 2" descr="chern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314401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562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</TotalTime>
  <Words>1059</Words>
  <Application>Microsoft Office PowerPoint</Application>
  <PresentationFormat>Экран (4:3)</PresentationFormat>
  <Paragraphs>23</Paragraphs>
  <Slides>8</Slides>
  <Notes>0</Notes>
  <HiddenSlides>1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Менделеев Дмитрий Иванович [27.1(8.2).1834, Тобольск, - 20.1(2.2).1907, Петербург], русский химик, открывший периодический закон химических элементов, разносторонний учёный, педагог и общественный деятель.</vt:lpstr>
      <vt:lpstr>Иван Павлович Бардин   (1(12) ноября 1883, село Широкий Уступ, Антарский уезд, Саратовская губерния - 7 января 1960)</vt:lpstr>
      <vt:lpstr>Ломоносов Михаил Васильевич. Ученый и поэт [8(19) ноября 1711, д. Денисовка Архангельской губернии — 4 (15) апреля 1765, Петербург]</vt:lpstr>
      <vt:lpstr>Павлов Михаил Александрович [9(21).1.1863, м. Божий Промысел, ныне в черте г. Ленкорань, - 10.1.1958, Москва], советский металлург, академик АН СССР (1932; член-корреспондент 1927), Герой Социалистического Труда (1945).</vt:lpstr>
      <vt:lpstr>Аносов  Павел Петрович  - бывший томский гражданский губернатор, генерал-майор, родился 1797 год, умер 1851 год в мае</vt:lpstr>
      <vt:lpstr>Сэр Генри Бессемер (1813-1898)</vt:lpstr>
      <vt:lpstr>Пьер Эмиль Мартен (1824 — 1915) — французский металлург.</vt:lpstr>
      <vt:lpstr>Дмитрий Константинович Чернов (01.11.1839 – 02.01.1921)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House</dc:creator>
  <cp:lastModifiedBy>House</cp:lastModifiedBy>
  <cp:revision>13</cp:revision>
  <dcterms:created xsi:type="dcterms:W3CDTF">2009-10-18T14:56:49Z</dcterms:created>
  <dcterms:modified xsi:type="dcterms:W3CDTF">2009-11-17T12:26:46Z</dcterms:modified>
</cp:coreProperties>
</file>