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19" r:id="rId2"/>
  </p:sldMasterIdLst>
  <p:sldIdLst>
    <p:sldId id="258" r:id="rId3"/>
    <p:sldId id="259" r:id="rId4"/>
    <p:sldId id="260" r:id="rId5"/>
    <p:sldId id="268" r:id="rId6"/>
    <p:sldId id="269" r:id="rId7"/>
    <p:sldId id="261" r:id="rId8"/>
    <p:sldId id="262" r:id="rId9"/>
    <p:sldId id="263" r:id="rId10"/>
    <p:sldId id="264" r:id="rId11"/>
    <p:sldId id="257" r:id="rId12"/>
    <p:sldId id="265" r:id="rId13"/>
    <p:sldId id="256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82" autoAdjust="0"/>
    <p:restoredTop sz="94660"/>
  </p:normalViewPr>
  <p:slideViewPr>
    <p:cSldViewPr>
      <p:cViewPr varScale="1">
        <p:scale>
          <a:sx n="69" d="100"/>
          <a:sy n="69" d="100"/>
        </p:scale>
        <p:origin x="-4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CDAB7A7-AA84-4042-84C9-DD780529A0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3F93E-BE20-4D8F-9DDC-58EBF7758B5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867633-1A60-48E3-910F-FBE7B65F4C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5412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5A9C95CA-2DE0-4321-88A8-27AEE72E8D24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45415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98108-9DF5-4D94-B430-99DA0D6D900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F6E6D9-A80F-40D9-9B47-1154D55DA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7299E4-D9ED-4C8F-9CCA-AFC6A0D274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642F31-27D3-49B5-BC28-F543BA5B1B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A183F-279F-41F8-91C3-BBB5BD051EC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FE02E5-78DD-4836-9049-2110265118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A66D5-0191-450B-9DF6-9CE627D081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B36427-A73C-4909-B747-4D96FC7EA9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1028A6-6517-4E3E-B48D-11729BF2197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39593-B171-484E-9A9A-419B3807E45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6E10-46AA-4363-B5A5-28B066E756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7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4C546-2325-48A4-9BEE-BE11BFC14E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FEBCB-EB21-4DB9-B837-7732378581F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C41F56-458D-4241-BAA5-01AF6A0B617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2308C5-3096-445D-B037-6B618E152E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46460-7466-443B-AB70-A80E6BCA8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F0750-4A13-4143-B7C5-CF8C550DA24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8F00AB-6498-459D-AF9A-2AB085AC590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advTm="30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8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38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53B65AC0-806F-4112-B1C2-4D0B1D7314C2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advTm="305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fld id="{7B409AE9-202B-4025-813E-73E3322D41A9}" type="slidenum">
              <a:rPr lang="ru-RU"/>
              <a:pPr/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ransition advClick="0" advTm="7000"/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-396875" y="1628775"/>
            <a:ext cx="7772400" cy="1830388"/>
          </a:xfrm>
        </p:spPr>
        <p:txBody>
          <a:bodyPr/>
          <a:lstStyle/>
          <a:p>
            <a:pPr algn="l"/>
            <a:r>
              <a:rPr lang="ru-RU" sz="2000"/>
              <a:t>_______________________________________</a:t>
            </a:r>
            <a:br>
              <a:rPr lang="ru-RU" sz="2000"/>
            </a:br>
            <a:r>
              <a:rPr lang="ru-RU" sz="2400"/>
              <a:t>Основы алгоритмизации</a:t>
            </a:r>
            <a:br>
              <a:rPr lang="ru-RU" sz="2400"/>
            </a:br>
            <a:r>
              <a:rPr lang="ru-RU" sz="2400"/>
              <a:t>и объектно-ориентированного </a:t>
            </a:r>
            <a:br>
              <a:rPr lang="ru-RU" sz="2400"/>
            </a:br>
            <a:r>
              <a:rPr lang="ru-RU" sz="2400"/>
              <a:t>программирования</a:t>
            </a:r>
            <a:r>
              <a:rPr lang="ru-RU" sz="2000"/>
              <a:t/>
            </a:r>
            <a:br>
              <a:rPr lang="ru-RU" sz="2000"/>
            </a:br>
            <a:r>
              <a:rPr lang="ru-RU" sz="2000"/>
              <a:t>_______________________________________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827088" y="3644900"/>
            <a:ext cx="6400800" cy="1223963"/>
          </a:xfrm>
        </p:spPr>
        <p:txBody>
          <a:bodyPr/>
          <a:lstStyle/>
          <a:p>
            <a:pPr algn="l"/>
            <a:r>
              <a:rPr lang="ru-RU" sz="2000"/>
              <a:t>Тема урока: </a:t>
            </a:r>
          </a:p>
          <a:p>
            <a:pPr algn="l"/>
            <a:r>
              <a:rPr lang="ru-RU" sz="2000"/>
              <a:t>Знакомство со средой объектно-ориентированного</a:t>
            </a:r>
            <a:endParaRPr lang="en-US" sz="2000"/>
          </a:p>
          <a:p>
            <a:pPr algn="l"/>
            <a:r>
              <a:rPr lang="ru-RU" sz="2000"/>
              <a:t>программирования </a:t>
            </a:r>
            <a:r>
              <a:rPr lang="en-US" sz="2000"/>
              <a:t>Visual Basic 2005</a:t>
            </a:r>
            <a:endParaRPr lang="ru-RU" sz="200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827088" y="3789363"/>
            <a:ext cx="6400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827088" y="3860800"/>
            <a:ext cx="6400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4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1" name="Rectangle 15"/>
          <p:cNvSpPr>
            <a:spLocks noChangeArrowheads="1"/>
          </p:cNvSpPr>
          <p:nvPr/>
        </p:nvSpPr>
        <p:spPr bwMode="auto">
          <a:xfrm>
            <a:off x="755650" y="3789363"/>
            <a:ext cx="6400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endParaRPr lang="ru-RU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323850" y="188913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ru-RU"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Глава 2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831850" y="5016500"/>
            <a:ext cx="64008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  <a:buClr>
                <a:schemeClr val="hlink"/>
              </a:buClr>
              <a:buSzPct val="120000"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Цель урока: Научиться создавать и сохранять объект  в новой среде программирования</a:t>
            </a:r>
          </a:p>
        </p:txBody>
      </p:sp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2"/>
          <a:srcRect l="51886" t="29739" r="41637" b="61147"/>
          <a:stretch>
            <a:fillRect/>
          </a:stretch>
        </p:blipFill>
        <p:spPr bwMode="auto">
          <a:xfrm>
            <a:off x="6661150" y="0"/>
            <a:ext cx="248285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6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8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 b="570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2"/>
          <a:srcRect r="20963" b="399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r="52309" b="4875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u="sng"/>
              <a:t>Этапы разработки проекта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05038"/>
            <a:ext cx="8229600" cy="3890962"/>
          </a:xfrm>
        </p:spPr>
        <p:txBody>
          <a:bodyPr/>
          <a:lstStyle/>
          <a:p>
            <a:r>
              <a:rPr lang="ru-RU" sz="2800" i="1"/>
              <a:t>Создание графического интерфейса проекта;</a:t>
            </a:r>
          </a:p>
          <a:p>
            <a:r>
              <a:rPr lang="ru-RU" sz="2800" i="1"/>
              <a:t>Установка значений свойств объектов графического интерфейса;</a:t>
            </a:r>
          </a:p>
          <a:p>
            <a:r>
              <a:rPr lang="ru-RU" sz="2800" i="1"/>
              <a:t>Создание и редактирование программного кода; </a:t>
            </a:r>
          </a:p>
          <a:p>
            <a:r>
              <a:rPr lang="ru-RU" sz="2800" i="1"/>
              <a:t>Сохранение проекта.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/>
              <a:t>Задание для самостоятельного выполнения</a:t>
            </a:r>
            <a:r>
              <a:rPr lang="ru-RU"/>
              <a:t>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2.3 стр. учебника 60. </a:t>
            </a:r>
          </a:p>
          <a:p>
            <a:r>
              <a:rPr lang="ru-RU"/>
              <a:t>Закрепление материала урока    (краткий обзор по теме);</a:t>
            </a:r>
            <a:endParaRPr lang="ru-RU">
              <a:ea typeface="Arial Unicode MS" pitchFamily="34" charset="-128"/>
              <a:cs typeface="Arial Unicode MS" pitchFamily="34" charset="-128"/>
            </a:endParaRPr>
          </a:p>
          <a:p>
            <a:r>
              <a:rPr lang="ru-RU"/>
              <a:t>д/З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§</a:t>
            </a:r>
            <a:r>
              <a:rPr lang="ru-RU">
                <a:ea typeface="Arial Unicode MS" pitchFamily="34" charset="-128"/>
                <a:cs typeface="Arial Unicode MS" pitchFamily="34" charset="-128"/>
              </a:rPr>
              <a:t>2.1- (2.2.1).</a:t>
            </a:r>
          </a:p>
          <a:p>
            <a:endParaRPr lang="en-US"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b="1" dirty="0"/>
              <a:t>I-</a:t>
            </a:r>
            <a:r>
              <a:rPr lang="ru-RU" sz="2400" b="1" dirty="0"/>
              <a:t>й этап урока: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ru-RU" sz="1800"/>
              <a:t>Алгоритм и его формальное исполнение.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1800"/>
              <a:t>         Само слово алгоритм происходит от 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«</a:t>
            </a: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algorithmi</a:t>
            </a:r>
            <a:r>
              <a:rPr lang="ru-RU" sz="20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»</a:t>
            </a:r>
            <a:r>
              <a:rPr lang="en-US" sz="1800"/>
              <a:t>-</a:t>
            </a:r>
            <a:r>
              <a:rPr lang="ru-RU" sz="1800"/>
              <a:t>латинской формы написания имени выдающегося математика </a:t>
            </a:r>
            <a:r>
              <a:rPr lang="en-US" sz="1800"/>
              <a:t>IX </a:t>
            </a:r>
            <a:r>
              <a:rPr lang="ru-RU" sz="1800"/>
              <a:t>века аль-Хорезми, который сформулировал правила выполнения арифметических операций.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ru-RU" sz="1800"/>
              <a:t>а) </a:t>
            </a:r>
            <a:r>
              <a:rPr lang="ru-RU" sz="1800" u="sng"/>
              <a:t>Свойства алгоритма и его исполнители: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endParaRPr lang="ru-RU" sz="1800" u="sng"/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1600" b="1" i="1">
                <a:latin typeface="MS Mincho" pitchFamily="49" charset="-128"/>
              </a:rPr>
              <a:t>Дискретность;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1600" b="1" i="1">
                <a:latin typeface="MS Mincho" pitchFamily="49" charset="-128"/>
              </a:rPr>
              <a:t>Результативность;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1600" b="1" i="1">
                <a:latin typeface="MS Mincho" pitchFamily="49" charset="-128"/>
              </a:rPr>
              <a:t>Массовость;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1600" b="1" i="1">
                <a:latin typeface="MS Mincho" pitchFamily="49" charset="-128"/>
              </a:rPr>
              <a:t>Детерминированность;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r>
              <a:rPr lang="ru-RU" sz="1600" b="1" i="1">
                <a:latin typeface="MS Mincho" pitchFamily="49" charset="-128"/>
              </a:rPr>
              <a:t>Выполнимость и понятность;</a:t>
            </a:r>
          </a:p>
          <a:p>
            <a:pPr marL="609600" indent="-609600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q"/>
            </a:pPr>
            <a:endParaRPr lang="ru-RU" sz="1600" b="1" i="1">
              <a:latin typeface="MS Mincho" pitchFamily="49" charset="-128"/>
            </a:endParaRPr>
          </a:p>
        </p:txBody>
      </p:sp>
    </p:spTree>
  </p:cSld>
  <p:clrMapOvr>
    <a:masterClrMapping/>
  </p:clrMapOvr>
  <p:transition advTm="30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916113"/>
            <a:ext cx="8229600" cy="1944687"/>
          </a:xfrm>
        </p:spPr>
        <p:txBody>
          <a:bodyPr/>
          <a:lstStyle/>
          <a:p>
            <a:pPr algn="l"/>
            <a:r>
              <a:rPr lang="ru-RU" sz="2400" b="1" dirty="0"/>
              <a:t>Алгоритм-</a:t>
            </a:r>
            <a:r>
              <a:rPr lang="ru-RU" sz="2000" dirty="0"/>
              <a:t>это конечная последовательность действий, описывающая процесс преобразования объекта из начального состояния в конечное, записанная с помощью точных и понятных исполнителю команд.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30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428604"/>
            <a:ext cx="8072438" cy="1095375"/>
          </a:xfrm>
        </p:spPr>
        <p:txBody>
          <a:bodyPr/>
          <a:lstStyle/>
          <a:p>
            <a:pPr algn="l"/>
            <a:r>
              <a:rPr lang="en-US" sz="2400" b="1" dirty="0"/>
              <a:t>II-</a:t>
            </a:r>
            <a:r>
              <a:rPr lang="ru-RU" sz="2400" b="1" dirty="0"/>
              <a:t>й </a:t>
            </a:r>
            <a:r>
              <a:rPr lang="ru-RU" sz="2400" b="1" dirty="0">
                <a:latin typeface="Blackadder ITC" pitchFamily="82" charset="0"/>
              </a:rPr>
              <a:t>этап урока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1800"/>
              <a:t>2. Выполнение алгоритмов человеком и ПК.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ru-RU" sz="1800"/>
              <a:t>А) формальное выполнение алгоритмов человеком и компьютером.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 algn="ctr">
              <a:lnSpc>
                <a:spcPct val="90000"/>
              </a:lnSpc>
              <a:buFontTx/>
              <a:buNone/>
            </a:pPr>
            <a:r>
              <a:rPr lang="ru-RU" sz="1800"/>
              <a:t>Начальное и конечное состояние текста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  <a:p>
            <a:pPr marL="609600" indent="-609600">
              <a:lnSpc>
                <a:spcPct val="90000"/>
              </a:lnSpc>
              <a:buFontTx/>
              <a:buNone/>
            </a:pPr>
            <a:endParaRPr lang="ru-RU" sz="1800"/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2"/>
          <a:srcRect l="24815" t="17516" r="31070" b="61383"/>
          <a:stretch>
            <a:fillRect/>
          </a:stretch>
        </p:blipFill>
        <p:spPr bwMode="auto">
          <a:xfrm>
            <a:off x="4572000" y="2636838"/>
            <a:ext cx="392430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3"/>
          <a:srcRect l="12135" t="17516" r="39699" b="60382"/>
          <a:stretch>
            <a:fillRect/>
          </a:stretch>
        </p:blipFill>
        <p:spPr bwMode="auto">
          <a:xfrm>
            <a:off x="179388" y="2665413"/>
            <a:ext cx="3960812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2205038"/>
            <a:ext cx="8229600" cy="1143000"/>
          </a:xfrm>
        </p:spPr>
        <p:txBody>
          <a:bodyPr/>
          <a:lstStyle/>
          <a:p>
            <a:pPr algn="l"/>
            <a:r>
              <a:rPr lang="ru-RU" sz="2400" b="1" dirty="0"/>
              <a:t>Программа-</a:t>
            </a:r>
            <a:r>
              <a:rPr lang="ru-RU" sz="2400" dirty="0"/>
              <a:t>это алгоритм записанный на «понятном» компьютеру языке программирования.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539750" y="188913"/>
            <a:ext cx="7772400" cy="576262"/>
          </a:xfrm>
        </p:spPr>
        <p:txBody>
          <a:bodyPr/>
          <a:lstStyle/>
          <a:p>
            <a:pPr algn="l"/>
            <a:r>
              <a:rPr lang="en-US" sz="2400" b="1" dirty="0"/>
              <a:t>III-</a:t>
            </a:r>
            <a:r>
              <a:rPr lang="ru-RU" sz="2400" b="1" dirty="0">
                <a:latin typeface="Blackadder ITC" pitchFamily="82" charset="0"/>
              </a:rPr>
              <a:t>й этап урока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684213" y="692150"/>
            <a:ext cx="6400800" cy="649288"/>
          </a:xfrm>
        </p:spPr>
        <p:txBody>
          <a:bodyPr/>
          <a:lstStyle/>
          <a:p>
            <a:pPr algn="r"/>
            <a:r>
              <a:rPr lang="ru-RU" sz="2400"/>
              <a:t>Разработка проекта в системе </a:t>
            </a:r>
            <a:r>
              <a:rPr lang="en-US" sz="2400"/>
              <a:t>VBI 2005</a:t>
            </a:r>
            <a:endParaRPr lang="ru-RU" sz="240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/>
          <a:srcRect l="32520" t="22525" r="15810" b="17337"/>
          <a:stretch>
            <a:fillRect/>
          </a:stretch>
        </p:blipFill>
        <p:spPr bwMode="auto">
          <a:xfrm>
            <a:off x="900113" y="1125538"/>
            <a:ext cx="676751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2571736" y="1714488"/>
            <a:ext cx="3214710" cy="1285884"/>
          </a:xfrm>
          <a:prstGeom prst="ellipse">
            <a:avLst/>
          </a:prstGeom>
          <a:gradFill rotWithShape="1">
            <a:gsLst>
              <a:gs pos="0">
                <a:srgbClr val="00B050"/>
              </a:gs>
              <a:gs pos="100000">
                <a:srgbClr val="FFFF00"/>
              </a:gs>
            </a:gsLst>
            <a:path path="rect">
              <a:fillToRect r="100000" b="100000"/>
            </a:path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449263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449263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  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VBA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</a:rPr>
              <a:t>позволяет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000" b="1"/>
              <a:t>VBI</a:t>
            </a:r>
            <a:r>
              <a:rPr lang="ru-RU" sz="2000" b="1"/>
              <a:t> содержит программу –транслятор, благодаря которой проекты могут выполняться в самой системе, а также могут быть преобразованы в приложения ОС.</a:t>
            </a: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400"/>
              <a:t>Программы трансляторы бывают 2-х типов: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ru-RU" sz="2400" b="1" i="1" u="sng"/>
              <a:t>Интерпретатор</a:t>
            </a:r>
            <a:r>
              <a:rPr lang="ru-RU" sz="2400"/>
              <a:t>-это программа обеспечивающая «перевод» команд программы на машинный язык;</a:t>
            </a:r>
          </a:p>
          <a:p>
            <a:pPr>
              <a:buClr>
                <a:schemeClr val="tx1"/>
              </a:buClr>
              <a:buFont typeface="Wingdings" pitchFamily="2" charset="2"/>
              <a:buBlip>
                <a:blip r:embed="rId2"/>
              </a:buBlip>
            </a:pPr>
            <a:r>
              <a:rPr lang="ru-RU" sz="2400" b="1" i="1" u="sng"/>
              <a:t>Компилятор</a:t>
            </a:r>
            <a:r>
              <a:rPr lang="ru-RU" sz="2400"/>
              <a:t>-это программа, которая переводит весь текст программы на машинный язык.</a:t>
            </a:r>
          </a:p>
          <a:p>
            <a:pPr>
              <a:buFont typeface="Wingdings" pitchFamily="2" charset="2"/>
              <a:buNone/>
            </a:pPr>
            <a:endParaRPr lang="ru-RU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кстура">
  <a:themeElements>
    <a:clrScheme name="Текстура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Тексту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кстура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кстура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кстура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кеан">
  <a:themeElements>
    <a:clrScheme name="Океан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Океан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кеан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кеан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580</TotalTime>
  <Words>262</Words>
  <Application>Microsoft Office PowerPoint</Application>
  <PresentationFormat>Экран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Текстура</vt:lpstr>
      <vt:lpstr>Океан</vt:lpstr>
      <vt:lpstr>_______________________________________ Основы алгоритмизации и объектно-ориентированного  программирования _______________________________________</vt:lpstr>
      <vt:lpstr>I-й этап урока: </vt:lpstr>
      <vt:lpstr>Алгоритм-это конечная последовательность действий, описывающая процесс преобразования объекта из начального состояния в конечное, записанная с помощью точных и понятных исполнителю команд.</vt:lpstr>
      <vt:lpstr>Слайд 4</vt:lpstr>
      <vt:lpstr>Слайд 5</vt:lpstr>
      <vt:lpstr>II-й этап урока</vt:lpstr>
      <vt:lpstr>Программа-это алгоритм записанный на «понятном» компьютеру языке программирования. </vt:lpstr>
      <vt:lpstr>III-й этап урока</vt:lpstr>
      <vt:lpstr>VBI содержит программу –транслятор, благодаря которой проекты могут выполняться в самой системе, а также могут быть преобразованы в приложения ОС.</vt:lpstr>
      <vt:lpstr>Слайд 10</vt:lpstr>
      <vt:lpstr>Слайд 11</vt:lpstr>
      <vt:lpstr>Слайд 12</vt:lpstr>
      <vt:lpstr>Этапы разработки проекта</vt:lpstr>
      <vt:lpstr>Задание для самостоятельного выполнения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_______________________________________ Основы алгоритмизации и объектно-ориентированного  программирования _______________________________________</dc:title>
  <dc:creator>Дом</dc:creator>
  <cp:lastModifiedBy>Ирина</cp:lastModifiedBy>
  <cp:revision>15</cp:revision>
  <dcterms:created xsi:type="dcterms:W3CDTF">2008-10-14T12:22:55Z</dcterms:created>
  <dcterms:modified xsi:type="dcterms:W3CDTF">2009-10-25T15:51:41Z</dcterms:modified>
</cp:coreProperties>
</file>