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33"/>
    <a:srgbClr val="FF0000"/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8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B405F-2123-4E88-AC81-1258FD2C5E86}" type="datetimeFigureOut">
              <a:rPr lang="ru-RU" smtClean="0"/>
              <a:pPr/>
              <a:t>30.10.2009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42935-E7A3-4B47-A057-9EE3D47E5E0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B405F-2123-4E88-AC81-1258FD2C5E86}" type="datetimeFigureOut">
              <a:rPr lang="ru-RU" smtClean="0"/>
              <a:pPr/>
              <a:t>30.10.2009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42935-E7A3-4B47-A057-9EE3D47E5E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B405F-2123-4E88-AC81-1258FD2C5E86}" type="datetimeFigureOut">
              <a:rPr lang="ru-RU" smtClean="0"/>
              <a:pPr/>
              <a:t>30.10.2009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42935-E7A3-4B47-A057-9EE3D47E5E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B405F-2123-4E88-AC81-1258FD2C5E86}" type="datetimeFigureOut">
              <a:rPr lang="ru-RU" smtClean="0"/>
              <a:pPr/>
              <a:t>30.10.2009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42935-E7A3-4B47-A057-9EE3D47E5E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B405F-2123-4E88-AC81-1258FD2C5E86}" type="datetimeFigureOut">
              <a:rPr lang="ru-RU" smtClean="0"/>
              <a:pPr/>
              <a:t>30.10.2009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4B142935-E7A3-4B47-A057-9EE3D47E5E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B405F-2123-4E88-AC81-1258FD2C5E86}" type="datetimeFigureOut">
              <a:rPr lang="ru-RU" smtClean="0"/>
              <a:pPr/>
              <a:t>30.10.2009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42935-E7A3-4B47-A057-9EE3D47E5E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B405F-2123-4E88-AC81-1258FD2C5E86}" type="datetimeFigureOut">
              <a:rPr lang="ru-RU" smtClean="0"/>
              <a:pPr/>
              <a:t>30.10.2009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42935-E7A3-4B47-A057-9EE3D47E5E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B405F-2123-4E88-AC81-1258FD2C5E86}" type="datetimeFigureOut">
              <a:rPr lang="ru-RU" smtClean="0"/>
              <a:pPr/>
              <a:t>30.10.2009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42935-E7A3-4B47-A057-9EE3D47E5E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B405F-2123-4E88-AC81-1258FD2C5E86}" type="datetimeFigureOut">
              <a:rPr lang="ru-RU" smtClean="0"/>
              <a:pPr/>
              <a:t>30.10.2009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42935-E7A3-4B47-A057-9EE3D47E5E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B405F-2123-4E88-AC81-1258FD2C5E86}" type="datetimeFigureOut">
              <a:rPr lang="ru-RU" smtClean="0"/>
              <a:pPr/>
              <a:t>30.10.2009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42935-E7A3-4B47-A057-9EE3D47E5E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B405F-2123-4E88-AC81-1258FD2C5E86}" type="datetimeFigureOut">
              <a:rPr lang="ru-RU" smtClean="0"/>
              <a:pPr/>
              <a:t>30.10.2009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42935-E7A3-4B47-A057-9EE3D47E5E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79B405F-2123-4E88-AC81-1258FD2C5E86}" type="datetimeFigureOut">
              <a:rPr lang="ru-RU" smtClean="0"/>
              <a:pPr/>
              <a:t>30.10.2009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B142935-E7A3-4B47-A057-9EE3D47E5E0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bookarchive.ru/uploads/posts/1234549761_200kh279.jpg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sitygardru.106.com1.ru/galerey_iskusstvenn/geran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dachnikam.ru/rastdom/komnat/pic/hlorofitum.jpg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tvoyhram.ru/img_travnik/kalanhoe2.jpg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loralworld.ru/images/plants_click/Tradescantia_albiflora.jpg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5roses.ru/_ph/1/291482463.jpg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www.succulent.com.ua/asphodelaceae/aloe_arborescens-b.jpg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www.myjulia.ru/data/cache/2009/09/17/200985_5327-650x650.jpg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Картинка 17 из 1257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76" y="214290"/>
            <a:ext cx="4143404" cy="4572032"/>
          </a:xfrm>
          <a:prstGeom prst="rect">
            <a:avLst/>
          </a:prstGeom>
          <a:noFill/>
        </p:spPr>
      </p:pic>
      <p:pic>
        <p:nvPicPr>
          <p:cNvPr id="3" name="Picture 4" descr="http://im2-tub.yandex.net/i?id=92670779&amp;tov=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20" y="214290"/>
            <a:ext cx="4286280" cy="4563378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714348" y="4795897"/>
            <a:ext cx="814393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Растения освежают ,украшают интерьер, создают благоприятный фон  и  настроение.</a:t>
            </a:r>
          </a:p>
          <a:p>
            <a:r>
              <a:rPr lang="ru-RU" sz="3200" dirty="0" smtClean="0"/>
              <a:t> Кроме того обладают целебными свойствами.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duotone>
              <a:schemeClr val="bg2">
                <a:shade val="3000"/>
                <a:satMod val="110000"/>
              </a:schemeClr>
              <a:schemeClr val="bg2">
                <a:tint val="60000"/>
                <a:satMod val="425000"/>
              </a:schemeClr>
            </a:duotone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Картинка 32 из 14006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2844" y="214290"/>
            <a:ext cx="4286280" cy="335758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643438" y="571480"/>
            <a:ext cx="40005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0000"/>
                </a:solidFill>
              </a:rPr>
              <a:t>ПЕЛАРГОНИЯ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8596" y="3786190"/>
            <a:ext cx="835824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</a:rPr>
              <a:t>Настойка пеларгонии помогает от болей в сердце, при гастритах, бронхитах.</a:t>
            </a:r>
          </a:p>
          <a:p>
            <a:r>
              <a:rPr lang="ru-RU" sz="2400" dirty="0" smtClean="0">
                <a:solidFill>
                  <a:srgbClr val="002060"/>
                </a:solidFill>
              </a:rPr>
              <a:t>Отвар этого  растения помогает в качестве полоскания при стоматитах и ангине.</a:t>
            </a:r>
          </a:p>
          <a:p>
            <a:r>
              <a:rPr lang="ru-RU" sz="2400" dirty="0" smtClean="0">
                <a:solidFill>
                  <a:srgbClr val="002060"/>
                </a:solidFill>
              </a:rPr>
              <a:t>Листок герани помогает при простуде уха.</a:t>
            </a:r>
          </a:p>
          <a:p>
            <a:r>
              <a:rPr lang="ru-RU" sz="2400" dirty="0" smtClean="0">
                <a:solidFill>
                  <a:srgbClr val="002060"/>
                </a:solidFill>
              </a:rPr>
              <a:t>Пеларгония хорошо помогает при стрессах ,неврозах  и  бессоннице.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392892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43504" y="1285860"/>
            <a:ext cx="29289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rgbClr val="990033"/>
                </a:solidFill>
              </a:rPr>
              <a:t>( герань )</a:t>
            </a:r>
            <a:endParaRPr lang="ru-RU" sz="3600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Картинка 18 из 921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85852" y="214290"/>
            <a:ext cx="7215218" cy="428628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142976" y="4714884"/>
            <a:ext cx="750099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002060"/>
                </a:solidFill>
              </a:rPr>
              <a:t>Главная особенность этого растения – очищение помещения от вредных</a:t>
            </a:r>
          </a:p>
          <a:p>
            <a:r>
              <a:rPr lang="ru-RU" sz="3600" dirty="0" smtClean="0">
                <a:solidFill>
                  <a:srgbClr val="002060"/>
                </a:solidFill>
              </a:rPr>
              <a:t>микроорганизмов</a:t>
            </a:r>
            <a:r>
              <a:rPr lang="ru-RU" dirty="0" smtClean="0">
                <a:solidFill>
                  <a:srgbClr val="002060"/>
                </a:solidFill>
              </a:rPr>
              <a:t>.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0034" y="428604"/>
            <a:ext cx="21431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66"/>
                </a:solidFill>
              </a:rPr>
              <a:t>Х</a:t>
            </a:r>
          </a:p>
          <a:p>
            <a:r>
              <a:rPr lang="ru-RU" sz="2800" dirty="0" smtClean="0">
                <a:solidFill>
                  <a:srgbClr val="FF0066"/>
                </a:solidFill>
              </a:rPr>
              <a:t>ЛОРОФИТУМ</a:t>
            </a:r>
            <a:endParaRPr lang="ru-RU" sz="2800" dirty="0">
              <a:solidFill>
                <a:srgbClr val="FF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Картинка 29 из 1411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58" y="214290"/>
            <a:ext cx="2857500" cy="5572164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500430" y="214290"/>
            <a:ext cx="52864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err="1" smtClean="0">
                <a:solidFill>
                  <a:srgbClr val="FF0000"/>
                </a:solidFill>
              </a:rPr>
              <a:t>Каланхоэ</a:t>
            </a:r>
            <a:r>
              <a:rPr lang="ru-RU" sz="4000" dirty="0" smtClean="0">
                <a:solidFill>
                  <a:srgbClr val="FF0000"/>
                </a:solidFill>
              </a:rPr>
              <a:t>    перистое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357554" y="928670"/>
            <a:ext cx="535785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err="1" smtClean="0">
                <a:solidFill>
                  <a:srgbClr val="002060"/>
                </a:solidFill>
              </a:rPr>
              <a:t>Каланхоэ</a:t>
            </a:r>
            <a:r>
              <a:rPr lang="ru-RU" sz="3200" dirty="0" smtClean="0">
                <a:solidFill>
                  <a:srgbClr val="002060"/>
                </a:solidFill>
              </a:rPr>
              <a:t> – комнатный женьшень.</a:t>
            </a:r>
          </a:p>
          <a:p>
            <a:r>
              <a:rPr lang="ru-RU" sz="3200" dirty="0" smtClean="0">
                <a:solidFill>
                  <a:srgbClr val="002060"/>
                </a:solidFill>
              </a:rPr>
              <a:t>Область применения :</a:t>
            </a:r>
          </a:p>
          <a:p>
            <a:pPr>
              <a:buFont typeface="Wingdings" pitchFamily="2" charset="2"/>
              <a:buChar char="Ø"/>
            </a:pPr>
            <a:r>
              <a:rPr lang="ru-RU" sz="3200" dirty="0" smtClean="0">
                <a:solidFill>
                  <a:srgbClr val="002060"/>
                </a:solidFill>
              </a:rPr>
              <a:t>при кашле ;</a:t>
            </a:r>
          </a:p>
          <a:p>
            <a:pPr>
              <a:buFont typeface="Wingdings" pitchFamily="2" charset="2"/>
              <a:buChar char="Ø"/>
            </a:pPr>
            <a:r>
              <a:rPr lang="ru-RU" sz="3200" dirty="0" smtClean="0">
                <a:solidFill>
                  <a:srgbClr val="002060"/>
                </a:solidFill>
              </a:rPr>
              <a:t>\при ангине ;</a:t>
            </a:r>
          </a:p>
          <a:p>
            <a:pPr>
              <a:buFont typeface="Wingdings" pitchFamily="2" charset="2"/>
              <a:buChar char="Ø"/>
            </a:pPr>
            <a:r>
              <a:rPr lang="ru-RU" sz="3200" dirty="0" smtClean="0">
                <a:solidFill>
                  <a:srgbClr val="002060"/>
                </a:solidFill>
              </a:rPr>
              <a:t>при  фурункулёзе ;</a:t>
            </a:r>
          </a:p>
          <a:p>
            <a:pPr>
              <a:buFont typeface="Wingdings" pitchFamily="2" charset="2"/>
              <a:buChar char="Ø"/>
            </a:pPr>
            <a:r>
              <a:rPr lang="ru-RU" sz="3200" dirty="0" smtClean="0">
                <a:solidFill>
                  <a:srgbClr val="002060"/>
                </a:solidFill>
              </a:rPr>
              <a:t>при ревматизме ,</a:t>
            </a:r>
          </a:p>
          <a:p>
            <a:pPr>
              <a:buFont typeface="Wingdings" pitchFamily="2" charset="2"/>
              <a:buChar char="Ø"/>
            </a:pPr>
            <a:r>
              <a:rPr lang="ru-RU" sz="3200" dirty="0" smtClean="0">
                <a:solidFill>
                  <a:srgbClr val="002060"/>
                </a:solidFill>
              </a:rPr>
              <a:t>при глубоких порезах ;</a:t>
            </a:r>
          </a:p>
          <a:p>
            <a:pPr>
              <a:buFont typeface="Wingdings" pitchFamily="2" charset="2"/>
              <a:buChar char="Ø"/>
            </a:pPr>
            <a:r>
              <a:rPr lang="ru-RU" sz="3200" dirty="0" smtClean="0">
                <a:solidFill>
                  <a:srgbClr val="002060"/>
                </a:solidFill>
              </a:rPr>
              <a:t>может облегчить зубную боль;</a:t>
            </a:r>
          </a:p>
          <a:p>
            <a:pPr>
              <a:buFont typeface="Wingdings" pitchFamily="2" charset="2"/>
              <a:buChar char="Ø"/>
            </a:pPr>
            <a:r>
              <a:rPr lang="ru-RU" sz="3200" dirty="0" smtClean="0">
                <a:solidFill>
                  <a:srgbClr val="002060"/>
                </a:solidFill>
              </a:rPr>
              <a:t>при отсутствии аппетита </a:t>
            </a:r>
            <a:r>
              <a:rPr lang="ru-RU" sz="2800" dirty="0" smtClean="0">
                <a:solidFill>
                  <a:srgbClr val="002060"/>
                </a:solidFill>
              </a:rPr>
              <a:t>;</a:t>
            </a:r>
            <a:endParaRPr lang="ru-RU" sz="2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4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6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Картинка 8 из 954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72066" y="-58906"/>
            <a:ext cx="4071934" cy="4011758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42844" y="500042"/>
            <a:ext cx="45005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solidFill>
                  <a:srgbClr val="FF0066"/>
                </a:solidFill>
              </a:rPr>
              <a:t>Традесканция</a:t>
            </a:r>
            <a:endParaRPr lang="ru-RU" sz="5400" dirty="0">
              <a:solidFill>
                <a:srgbClr val="FF0066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4282" y="1857364"/>
            <a:ext cx="478634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Останавливает кровотечение и заживляет раны, порезы ,царапины.</a:t>
            </a:r>
          </a:p>
          <a:p>
            <a:r>
              <a:rPr lang="ru-RU" sz="3600" dirty="0" smtClean="0"/>
              <a:t>Быстро останавливает </a:t>
            </a:r>
            <a:r>
              <a:rPr lang="ru-RU" sz="3600" dirty="0" err="1" smtClean="0"/>
              <a:t>кровь,обеззараживает</a:t>
            </a:r>
            <a:r>
              <a:rPr lang="ru-RU" sz="3600" dirty="0" smtClean="0"/>
              <a:t> уменьшает </a:t>
            </a:r>
            <a:r>
              <a:rPr lang="ru-RU" sz="3600" dirty="0" smtClean="0"/>
              <a:t>опухоль и </a:t>
            </a:r>
            <a:r>
              <a:rPr lang="ru-RU" sz="3600" dirty="0" smtClean="0"/>
              <a:t>размер</a:t>
            </a:r>
            <a:r>
              <a:rPr lang="ru-RU" sz="3600" dirty="0"/>
              <a:t> </a:t>
            </a:r>
            <a:r>
              <a:rPr lang="ru-RU" sz="3600" dirty="0" smtClean="0"/>
              <a:t> синяка.</a:t>
            </a:r>
            <a:endParaRPr lang="ru-RU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Картинка 40 из 135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" y="0"/>
            <a:ext cx="4571999" cy="309562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4929190" y="500042"/>
            <a:ext cx="40005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solidFill>
                  <a:srgbClr val="FF0000"/>
                </a:solidFill>
              </a:rPr>
              <a:t>СЕНПОЛИЯ</a:t>
            </a:r>
            <a:endParaRPr lang="ru-RU" sz="44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857752" y="1428736"/>
            <a:ext cx="37147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rgbClr val="7030A0"/>
                </a:solidFill>
              </a:rPr>
              <a:t> </a:t>
            </a:r>
            <a:r>
              <a:rPr lang="ru-RU" sz="3200" dirty="0" smtClean="0">
                <a:solidFill>
                  <a:srgbClr val="7030A0"/>
                </a:solidFill>
              </a:rPr>
              <a:t> ( Ф И А Л К А  )</a:t>
            </a:r>
            <a:endParaRPr lang="ru-RU" sz="3200" dirty="0">
              <a:solidFill>
                <a:srgbClr val="7030A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57752" y="2500306"/>
            <a:ext cx="392909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</a:rPr>
              <a:t>Способна обогатить комнатный воздух отрицательно заряженными ионами кислорода ,которые снабжают организм человека энергией</a:t>
            </a:r>
            <a:r>
              <a:rPr lang="ru-RU" sz="3200" dirty="0" smtClean="0"/>
              <a:t>.</a:t>
            </a:r>
            <a:endParaRPr lang="ru-RU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285720" y="3643314"/>
            <a:ext cx="435771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</a:rPr>
              <a:t>Обладает </a:t>
            </a:r>
            <a:r>
              <a:rPr lang="ru-RU" sz="3200" dirty="0" err="1" smtClean="0">
                <a:solidFill>
                  <a:srgbClr val="002060"/>
                </a:solidFill>
              </a:rPr>
              <a:t>противоспалительными</a:t>
            </a:r>
            <a:r>
              <a:rPr lang="ru-RU" sz="3200" dirty="0" smtClean="0">
                <a:solidFill>
                  <a:srgbClr val="002060"/>
                </a:solidFill>
              </a:rPr>
              <a:t> свойствами.</a:t>
            </a:r>
          </a:p>
          <a:p>
            <a:r>
              <a:rPr lang="ru-RU" sz="3200" dirty="0" smtClean="0">
                <a:solidFill>
                  <a:srgbClr val="002060"/>
                </a:solidFill>
              </a:rPr>
              <a:t>Применяется при лечении бронхита и коклюша.</a:t>
            </a:r>
            <a:endParaRPr lang="ru-RU" sz="32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Картинка 120 из 15579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86500" y="0"/>
            <a:ext cx="2857500" cy="5072074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85720" y="571480"/>
            <a:ext cx="52149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C00000"/>
                </a:solidFill>
              </a:rPr>
              <a:t>А Л О Э  (столетник)</a:t>
            </a:r>
            <a:endParaRPr lang="ru-RU" sz="4000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20" y="1357298"/>
            <a:ext cx="571504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</a:rPr>
              <a:t>Алоэ назначают :</a:t>
            </a:r>
          </a:p>
          <a:p>
            <a:pPr>
              <a:buFont typeface="Wingdings" pitchFamily="2" charset="2"/>
              <a:buChar char="v"/>
            </a:pPr>
            <a:r>
              <a:rPr lang="ru-RU" sz="2800" dirty="0" smtClean="0">
                <a:solidFill>
                  <a:srgbClr val="002060"/>
                </a:solidFill>
              </a:rPr>
              <a:t>при прогрессирующей  </a:t>
            </a:r>
          </a:p>
          <a:p>
            <a:r>
              <a:rPr lang="ru-RU" sz="2800" dirty="0" smtClean="0">
                <a:solidFill>
                  <a:srgbClr val="002060"/>
                </a:solidFill>
              </a:rPr>
              <a:t>    близорукости;          </a:t>
            </a:r>
          </a:p>
          <a:p>
            <a:pPr>
              <a:buFont typeface="Wingdings" pitchFamily="2" charset="2"/>
              <a:buChar char="v"/>
            </a:pPr>
            <a:r>
              <a:rPr lang="ru-RU" sz="2800" dirty="0" smtClean="0">
                <a:solidFill>
                  <a:srgbClr val="002060"/>
                </a:solidFill>
              </a:rPr>
              <a:t>при воспалении век;</a:t>
            </a:r>
          </a:p>
          <a:p>
            <a:pPr>
              <a:buFont typeface="Wingdings" pitchFamily="2" charset="2"/>
              <a:buChar char="v"/>
            </a:pPr>
            <a:r>
              <a:rPr lang="ru-RU" sz="2800" dirty="0" smtClean="0">
                <a:solidFill>
                  <a:srgbClr val="002060"/>
                </a:solidFill>
              </a:rPr>
              <a:t> при язвенной болезни желудка;</a:t>
            </a:r>
          </a:p>
          <a:p>
            <a:pPr>
              <a:buFont typeface="Wingdings" pitchFamily="2" charset="2"/>
              <a:buChar char="v"/>
            </a:pPr>
            <a:r>
              <a:rPr lang="ru-RU" sz="2800" dirty="0" smtClean="0">
                <a:solidFill>
                  <a:srgbClr val="002060"/>
                </a:solidFill>
              </a:rPr>
              <a:t> при  бронхиальной астме;</a:t>
            </a:r>
          </a:p>
          <a:p>
            <a:pPr>
              <a:buFont typeface="Wingdings" pitchFamily="2" charset="2"/>
              <a:buChar char="v"/>
            </a:pPr>
            <a:r>
              <a:rPr lang="ru-RU" sz="2800" dirty="0" smtClean="0">
                <a:solidFill>
                  <a:srgbClr val="002060"/>
                </a:solidFill>
              </a:rPr>
              <a:t> при хронических гастритах;</a:t>
            </a:r>
          </a:p>
          <a:p>
            <a:pPr>
              <a:buFont typeface="Wingdings" pitchFamily="2" charset="2"/>
              <a:buChar char="v"/>
            </a:pPr>
            <a:r>
              <a:rPr lang="ru-RU" sz="2800" dirty="0" smtClean="0">
                <a:solidFill>
                  <a:srgbClr val="002060"/>
                </a:solidFill>
              </a:rPr>
              <a:t>п</a:t>
            </a:r>
            <a:r>
              <a:rPr lang="ru-RU" sz="2800" dirty="0" smtClean="0">
                <a:solidFill>
                  <a:srgbClr val="002060"/>
                </a:solidFill>
              </a:rPr>
              <a:t>ри  фарингитах;</a:t>
            </a:r>
          </a:p>
          <a:p>
            <a:pPr>
              <a:buFont typeface="Wingdings" pitchFamily="2" charset="2"/>
              <a:buChar char="v"/>
            </a:pPr>
            <a:r>
              <a:rPr lang="ru-RU" sz="2800" dirty="0" smtClean="0">
                <a:solidFill>
                  <a:srgbClr val="002060"/>
                </a:solidFill>
              </a:rPr>
              <a:t>о</a:t>
            </a:r>
            <a:r>
              <a:rPr lang="ru-RU" sz="2800" dirty="0" smtClean="0">
                <a:solidFill>
                  <a:srgbClr val="002060"/>
                </a:solidFill>
              </a:rPr>
              <a:t>бщеукрепляющее средство;</a:t>
            </a:r>
          </a:p>
          <a:p>
            <a:pPr>
              <a:buFont typeface="Wingdings" pitchFamily="2" charset="2"/>
              <a:buChar char="v"/>
            </a:pPr>
            <a:r>
              <a:rPr lang="ru-RU" sz="2800" dirty="0" smtClean="0">
                <a:solidFill>
                  <a:srgbClr val="002060"/>
                </a:solidFill>
              </a:rPr>
              <a:t>с</a:t>
            </a:r>
            <a:r>
              <a:rPr lang="ru-RU" sz="2800" dirty="0" smtClean="0">
                <a:solidFill>
                  <a:srgbClr val="002060"/>
                </a:solidFill>
              </a:rPr>
              <a:t>редство для повышения       </a:t>
            </a:r>
          </a:p>
          <a:p>
            <a:r>
              <a:rPr lang="ru-RU" sz="2400" dirty="0" smtClean="0">
                <a:solidFill>
                  <a:srgbClr val="002060"/>
                </a:solidFill>
              </a:rPr>
              <a:t>    иммунитета;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4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6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Картинка 2 из 4504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2928926" cy="4214818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286116" y="571480"/>
            <a:ext cx="50720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990033"/>
                </a:solidFill>
              </a:rPr>
              <a:t>ЗОЛОТОЙ  УС (</a:t>
            </a:r>
            <a:r>
              <a:rPr lang="ru-RU" sz="3600" b="1" dirty="0" err="1" smtClean="0">
                <a:solidFill>
                  <a:srgbClr val="990033"/>
                </a:solidFill>
              </a:rPr>
              <a:t>калиссия</a:t>
            </a:r>
            <a:r>
              <a:rPr lang="ru-RU" sz="3600" b="1" dirty="0" smtClean="0">
                <a:solidFill>
                  <a:srgbClr val="990033"/>
                </a:solidFill>
              </a:rPr>
              <a:t>)</a:t>
            </a:r>
            <a:endParaRPr lang="ru-RU" sz="3600" b="1" dirty="0">
              <a:solidFill>
                <a:srgbClr val="990033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43240" y="2071678"/>
            <a:ext cx="542928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3200" dirty="0" smtClean="0">
                <a:solidFill>
                  <a:srgbClr val="002060"/>
                </a:solidFill>
              </a:rPr>
              <a:t>для лечения язвы желудка ;</a:t>
            </a:r>
          </a:p>
          <a:p>
            <a:pPr>
              <a:buFont typeface="Wingdings" pitchFamily="2" charset="2"/>
              <a:buChar char="§"/>
            </a:pPr>
            <a:r>
              <a:rPr lang="ru-RU" sz="3200" dirty="0" smtClean="0">
                <a:solidFill>
                  <a:srgbClr val="002060"/>
                </a:solidFill>
              </a:rPr>
              <a:t>д</a:t>
            </a:r>
            <a:r>
              <a:rPr lang="ru-RU" sz="3200" dirty="0" smtClean="0">
                <a:solidFill>
                  <a:srgbClr val="002060"/>
                </a:solidFill>
              </a:rPr>
              <a:t>ля лечения бронхиальной </a:t>
            </a:r>
          </a:p>
          <a:p>
            <a:r>
              <a:rPr lang="ru-RU" sz="3200" dirty="0" smtClean="0">
                <a:solidFill>
                  <a:srgbClr val="002060"/>
                </a:solidFill>
              </a:rPr>
              <a:t>   астмы ;</a:t>
            </a:r>
          </a:p>
          <a:p>
            <a:pPr>
              <a:buFont typeface="Wingdings" pitchFamily="2" charset="2"/>
              <a:buChar char="§"/>
            </a:pPr>
            <a:r>
              <a:rPr lang="ru-RU" sz="3200" dirty="0" smtClean="0">
                <a:solidFill>
                  <a:srgbClr val="002060"/>
                </a:solidFill>
              </a:rPr>
              <a:t>при сахарном диабете ;</a:t>
            </a:r>
          </a:p>
          <a:p>
            <a:pPr>
              <a:buFont typeface="Wingdings" pitchFamily="2" charset="2"/>
              <a:buChar char="§"/>
            </a:pPr>
            <a:r>
              <a:rPr lang="ru-RU" sz="3200" dirty="0" smtClean="0">
                <a:solidFill>
                  <a:srgbClr val="002060"/>
                </a:solidFill>
              </a:rPr>
              <a:t>при заболеваниях сердца;</a:t>
            </a:r>
          </a:p>
          <a:p>
            <a:pPr>
              <a:buFont typeface="Wingdings" pitchFamily="2" charset="2"/>
              <a:buChar char="§"/>
            </a:pPr>
            <a:r>
              <a:rPr lang="ru-RU" sz="3200" dirty="0" smtClean="0">
                <a:solidFill>
                  <a:srgbClr val="002060"/>
                </a:solidFill>
              </a:rPr>
              <a:t>при дерматитах ;</a:t>
            </a:r>
          </a:p>
          <a:p>
            <a:pPr>
              <a:buFont typeface="Wingdings" pitchFamily="2" charset="2"/>
              <a:buChar char="§"/>
            </a:pPr>
            <a:r>
              <a:rPr lang="ru-RU" sz="3200" dirty="0" smtClean="0">
                <a:solidFill>
                  <a:srgbClr val="002060"/>
                </a:solidFill>
              </a:rPr>
              <a:t>п</a:t>
            </a:r>
            <a:r>
              <a:rPr lang="ru-RU" sz="3200" dirty="0" smtClean="0">
                <a:solidFill>
                  <a:srgbClr val="002060"/>
                </a:solidFill>
              </a:rPr>
              <a:t>ри насморке;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332</TotalTime>
  <Words>247</Words>
  <Application>Microsoft Office PowerPoint</Application>
  <PresentationFormat>Экран (4:3)</PresentationFormat>
  <Paragraphs>50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Апекс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user</cp:lastModifiedBy>
  <cp:revision>35</cp:revision>
  <dcterms:created xsi:type="dcterms:W3CDTF">2009-10-30T10:04:57Z</dcterms:created>
  <dcterms:modified xsi:type="dcterms:W3CDTF">2009-10-30T22:37:55Z</dcterms:modified>
</cp:coreProperties>
</file>