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3" r:id="rId5"/>
    <p:sldId id="269" r:id="rId6"/>
    <p:sldId id="274" r:id="rId7"/>
    <p:sldId id="275" r:id="rId8"/>
    <p:sldId id="258" r:id="rId9"/>
    <p:sldId id="271" r:id="rId10"/>
    <p:sldId id="276" r:id="rId11"/>
    <p:sldId id="277" r:id="rId12"/>
    <p:sldId id="267" r:id="rId13"/>
    <p:sldId id="263" r:id="rId14"/>
    <p:sldId id="262" r:id="rId15"/>
    <p:sldId id="266" r:id="rId16"/>
    <p:sldId id="270" r:id="rId17"/>
    <p:sldId id="264" r:id="rId18"/>
    <p:sldId id="272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40"/>
      <c:rotY val="180"/>
      <c:perspective val="30"/>
    </c:view3D>
    <c:plotArea>
      <c:layout>
        <c:manualLayout>
          <c:layoutTarget val="inner"/>
          <c:xMode val="edge"/>
          <c:yMode val="edge"/>
          <c:x val="1.8202431099498585E-2"/>
          <c:y val="0.12302557306238686"/>
          <c:w val="0.65975557144884533"/>
          <c:h val="0.8510005072072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части гидросферы Земли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Мировой океан</c:v>
                </c:pt>
                <c:pt idx="1">
                  <c:v>Ледники</c:v>
                </c:pt>
                <c:pt idx="2">
                  <c:v>Подземные воды</c:v>
                </c:pt>
                <c:pt idx="3">
                  <c:v>Поверхностные 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96.4</c:v>
                </c:pt>
                <c:pt idx="1">
                  <c:v>1.8</c:v>
                </c:pt>
                <c:pt idx="2">
                  <c:v>1.7000000000000031</c:v>
                </c:pt>
                <c:pt idx="3">
                  <c:v>1.0000000000000033E-2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59DFF-905E-4A6A-9F98-8D67F6AF4F6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2D85CCD-482A-4FD5-A33A-28B4E70C0054}">
      <dgm:prSet/>
      <dgm:spPr/>
      <dgm:t>
        <a:bodyPr/>
        <a:lstStyle/>
        <a:p>
          <a:pPr algn="ctr" rtl="0"/>
          <a:r>
            <a:rPr lang="ru-RU" b="1" dirty="0" smtClean="0"/>
            <a:t>Физические свойства воды</a:t>
          </a:r>
          <a:endParaRPr lang="ru-RU" b="1" dirty="0"/>
        </a:p>
      </dgm:t>
    </dgm:pt>
    <dgm:pt modelId="{8EC193AB-1B9C-443E-B418-74C2643BDD09}" type="parTrans" cxnId="{E5BD82FD-3966-4B02-AF7F-0F6139C22475}">
      <dgm:prSet/>
      <dgm:spPr/>
      <dgm:t>
        <a:bodyPr/>
        <a:lstStyle/>
        <a:p>
          <a:endParaRPr lang="ru-RU"/>
        </a:p>
      </dgm:t>
    </dgm:pt>
    <dgm:pt modelId="{03C5126B-54B4-49D2-AC1E-26D2A0866526}" type="sibTrans" cxnId="{E5BD82FD-3966-4B02-AF7F-0F6139C22475}">
      <dgm:prSet/>
      <dgm:spPr/>
      <dgm:t>
        <a:bodyPr/>
        <a:lstStyle/>
        <a:p>
          <a:endParaRPr lang="ru-RU"/>
        </a:p>
      </dgm:t>
    </dgm:pt>
    <dgm:pt modelId="{6846A5E2-7FF4-455E-8DF8-E9691711360C}" type="pres">
      <dgm:prSet presAssocID="{EC859DFF-905E-4A6A-9F98-8D67F6AF4F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C20E7-AD91-4882-88DC-5E915B0C373D}" type="pres">
      <dgm:prSet presAssocID="{52D85CCD-482A-4FD5-A33A-28B4E70C0054}" presName="parentText" presStyleLbl="node1" presStyleIdx="0" presStyleCnt="1" custLinFactNeighborX="-5568" custLinFactNeighborY="16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D82FD-3966-4B02-AF7F-0F6139C22475}" srcId="{EC859DFF-905E-4A6A-9F98-8D67F6AF4F62}" destId="{52D85CCD-482A-4FD5-A33A-28B4E70C0054}" srcOrd="0" destOrd="0" parTransId="{8EC193AB-1B9C-443E-B418-74C2643BDD09}" sibTransId="{03C5126B-54B4-49D2-AC1E-26D2A0866526}"/>
    <dgm:cxn modelId="{A325FC75-3B9C-4CAD-A1B3-C389A4B99FC0}" type="presOf" srcId="{EC859DFF-905E-4A6A-9F98-8D67F6AF4F62}" destId="{6846A5E2-7FF4-455E-8DF8-E9691711360C}" srcOrd="0" destOrd="0" presId="urn:microsoft.com/office/officeart/2005/8/layout/vList2"/>
    <dgm:cxn modelId="{CB161C03-2983-48A3-B38E-4279291A74DD}" type="presOf" srcId="{52D85CCD-482A-4FD5-A33A-28B4E70C0054}" destId="{9F3C20E7-AD91-4882-88DC-5E915B0C373D}" srcOrd="0" destOrd="0" presId="urn:microsoft.com/office/officeart/2005/8/layout/vList2"/>
    <dgm:cxn modelId="{E9E5CB0C-03BC-417B-899F-1A94976199DC}" type="presParOf" srcId="{6846A5E2-7FF4-455E-8DF8-E9691711360C}" destId="{9F3C20E7-AD91-4882-88DC-5E915B0C373D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73987-BDFF-4BC4-9963-EDE3EEF6564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85186-5224-45A3-9B35-EB08FDC54F79}">
      <dgm:prSet custT="1"/>
      <dgm:spPr/>
      <dgm:t>
        <a:bodyPr/>
        <a:lstStyle/>
        <a:p>
          <a:pPr algn="ctr" rtl="0"/>
          <a:r>
            <a:rPr lang="ru-RU" sz="2400" b="1" dirty="0" smtClean="0"/>
            <a:t>Первичная обработка сточных вод – фильтрование крупного мусора</a:t>
          </a:r>
          <a:r>
            <a:rPr lang="ru-RU" sz="2100" b="1" dirty="0" smtClean="0"/>
            <a:t>.</a:t>
          </a:r>
          <a:endParaRPr lang="ru-RU" sz="2100" b="1" dirty="0"/>
        </a:p>
      </dgm:t>
    </dgm:pt>
    <dgm:pt modelId="{B2125352-9829-4509-9289-9D9329A5E9C2}" type="parTrans" cxnId="{52EB3066-A6A7-40CE-B2B8-A65167253F84}">
      <dgm:prSet/>
      <dgm:spPr/>
      <dgm:t>
        <a:bodyPr/>
        <a:lstStyle/>
        <a:p>
          <a:endParaRPr lang="ru-RU"/>
        </a:p>
      </dgm:t>
    </dgm:pt>
    <dgm:pt modelId="{AB6527C9-3DDB-4448-9B69-D797406D0453}" type="sibTrans" cxnId="{52EB3066-A6A7-40CE-B2B8-A65167253F84}">
      <dgm:prSet/>
      <dgm:spPr/>
      <dgm:t>
        <a:bodyPr/>
        <a:lstStyle/>
        <a:p>
          <a:endParaRPr lang="ru-RU"/>
        </a:p>
      </dgm:t>
    </dgm:pt>
    <dgm:pt modelId="{06134B92-6BE2-4D7C-B3E4-4F156A1FCDEC}" type="pres">
      <dgm:prSet presAssocID="{FA673987-BDFF-4BC4-9963-EDE3EEF65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0A821-0066-4F51-A3E1-7825CB7C890C}" type="pres">
      <dgm:prSet presAssocID="{D8B85186-5224-45A3-9B35-EB08FDC54F79}" presName="parentText" presStyleLbl="node1" presStyleIdx="0" presStyleCnt="1" custScaleY="229183" custLinFactY="-382003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70712-757A-4F12-8854-850882AB6F80}" type="presOf" srcId="{D8B85186-5224-45A3-9B35-EB08FDC54F79}" destId="{71F0A821-0066-4F51-A3E1-7825CB7C890C}" srcOrd="0" destOrd="0" presId="urn:microsoft.com/office/officeart/2005/8/layout/vList2"/>
    <dgm:cxn modelId="{6A5861CF-CDE0-4420-A74B-5E8321BBA3AC}" type="presOf" srcId="{FA673987-BDFF-4BC4-9963-EDE3EEF65646}" destId="{06134B92-6BE2-4D7C-B3E4-4F156A1FCDEC}" srcOrd="0" destOrd="0" presId="urn:microsoft.com/office/officeart/2005/8/layout/vList2"/>
    <dgm:cxn modelId="{52EB3066-A6A7-40CE-B2B8-A65167253F84}" srcId="{FA673987-BDFF-4BC4-9963-EDE3EEF65646}" destId="{D8B85186-5224-45A3-9B35-EB08FDC54F79}" srcOrd="0" destOrd="0" parTransId="{B2125352-9829-4509-9289-9D9329A5E9C2}" sibTransId="{AB6527C9-3DDB-4448-9B69-D797406D0453}"/>
    <dgm:cxn modelId="{3047FB9F-9970-49C7-880C-EA9A5F522131}" type="presParOf" srcId="{06134B92-6BE2-4D7C-B3E4-4F156A1FCDEC}" destId="{71F0A821-0066-4F51-A3E1-7825CB7C890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A64B4F-1118-4A56-B265-82CCAD3563D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D7A351-920B-4BCA-AEBC-2F0BAA3173CD}">
      <dgm:prSet custT="1"/>
      <dgm:spPr/>
      <dgm:t>
        <a:bodyPr/>
        <a:lstStyle/>
        <a:p>
          <a:pPr algn="ctr" rtl="0"/>
          <a:r>
            <a:rPr lang="ru-RU" sz="2400" b="1" dirty="0" smtClean="0"/>
            <a:t>В отстойниках происходит оседание </a:t>
          </a:r>
          <a:r>
            <a:rPr lang="ru-RU" sz="2400" b="1" dirty="0" err="1" smtClean="0"/>
            <a:t>неотфильтрованных</a:t>
          </a:r>
          <a:r>
            <a:rPr lang="ru-RU" sz="2400" b="1" dirty="0" smtClean="0"/>
            <a:t> частиц</a:t>
          </a:r>
          <a:r>
            <a:rPr lang="ru-RU" sz="1500" b="1" dirty="0" smtClean="0"/>
            <a:t>.</a:t>
          </a:r>
          <a:endParaRPr lang="ru-RU" sz="1500" b="1" dirty="0"/>
        </a:p>
      </dgm:t>
    </dgm:pt>
    <dgm:pt modelId="{86287888-D2AB-43E2-990A-84D662CD3B20}" type="parTrans" cxnId="{DD66BDA7-2E0D-4987-A494-7D97C0A0FD9A}">
      <dgm:prSet/>
      <dgm:spPr/>
      <dgm:t>
        <a:bodyPr/>
        <a:lstStyle/>
        <a:p>
          <a:endParaRPr lang="ru-RU"/>
        </a:p>
      </dgm:t>
    </dgm:pt>
    <dgm:pt modelId="{65D5C8C2-226E-4174-A0F1-62DA4F496BBF}" type="sibTrans" cxnId="{DD66BDA7-2E0D-4987-A494-7D97C0A0FD9A}">
      <dgm:prSet/>
      <dgm:spPr/>
      <dgm:t>
        <a:bodyPr/>
        <a:lstStyle/>
        <a:p>
          <a:endParaRPr lang="ru-RU"/>
        </a:p>
      </dgm:t>
    </dgm:pt>
    <dgm:pt modelId="{DE06DD39-24FC-4F29-93BC-001B11F28AD3}" type="pres">
      <dgm:prSet presAssocID="{A2A64B4F-1118-4A56-B265-82CCAD3563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8889DD-5676-4ED4-BCC2-1AB58B54A487}" type="pres">
      <dgm:prSet presAssocID="{8CD7A351-920B-4BCA-AEBC-2F0BAA3173CD}" presName="parentText" presStyleLbl="node1" presStyleIdx="0" presStyleCnt="1" custScaleY="229183" custLinFactY="-100000" custLinFactNeighborX="-1066" custLinFactNeighborY="-139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F7057D-995F-4180-B295-E2335A638E82}" type="presOf" srcId="{A2A64B4F-1118-4A56-B265-82CCAD3563D1}" destId="{DE06DD39-24FC-4F29-93BC-001B11F28AD3}" srcOrd="0" destOrd="0" presId="urn:microsoft.com/office/officeart/2005/8/layout/vList2"/>
    <dgm:cxn modelId="{DD66BDA7-2E0D-4987-A494-7D97C0A0FD9A}" srcId="{A2A64B4F-1118-4A56-B265-82CCAD3563D1}" destId="{8CD7A351-920B-4BCA-AEBC-2F0BAA3173CD}" srcOrd="0" destOrd="0" parTransId="{86287888-D2AB-43E2-990A-84D662CD3B20}" sibTransId="{65D5C8C2-226E-4174-A0F1-62DA4F496BBF}"/>
    <dgm:cxn modelId="{3ABA2223-187C-46C6-9651-E86B34EF5758}" type="presOf" srcId="{8CD7A351-920B-4BCA-AEBC-2F0BAA3173CD}" destId="{808889DD-5676-4ED4-BCC2-1AB58B54A487}" srcOrd="0" destOrd="0" presId="urn:microsoft.com/office/officeart/2005/8/layout/vList2"/>
    <dgm:cxn modelId="{4161952E-8488-422A-A6AD-BBCDEA3A4F32}" type="presParOf" srcId="{DE06DD39-24FC-4F29-93BC-001B11F28AD3}" destId="{808889DD-5676-4ED4-BCC2-1AB58B54A487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5D7FC-C382-4BF2-9C9E-60EC2F76652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3A8CE25-7E3C-4916-AA77-3BA5487C6DDD}">
      <dgm:prSet custT="1"/>
      <dgm:spPr/>
      <dgm:t>
        <a:bodyPr/>
        <a:lstStyle/>
        <a:p>
          <a:pPr algn="ctr" rtl="0"/>
          <a:r>
            <a:rPr lang="ru-RU" sz="2400" b="1" dirty="0" smtClean="0"/>
            <a:t>Вторичная обработка сточных вод производится с использованием биологических методов.</a:t>
          </a:r>
          <a:endParaRPr lang="ru-RU" sz="2400" b="1" dirty="0"/>
        </a:p>
      </dgm:t>
    </dgm:pt>
    <dgm:pt modelId="{76F15D6D-2DB1-446E-B578-1634471A67F2}" type="parTrans" cxnId="{2FB3939A-4EAA-4EF5-8737-71FF265F032E}">
      <dgm:prSet/>
      <dgm:spPr/>
      <dgm:t>
        <a:bodyPr/>
        <a:lstStyle/>
        <a:p>
          <a:pPr algn="ctr"/>
          <a:endParaRPr lang="ru-RU"/>
        </a:p>
      </dgm:t>
    </dgm:pt>
    <dgm:pt modelId="{D808392C-6074-42FC-BFD9-C9D71C28C3EF}" type="sibTrans" cxnId="{2FB3939A-4EAA-4EF5-8737-71FF265F032E}">
      <dgm:prSet/>
      <dgm:spPr/>
      <dgm:t>
        <a:bodyPr/>
        <a:lstStyle/>
        <a:p>
          <a:pPr algn="ctr"/>
          <a:endParaRPr lang="ru-RU"/>
        </a:p>
      </dgm:t>
    </dgm:pt>
    <dgm:pt modelId="{C47A9B7A-D223-441B-9873-177EFAC14D83}" type="pres">
      <dgm:prSet presAssocID="{8FB5D7FC-C382-4BF2-9C9E-60EC2F7665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6D79C-97BB-42B1-BABB-70EC2B6AD6D3}" type="pres">
      <dgm:prSet presAssocID="{93A8CE25-7E3C-4916-AA77-3BA5487C6D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59AC2-76B4-4C1F-98F5-2F21C0DCD6F6}" type="presOf" srcId="{93A8CE25-7E3C-4916-AA77-3BA5487C6DDD}" destId="{AC16D79C-97BB-42B1-BABB-70EC2B6AD6D3}" srcOrd="0" destOrd="0" presId="urn:microsoft.com/office/officeart/2005/8/layout/vList2"/>
    <dgm:cxn modelId="{FEBBA4F0-7E3B-430C-95DD-B663C71DEF75}" type="presOf" srcId="{8FB5D7FC-C382-4BF2-9C9E-60EC2F766528}" destId="{C47A9B7A-D223-441B-9873-177EFAC14D83}" srcOrd="0" destOrd="0" presId="urn:microsoft.com/office/officeart/2005/8/layout/vList2"/>
    <dgm:cxn modelId="{2FB3939A-4EAA-4EF5-8737-71FF265F032E}" srcId="{8FB5D7FC-C382-4BF2-9C9E-60EC2F766528}" destId="{93A8CE25-7E3C-4916-AA77-3BA5487C6DDD}" srcOrd="0" destOrd="0" parTransId="{76F15D6D-2DB1-446E-B578-1634471A67F2}" sibTransId="{D808392C-6074-42FC-BFD9-C9D71C28C3EF}"/>
    <dgm:cxn modelId="{45785BD7-5A36-4142-AF40-46954872DEE0}" type="presParOf" srcId="{C47A9B7A-D223-441B-9873-177EFAC14D83}" destId="{AC16D79C-97BB-42B1-BABB-70EC2B6AD6D3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9766CE-E379-49F5-ADC5-A50306D6B0F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F85C5A-8254-4C02-90C0-49DD0F0A1255}">
      <dgm:prSet custT="1"/>
      <dgm:spPr/>
      <dgm:t>
        <a:bodyPr/>
        <a:lstStyle/>
        <a:p>
          <a:pPr algn="ctr" rtl="0"/>
          <a:r>
            <a:rPr lang="ru-RU" sz="2400" b="1" dirty="0" smtClean="0"/>
            <a:t>Вторичная обработка удаляет загрязнители на 90 % по массе.</a:t>
          </a:r>
          <a:endParaRPr lang="ru-RU" sz="2400" b="1" dirty="0"/>
        </a:p>
      </dgm:t>
    </dgm:pt>
    <dgm:pt modelId="{255621D1-9040-456B-A03C-54B2A01FE342}" type="parTrans" cxnId="{3F7F39CD-8905-4307-909A-29441F7DC05B}">
      <dgm:prSet/>
      <dgm:spPr/>
      <dgm:t>
        <a:bodyPr/>
        <a:lstStyle/>
        <a:p>
          <a:endParaRPr lang="ru-RU"/>
        </a:p>
      </dgm:t>
    </dgm:pt>
    <dgm:pt modelId="{EE887181-53E6-4B8A-9FAA-FDA021BD1161}" type="sibTrans" cxnId="{3F7F39CD-8905-4307-909A-29441F7DC05B}">
      <dgm:prSet/>
      <dgm:spPr/>
      <dgm:t>
        <a:bodyPr/>
        <a:lstStyle/>
        <a:p>
          <a:endParaRPr lang="ru-RU"/>
        </a:p>
      </dgm:t>
    </dgm:pt>
    <dgm:pt modelId="{529F4436-D38C-4C78-ACFF-7317EE883CA0}" type="pres">
      <dgm:prSet presAssocID="{D89766CE-E379-49F5-ADC5-A50306D6B0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A78BC-4F5C-4812-9ADD-677C8BD3717C}" type="pres">
      <dgm:prSet presAssocID="{90F85C5A-8254-4C02-90C0-49DD0F0A12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F39CD-8905-4307-909A-29441F7DC05B}" srcId="{D89766CE-E379-49F5-ADC5-A50306D6B0FA}" destId="{90F85C5A-8254-4C02-90C0-49DD0F0A1255}" srcOrd="0" destOrd="0" parTransId="{255621D1-9040-456B-A03C-54B2A01FE342}" sibTransId="{EE887181-53E6-4B8A-9FAA-FDA021BD1161}"/>
    <dgm:cxn modelId="{9E4903A8-DB03-433D-96B5-EC9823EC9105}" type="presOf" srcId="{90F85C5A-8254-4C02-90C0-49DD0F0A1255}" destId="{8FAA78BC-4F5C-4812-9ADD-677C8BD3717C}" srcOrd="0" destOrd="0" presId="urn:microsoft.com/office/officeart/2005/8/layout/vList2"/>
    <dgm:cxn modelId="{8F68EDB7-82EE-43A3-B354-4E3F38FB2984}" type="presOf" srcId="{D89766CE-E379-49F5-ADC5-A50306D6B0FA}" destId="{529F4436-D38C-4C78-ACFF-7317EE883CA0}" srcOrd="0" destOrd="0" presId="urn:microsoft.com/office/officeart/2005/8/layout/vList2"/>
    <dgm:cxn modelId="{5053608A-E57E-44B6-9C3F-B0BD5FF73511}" type="presParOf" srcId="{529F4436-D38C-4C78-ACFF-7317EE883CA0}" destId="{8FAA78BC-4F5C-4812-9ADD-677C8BD3717C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43BD22-18E6-4CD5-A3BD-2A174E3A162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102890-1D38-42DA-8A59-3244A853EB05}">
      <dgm:prSet custT="1"/>
      <dgm:spPr/>
      <dgm:t>
        <a:bodyPr/>
        <a:lstStyle/>
        <a:p>
          <a:pPr algn="ctr" rtl="0"/>
          <a:r>
            <a:rPr lang="ru-RU" sz="2400" b="1" dirty="0" smtClean="0"/>
            <a:t>Перед тем как сбросить воду в природный водоём, производят дополнительную стерилизацию (чаще всего хлором). </a:t>
          </a:r>
          <a:endParaRPr lang="ru-RU" sz="2400" b="1" dirty="0"/>
        </a:p>
      </dgm:t>
    </dgm:pt>
    <dgm:pt modelId="{BC6F25AD-C218-4690-A946-C981369D78E0}" type="parTrans" cxnId="{DF985018-0512-401F-B3C0-528B09E8E341}">
      <dgm:prSet/>
      <dgm:spPr/>
      <dgm:t>
        <a:bodyPr/>
        <a:lstStyle/>
        <a:p>
          <a:endParaRPr lang="ru-RU"/>
        </a:p>
      </dgm:t>
    </dgm:pt>
    <dgm:pt modelId="{7BBACDBC-28AA-4120-A013-C2940733926D}" type="sibTrans" cxnId="{DF985018-0512-401F-B3C0-528B09E8E341}">
      <dgm:prSet/>
      <dgm:spPr/>
      <dgm:t>
        <a:bodyPr/>
        <a:lstStyle/>
        <a:p>
          <a:endParaRPr lang="ru-RU"/>
        </a:p>
      </dgm:t>
    </dgm:pt>
    <dgm:pt modelId="{6C0552FA-B97F-44DE-9042-3BD0D4DB4CB7}" type="pres">
      <dgm:prSet presAssocID="{3543BD22-18E6-4CD5-A3BD-2A174E3A16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55B95-FA11-4EC3-A486-A4CCB866A1D1}" type="pres">
      <dgm:prSet presAssocID="{2A102890-1D38-42DA-8A59-3244A853EB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FDD3D-AA06-4FCE-A7C0-5B560E9C3ECC}" type="presOf" srcId="{3543BD22-18E6-4CD5-A3BD-2A174E3A162A}" destId="{6C0552FA-B97F-44DE-9042-3BD0D4DB4CB7}" srcOrd="0" destOrd="0" presId="urn:microsoft.com/office/officeart/2005/8/layout/vList2"/>
    <dgm:cxn modelId="{DF985018-0512-401F-B3C0-528B09E8E341}" srcId="{3543BD22-18E6-4CD5-A3BD-2A174E3A162A}" destId="{2A102890-1D38-42DA-8A59-3244A853EB05}" srcOrd="0" destOrd="0" parTransId="{BC6F25AD-C218-4690-A946-C981369D78E0}" sibTransId="{7BBACDBC-28AA-4120-A013-C2940733926D}"/>
    <dgm:cxn modelId="{7C870EF6-E397-4288-B0A7-061FE6A24584}" type="presOf" srcId="{2A102890-1D38-42DA-8A59-3244A853EB05}" destId="{15155B95-FA11-4EC3-A486-A4CCB866A1D1}" srcOrd="0" destOrd="0" presId="urn:microsoft.com/office/officeart/2005/8/layout/vList2"/>
    <dgm:cxn modelId="{0E74AA34-B671-40A2-8044-13ECA0B41B80}" type="presParOf" srcId="{6C0552FA-B97F-44DE-9042-3BD0D4DB4CB7}" destId="{15155B95-FA11-4EC3-A486-A4CCB866A1D1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B0F0"/>
            </a:gs>
            <a:gs pos="5000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D18D-AA2B-4BB8-B256-09944B09077F}" type="datetimeFigureOut">
              <a:rPr lang="ru-RU" smtClean="0"/>
              <a:pPr/>
              <a:t>04.11.2009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4DFE-9146-4C62-855D-201E87A47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3;&#1072;&#1096;&#1080;%20&#1076;&#1086;&#1082;&#1091;&#1084;&#1077;&#1085;&#1090;&#1099;\&#1051;&#1091;&#1095;&#1096;&#1080;&#1081;%20&#1091;&#1088;&#1086;&#1082;\&#1057;&#1084;&#1077;&#1096;&#1072;&#1088;&#1080;&#1082;&#1080;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00174"/>
            <a:ext cx="8104655" cy="2123658"/>
          </a:xfrm>
          <a:prstGeom prst="rect">
            <a:avLst/>
          </a:prstGeom>
          <a:solidFill>
            <a:srgbClr val="0070C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600" b="1" dirty="0" smtClean="0"/>
              <a:t>Вода в природе.</a:t>
            </a:r>
          </a:p>
          <a:p>
            <a:pPr algn="ctr"/>
            <a:r>
              <a:rPr lang="ru-RU" sz="6600" b="1" dirty="0" smtClean="0"/>
              <a:t>Очистка сточных вод.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357166"/>
            <a:ext cx="89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 класс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000636"/>
            <a:ext cx="763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Учитель: Тевризова  Татьяна Александровна, МОУ СОШ №1 г. Приволжск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628652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2009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      С помощью каких из предложенных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 веществ можно удалить нефтяное пятно</a:t>
            </a:r>
          </a:p>
        </p:txBody>
      </p:sp>
      <p:pic>
        <p:nvPicPr>
          <p:cNvPr id="4" name="Рисунок 3" descr="gl11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76" y="1571612"/>
            <a:ext cx="571500" cy="66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2500306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1. Древесные опилки,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3071810"/>
            <a:ext cx="4208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2. Речной песок,</a:t>
            </a:r>
          </a:p>
          <a:p>
            <a:r>
              <a:rPr lang="ru-RU" sz="3600" b="1" dirty="0" smtClean="0"/>
              <a:t>3. Поваренная соль,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4143380"/>
            <a:ext cx="316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4. Полистирол.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292893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Абсорбенты – это вещества, способные собирать нефть на своей поверхности.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52 -0.00208 C 0.30643 0.00301 0.35851 0.00811 0.34983 0.05672 C 0.34115 0.10533 0.29184 0.23473 0.20226 0.29005 C 0.11268 0.34537 -0.11354 0.36204 -0.18715 0.38843 C -0.26076 0.41482 -0.23073 0.43912 -0.23941 0.44885 " pathEditMode="relative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0.03541 C 0.16754 0.03102 0.18038 0.02731 0.12552 0.03403 C 0.07049 0.04097 -0.19809 0.04884 -0.17396 0.07731 C -0.14948 0.10578 0.20052 0.18472 0.27431 0.2057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534492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Лабораторный опыт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500306"/>
            <a:ext cx="752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Цель: удалить нефть с поверхности воды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428736"/>
            <a:ext cx="690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Удаление нефтяного загрязнения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4752"/>
            <a:ext cx="90829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 группа учащихся удаляет нефть с поверхности воды с помощью древесных</a:t>
            </a:r>
          </a:p>
          <a:p>
            <a:r>
              <a:rPr lang="ru-RU" sz="2000" b="1" dirty="0" smtClean="0"/>
              <a:t>опилок;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 группа учащихся удаляет нефть с поверхности воды с помощью полистирола;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 группа учащихся удаляет нефть с поверхности воды с помощью мела.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IM0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9144000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IM0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9144000" cy="6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эротен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0" y="0"/>
          <a:ext cx="91440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Аэротенк</a:t>
            </a:r>
            <a:r>
              <a:rPr lang="ru-RU" sz="2800" b="1" dirty="0" smtClean="0">
                <a:solidFill>
                  <a:schemeClr val="bg1"/>
                </a:solidFill>
              </a:rPr>
              <a:t> – основное сооружение биологической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очистки сточных вод.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фузория-трубач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4286280" cy="3047254"/>
          </a:xfrm>
          <a:prstGeom prst="rect">
            <a:avLst/>
          </a:prstGeom>
        </p:spPr>
      </p:pic>
      <p:pic>
        <p:nvPicPr>
          <p:cNvPr id="3" name="Рисунок 2" descr="Амеба-корненож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42852"/>
            <a:ext cx="4286248" cy="3000396"/>
          </a:xfrm>
          <a:prstGeom prst="rect">
            <a:avLst/>
          </a:prstGeom>
        </p:spPr>
      </p:pic>
      <p:pic>
        <p:nvPicPr>
          <p:cNvPr id="4" name="Рисунок 3" descr="Колония вортицелловых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286124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214290"/>
            <a:ext cx="2135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Амёба корненожка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14290"/>
            <a:ext cx="2157835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Инфузория - трубач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3429000"/>
            <a:ext cx="26852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Колония </a:t>
            </a:r>
            <a:r>
              <a:rPr lang="ru-RU" b="1" dirty="0" err="1" smtClean="0"/>
              <a:t>Вортицелловых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IM0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144000" cy="71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IM00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91440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ture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64294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Океан седой гремит набатно,</a:t>
            </a:r>
          </a:p>
          <a:p>
            <a:pPr algn="ctr"/>
            <a:r>
              <a:rPr lang="ru-RU" sz="2800" b="1" dirty="0" smtClean="0"/>
              <a:t>Он таит обиду в глубине,</a:t>
            </a:r>
          </a:p>
          <a:p>
            <a:pPr algn="ctr"/>
            <a:r>
              <a:rPr lang="ru-RU" sz="2800" b="1" dirty="0" smtClean="0"/>
              <a:t>Чёрные раскачивая пятна</a:t>
            </a:r>
          </a:p>
          <a:p>
            <a:pPr algn="ctr"/>
            <a:r>
              <a:rPr lang="ru-RU" sz="2800" b="1" dirty="0" smtClean="0"/>
              <a:t>На крутой разгневанной волне.</a:t>
            </a:r>
          </a:p>
          <a:p>
            <a:pPr algn="ctr"/>
            <a:r>
              <a:rPr lang="ru-RU" sz="2800" b="1" dirty="0" smtClean="0"/>
              <a:t>Стали люди сильными, как боги,</a:t>
            </a:r>
          </a:p>
          <a:p>
            <a:pPr algn="ctr"/>
            <a:r>
              <a:rPr lang="ru-RU" sz="2800" b="1" dirty="0" smtClean="0"/>
              <a:t>И судьба Земли у них в руках.</a:t>
            </a:r>
          </a:p>
          <a:p>
            <a:pPr algn="ctr"/>
            <a:r>
              <a:rPr lang="ru-RU" sz="2800" b="1" dirty="0" smtClean="0"/>
              <a:t>Но темнеют страшные ожоги</a:t>
            </a:r>
          </a:p>
          <a:p>
            <a:pPr algn="ctr"/>
            <a:r>
              <a:rPr lang="ru-RU" sz="2800" b="1" dirty="0" smtClean="0"/>
              <a:t>У земного шара на боках.</a:t>
            </a:r>
          </a:p>
          <a:p>
            <a:pPr algn="ctr"/>
            <a:r>
              <a:rPr lang="ru-RU" sz="2800" b="1" dirty="0" smtClean="0"/>
              <a:t>Мы давно освоили планету.</a:t>
            </a:r>
          </a:p>
          <a:p>
            <a:pPr algn="ctr"/>
            <a:r>
              <a:rPr lang="ru-RU" sz="2800" b="1" dirty="0" smtClean="0"/>
              <a:t>Широко шагает новый век.</a:t>
            </a:r>
          </a:p>
          <a:p>
            <a:pPr algn="ctr"/>
            <a:r>
              <a:rPr lang="ru-RU" sz="2800" b="1" dirty="0" smtClean="0"/>
              <a:t>На Земле уж белых пятен нету.</a:t>
            </a:r>
          </a:p>
          <a:p>
            <a:pPr algn="ctr"/>
            <a:r>
              <a:rPr lang="ru-RU" sz="2800" b="1" dirty="0" smtClean="0"/>
              <a:t>Чёрные сотрёшь ли, человек?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1057275" cy="561975"/>
          </a:xfrm>
          <a:prstGeom prst="rect">
            <a:avLst/>
          </a:prstGeom>
        </p:spPr>
      </p:pic>
      <p:pic>
        <p:nvPicPr>
          <p:cNvPr id="9" name="Рисунок 8" descr="wfall000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14290"/>
            <a:ext cx="1428750" cy="156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285728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Домашнее задание:</a:t>
            </a:r>
          </a:p>
          <a:p>
            <a:pPr algn="ctr"/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Оформить проект «Очистные сооружения г. Приволжска» (для учащихся , работающих над проектом). </a:t>
            </a:r>
          </a:p>
          <a:p>
            <a:endParaRPr lang="ru-RU" dirty="0" smtClean="0"/>
          </a:p>
          <a:p>
            <a:r>
              <a:rPr lang="ru-RU" b="1" dirty="0" smtClean="0"/>
              <a:t>     Подготовить сообщения по теме «Нефтяные загрязнения и их последствия» или «Методы утилизации нефтяных загрязнений».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Radiant Wallpapers Collection 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mount_taranaki-richard_crowsen-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Лис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000100" y="357166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Вода, у тебя нет ни вкуса, ни цвета, ни запаха,</a:t>
            </a:r>
          </a:p>
          <a:p>
            <a:r>
              <a:rPr lang="ru-RU" sz="2800" b="1" dirty="0" smtClean="0"/>
              <a:t>тобой наслаждаются, не ведая, что ты такое.</a:t>
            </a:r>
          </a:p>
          <a:p>
            <a:r>
              <a:rPr lang="ru-RU" sz="2800" b="1" dirty="0" smtClean="0"/>
              <a:t>Нельзя сказать, что ты необходима для жизни:</a:t>
            </a:r>
          </a:p>
          <a:p>
            <a:r>
              <a:rPr lang="ru-RU" sz="2800" b="1" dirty="0" smtClean="0"/>
              <a:t>ты – сама жизнь…</a:t>
            </a:r>
          </a:p>
          <a:p>
            <a:pPr algn="r"/>
            <a:r>
              <a:rPr lang="ru-RU" sz="2800" b="1" dirty="0" smtClean="0"/>
              <a:t>Антуан де </a:t>
            </a:r>
            <a:r>
              <a:rPr lang="ru-RU" sz="2800" b="1" dirty="0" err="1" smtClean="0"/>
              <a:t>Сент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Экзюпери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57224" y="714356"/>
          <a:ext cx="757242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70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  <p:pic>
        <p:nvPicPr>
          <p:cNvPr id="4" name="Рисунок 3" descr="4270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64807" y="0"/>
            <a:ext cx="4679193" cy="3214686"/>
          </a:xfrm>
          <a:prstGeom prst="rect">
            <a:avLst/>
          </a:prstGeom>
        </p:spPr>
      </p:pic>
      <p:pic>
        <p:nvPicPr>
          <p:cNvPr id="5" name="Рисунок 4" descr="3070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214686"/>
            <a:ext cx="4714875" cy="3643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71501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теле рыб воды 80%, в медузе – 95 %, в водорослях – 95 – 99 %.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370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8" y="0"/>
            <a:ext cx="4714872" cy="3357561"/>
          </a:xfrm>
          <a:prstGeom prst="rect">
            <a:avLst/>
          </a:prstGeom>
        </p:spPr>
      </p:pic>
      <p:pic>
        <p:nvPicPr>
          <p:cNvPr id="2" name="Рисунок 1" descr="437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572000" cy="3372559"/>
          </a:xfrm>
          <a:prstGeom prst="rect">
            <a:avLst/>
          </a:prstGeom>
        </p:spPr>
      </p:pic>
      <p:pic>
        <p:nvPicPr>
          <p:cNvPr id="5" name="Рисунок 4" descr="4370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57562"/>
            <a:ext cx="4572000" cy="3500438"/>
          </a:xfrm>
          <a:prstGeom prst="rect">
            <a:avLst/>
          </a:prstGeom>
        </p:spPr>
      </p:pic>
      <p:pic>
        <p:nvPicPr>
          <p:cNvPr id="6" name="Рисунок 5" descr="4370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76749" y="3357562"/>
            <a:ext cx="4667251" cy="3500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786058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Огурцы, салат, спаржа </a:t>
            </a:r>
            <a:r>
              <a:rPr lang="ru-RU" sz="3200" b="1" smtClean="0"/>
              <a:t>содержат  </a:t>
            </a:r>
            <a:r>
              <a:rPr lang="ru-RU" sz="3200" b="1" dirty="0" smtClean="0"/>
              <a:t>95 % воды,</a:t>
            </a:r>
          </a:p>
          <a:p>
            <a:r>
              <a:rPr lang="ru-RU" sz="3200" b="1" dirty="0" smtClean="0"/>
              <a:t>а помидоры, морковь – 90 %.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488" y="357166"/>
          <a:ext cx="3849269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1071546"/>
            <a:ext cx="7768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Чистая вода – бесцветная жидкость, без вкуса и запаха, кипит при 100</a:t>
            </a:r>
            <a:r>
              <a:rPr lang="ru-RU" b="1" baseline="30000" dirty="0" smtClean="0"/>
              <a:t>0 </a:t>
            </a:r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>(при давлении 101, 3 кПа), замерзает при 0</a:t>
            </a:r>
            <a:r>
              <a:rPr lang="ru-RU" b="1" baseline="30000" dirty="0" smtClean="0"/>
              <a:t> 0</a:t>
            </a:r>
            <a:r>
              <a:rPr lang="ru-RU" b="1" dirty="0" smtClean="0"/>
              <a:t> С, её максимальная плотность</a:t>
            </a:r>
          </a:p>
          <a:p>
            <a:pPr algn="ctr"/>
            <a:r>
              <a:rPr lang="ru-RU" b="1" dirty="0" smtClean="0"/>
              <a:t>(при 4</a:t>
            </a:r>
            <a:r>
              <a:rPr lang="ru-RU" b="1" baseline="30000" dirty="0" smtClean="0"/>
              <a:t>о</a:t>
            </a:r>
            <a:r>
              <a:rPr lang="ru-RU" b="1" dirty="0" smtClean="0"/>
              <a:t> С ) равна 1 г/см</a:t>
            </a:r>
            <a:r>
              <a:rPr lang="ru-RU" b="1" baseline="30000" dirty="0" smtClean="0"/>
              <a:t>3</a:t>
            </a:r>
            <a:r>
              <a:rPr lang="ru-RU" b="1" dirty="0" smtClean="0"/>
              <a:t>.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Зависимость свойств воды от её состояния</a:t>
            </a:r>
            <a:endParaRPr lang="ru-RU" sz="28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7" y="2964299"/>
          <a:ext cx="7572429" cy="31564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4143"/>
                <a:gridCol w="2524143"/>
                <a:gridCol w="2524143"/>
              </a:tblGrid>
              <a:tr h="1053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Состояние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Плотность, г/см</a:t>
                      </a:r>
                      <a:r>
                        <a:rPr lang="ru-RU" sz="2000" b="1" baseline="30000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Стандартная</a:t>
                      </a:r>
                    </a:p>
                    <a:p>
                      <a:pPr algn="ctr"/>
                      <a:r>
                        <a:rPr lang="ru-RU" sz="2000" b="1" dirty="0" smtClean="0"/>
                        <a:t>Теплоёмкость,</a:t>
                      </a:r>
                    </a:p>
                    <a:p>
                      <a:pPr algn="ctr"/>
                      <a:r>
                        <a:rPr lang="ru-RU" sz="2000" b="1" dirty="0" smtClean="0"/>
                        <a:t>Дж/(К*моль)</a:t>
                      </a:r>
                      <a:endParaRPr lang="ru-RU" sz="2000" b="1" dirty="0"/>
                    </a:p>
                  </a:txBody>
                  <a:tcPr/>
                </a:tc>
              </a:tr>
              <a:tr h="4149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газ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0,5977*10</a:t>
                      </a:r>
                      <a:r>
                        <a:rPr lang="ru-RU" sz="2000" b="1" baseline="30000" dirty="0" smtClean="0"/>
                        <a:t>-3</a:t>
                      </a:r>
                      <a:r>
                        <a:rPr lang="ru-RU" sz="2000" b="1" baseline="0" dirty="0" smtClean="0"/>
                        <a:t> (100</a:t>
                      </a:r>
                      <a:r>
                        <a:rPr lang="ru-RU" sz="2000" b="1" baseline="30000" dirty="0" smtClean="0"/>
                        <a:t>о</a:t>
                      </a:r>
                      <a:r>
                        <a:rPr lang="ru-RU" sz="2000" b="1" baseline="0" dirty="0" smtClean="0"/>
                        <a:t>С)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33, 6</a:t>
                      </a:r>
                      <a:endParaRPr lang="ru-RU" sz="2000" b="1" dirty="0"/>
                    </a:p>
                  </a:txBody>
                  <a:tcPr/>
                </a:tc>
              </a:tr>
              <a:tr h="41496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жидкость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0,99987 (0</a:t>
                      </a:r>
                      <a:r>
                        <a:rPr lang="ru-RU" sz="2000" b="1" baseline="30000" dirty="0" smtClean="0"/>
                        <a:t>о</a:t>
                      </a:r>
                      <a:r>
                        <a:rPr lang="ru-RU" sz="2000" b="1" baseline="0" dirty="0" smtClean="0"/>
                        <a:t>С)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75,3</a:t>
                      </a:r>
                      <a:endParaRPr lang="ru-RU" sz="2000" b="1" dirty="0"/>
                    </a:p>
                  </a:txBody>
                  <a:tcPr/>
                </a:tc>
              </a:tr>
              <a:tr h="3673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кристалл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0,9168 (0</a:t>
                      </a:r>
                      <a:r>
                        <a:rPr lang="ru-RU" sz="2000" b="1" baseline="30000" dirty="0" smtClean="0"/>
                        <a:t>о</a:t>
                      </a:r>
                      <a:r>
                        <a:rPr lang="ru-RU" sz="2000" b="1" baseline="0" dirty="0" smtClean="0"/>
                        <a:t>С)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37,7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3071810"/>
            <a:ext cx="1396922" cy="7694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Вода</a:t>
            </a:r>
            <a:endParaRPr lang="ru-RU" sz="4400" b="1" dirty="0"/>
          </a:p>
        </p:txBody>
      </p:sp>
      <p:sp>
        <p:nvSpPr>
          <p:cNvPr id="3" name="Стрелка вправо 2"/>
          <p:cNvSpPr/>
          <p:nvPr/>
        </p:nvSpPr>
        <p:spPr>
          <a:xfrm rot="16200000">
            <a:off x="4039360" y="210425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20115832">
            <a:off x="5414326" y="2682774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2227183">
            <a:off x="2698769" y="2498325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33051">
            <a:off x="5343041" y="3911669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246233">
            <a:off x="2628443" y="3904077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039360" y="4390268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57554" y="357166"/>
            <a:ext cx="228601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жизни растений</a:t>
            </a:r>
          </a:p>
          <a:p>
            <a:pPr algn="ctr"/>
            <a:r>
              <a:rPr lang="ru-RU" sz="2000" b="1" dirty="0" smtClean="0"/>
              <a:t>и животных</a:t>
            </a:r>
          </a:p>
          <a:p>
            <a:pPr algn="ctr"/>
            <a:r>
              <a:rPr lang="ru-RU" sz="2000" b="1" dirty="0" smtClean="0"/>
              <a:t>(вода для орошения полей)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928802"/>
            <a:ext cx="92685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 быту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5357826"/>
            <a:ext cx="2286016" cy="1323439"/>
          </a:xfrm>
          <a:prstGeom prst="rect">
            <a:avLst/>
          </a:prstGeom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 растворитель в разных отраслях народного хозяйства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1071546"/>
            <a:ext cx="2214578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Сырьё для химической промышленности (получение водорода)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4000504"/>
            <a:ext cx="214314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системах охлаждения и отопления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4143380"/>
            <a:ext cx="178595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паровых двигателях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214290"/>
            <a:ext cx="254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Использование воды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мешарики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000108"/>
            <a:ext cx="5453099" cy="4461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810" y="42860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Фильм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31p2p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31w1p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31p3p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Ежегодно в гидросферу сбрасывается около 6*10</a:t>
            </a:r>
            <a:r>
              <a:rPr lang="ru-RU" sz="2400" b="1" baseline="30000" dirty="0" smtClean="0">
                <a:solidFill>
                  <a:srgbClr val="FF0000"/>
                </a:solidFill>
              </a:rPr>
              <a:t>11</a:t>
            </a:r>
            <a:r>
              <a:rPr lang="ru-RU" sz="2400" b="1" dirty="0" smtClean="0">
                <a:solidFill>
                  <a:srgbClr val="FF0000"/>
                </a:solidFill>
              </a:rPr>
              <a:t> тонн промышленных и бытовых стоков, около 10</a:t>
            </a:r>
            <a:r>
              <a:rPr lang="ru-RU" sz="2400" b="1" baseline="30000" dirty="0" smtClean="0">
                <a:solidFill>
                  <a:srgbClr val="FF0000"/>
                </a:solidFill>
              </a:rPr>
              <a:t>10</a:t>
            </a:r>
            <a:r>
              <a:rPr lang="ru-RU" sz="2400" b="1" dirty="0" smtClean="0">
                <a:solidFill>
                  <a:srgbClr val="FF0000"/>
                </a:solidFill>
              </a:rPr>
              <a:t> тонн нефти и нефтепродуктов.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515</Words>
  <Application>Microsoft Office PowerPoint</Application>
  <PresentationFormat>Экран (4:3)</PresentationFormat>
  <Paragraphs>89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Тевризов</dc:creator>
  <cp:lastModifiedBy>Тевризов</cp:lastModifiedBy>
  <cp:revision>73</cp:revision>
  <dcterms:created xsi:type="dcterms:W3CDTF">2009-09-12T09:28:05Z</dcterms:created>
  <dcterms:modified xsi:type="dcterms:W3CDTF">2009-11-04T12:51:26Z</dcterms:modified>
</cp:coreProperties>
</file>