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6718067-7FBB-4A4E-B68E-3CC6FAB2AC87}" type="datetimeFigureOut">
              <a:rPr lang="ru-RU" smtClean="0"/>
              <a:pPr/>
              <a:t>10.04.2009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BA0B86C-9C4E-41AD-95A0-6CD1790CB7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8067-7FBB-4A4E-B68E-3CC6FAB2AC87}" type="datetimeFigureOut">
              <a:rPr lang="ru-RU" smtClean="0"/>
              <a:pPr/>
              <a:t>10.04.2009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86C-9C4E-41AD-95A0-6CD1790CB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8067-7FBB-4A4E-B68E-3CC6FAB2AC87}" type="datetimeFigureOut">
              <a:rPr lang="ru-RU" smtClean="0"/>
              <a:pPr/>
              <a:t>10.04.2009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86C-9C4E-41AD-95A0-6CD1790CB7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8067-7FBB-4A4E-B68E-3CC6FAB2AC87}" type="datetimeFigureOut">
              <a:rPr lang="ru-RU" smtClean="0"/>
              <a:pPr/>
              <a:t>10.04.2009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86C-9C4E-41AD-95A0-6CD1790CB7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6718067-7FBB-4A4E-B68E-3CC6FAB2AC87}" type="datetimeFigureOut">
              <a:rPr lang="ru-RU" smtClean="0"/>
              <a:pPr/>
              <a:t>10.04.2009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BA0B86C-9C4E-41AD-95A0-6CD1790CB7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8067-7FBB-4A4E-B68E-3CC6FAB2AC87}" type="datetimeFigureOut">
              <a:rPr lang="ru-RU" smtClean="0"/>
              <a:pPr/>
              <a:t>10.04.2009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86C-9C4E-41AD-95A0-6CD1790CB7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8067-7FBB-4A4E-B68E-3CC6FAB2AC87}" type="datetimeFigureOut">
              <a:rPr lang="ru-RU" smtClean="0"/>
              <a:pPr/>
              <a:t>10.04.2009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86C-9C4E-41AD-95A0-6CD1790CB7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8067-7FBB-4A4E-B68E-3CC6FAB2AC87}" type="datetimeFigureOut">
              <a:rPr lang="ru-RU" smtClean="0"/>
              <a:pPr/>
              <a:t>10.04.2009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86C-9C4E-41AD-95A0-6CD1790CB7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8067-7FBB-4A4E-B68E-3CC6FAB2AC87}" type="datetimeFigureOut">
              <a:rPr lang="ru-RU" smtClean="0"/>
              <a:pPr/>
              <a:t>10.04.2009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86C-9C4E-41AD-95A0-6CD1790CB7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8067-7FBB-4A4E-B68E-3CC6FAB2AC87}" type="datetimeFigureOut">
              <a:rPr lang="ru-RU" smtClean="0"/>
              <a:pPr/>
              <a:t>10.04.2009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86C-9C4E-41AD-95A0-6CD1790CB7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8067-7FBB-4A4E-B68E-3CC6FAB2AC87}" type="datetimeFigureOut">
              <a:rPr lang="ru-RU" smtClean="0"/>
              <a:pPr/>
              <a:t>10.04.2009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86C-9C4E-41AD-95A0-6CD1790CB7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718067-7FBB-4A4E-B68E-3CC6FAB2AC87}" type="datetimeFigureOut">
              <a:rPr lang="ru-RU" smtClean="0"/>
              <a:pPr/>
              <a:t>10.04.2009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A0B86C-9C4E-41AD-95A0-6CD1790CB7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8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9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4"/>
            <a:ext cx="6858000" cy="11430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Толерантность в межнациональных отношениях в молодежной среде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400" dirty="0" smtClean="0"/>
              <a:t>Из опыта организации научно-исследовательской деятельности учащихся МОУ Гимназии №9</a:t>
            </a:r>
            <a:r>
              <a:rPr lang="en-US" sz="1400" dirty="0" smtClean="0"/>
              <a:t> </a:t>
            </a:r>
            <a:r>
              <a:rPr lang="ru-RU" sz="1400" dirty="0" smtClean="0"/>
              <a:t>учителем истории и обществознания  Воронцовой Н.Ю.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Национальная принадлежность респондентов</a:t>
            </a:r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428596" y="1322680"/>
          <a:ext cx="8286808" cy="4878093"/>
        </p:xfrm>
        <a:graphic>
          <a:graphicData uri="http://schemas.openxmlformats.org/presentationml/2006/ole">
            <p:oleObj spid="_x0000_s18433" name="Диаграмма" r:id="rId3" imgW="2752725" imgH="18288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Показатели свободного владения языками</a:t>
            </a: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357158" y="1285860"/>
          <a:ext cx="8358246" cy="4976827"/>
        </p:xfrm>
        <a:graphic>
          <a:graphicData uri="http://schemas.openxmlformats.org/presentationml/2006/ole">
            <p:oleObj spid="_x0000_s19457" name="Диаграмма" r:id="rId3" imgW="4133850" imgH="21145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Знание респондентами народных обычаев и традиций</a:t>
            </a:r>
            <a:endParaRPr lang="ru-RU" sz="2400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500034" y="1250226"/>
          <a:ext cx="8143932" cy="4860062"/>
        </p:xfrm>
        <a:graphic>
          <a:graphicData uri="http://schemas.openxmlformats.org/presentationml/2006/ole">
            <p:oleObj spid="_x0000_s20481" name="Диаграмма" r:id="rId3" imgW="2752725" imgH="16954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Отношение родителей респондентов к народным традициям и обычаям</a:t>
            </a:r>
            <a:endParaRPr lang="ru-RU" sz="24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428596" y="1357298"/>
          <a:ext cx="8269507" cy="4714908"/>
        </p:xfrm>
        <a:graphic>
          <a:graphicData uri="http://schemas.openxmlformats.org/presentationml/2006/ole">
            <p:oleObj spid="_x0000_s21505" name="Диаграмма" r:id="rId3" imgW="3990975" imgH="225742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Динамика развития основных тенденций толерантности в межнациональных отношениях в молодежной среде</a:t>
            </a:r>
            <a:endParaRPr lang="ru-RU" sz="24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428596" y="1285860"/>
          <a:ext cx="8286808" cy="5000660"/>
        </p:xfrm>
        <a:graphic>
          <a:graphicData uri="http://schemas.openxmlformats.org/presentationml/2006/ole">
            <p:oleObj spid="_x0000_s22529" name="Диаграмма" r:id="rId3" imgW="4848225" imgH="3562350" progId="Excel.Sheet.8">
              <p:embed/>
            </p:oleObj>
          </a:graphicData>
        </a:graphic>
      </p:graphicFrame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401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выводы исследования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285860"/>
            <a:ext cx="8215370" cy="535785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002060"/>
                </a:solidFill>
              </a:rPr>
              <a:t>1. Сегодня этнос становится главным персонажем не только </a:t>
            </a:r>
            <a:r>
              <a:rPr lang="ru-RU" sz="1400" dirty="0" err="1" smtClean="0">
                <a:solidFill>
                  <a:srgbClr val="002060"/>
                </a:solidFill>
              </a:rPr>
              <a:t>этнополитики</a:t>
            </a:r>
            <a:r>
              <a:rPr lang="ru-RU" sz="1400" dirty="0" smtClean="0">
                <a:solidFill>
                  <a:srgbClr val="002060"/>
                </a:solidFill>
              </a:rPr>
              <a:t>, но и заметным действующим лицом в сфере политической жизни в целом, так как без учета многочисленных этнических притязаний невозможно решать ни экономические, ни политические, ни идеологические проблемы в обществе.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2. Показатели исследования еще раз подтвердили факт неравномерного протекания модернизации общества, обусловленного неравенством стартовых возможностей в </a:t>
            </a:r>
            <a:r>
              <a:rPr lang="ru-RU" sz="1400" dirty="0" err="1" smtClean="0">
                <a:solidFill>
                  <a:srgbClr val="002060"/>
                </a:solidFill>
              </a:rPr>
              <a:t>этнонациональных</a:t>
            </a:r>
            <a:r>
              <a:rPr lang="ru-RU" sz="1400" dirty="0" smtClean="0">
                <a:solidFill>
                  <a:srgbClr val="002060"/>
                </a:solidFill>
              </a:rPr>
              <a:t> ареалах.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3. В обществе (особенно в молодежной среде) сильно ослаблено влияние культуры, культурных ценностей, особенно национальных культур, традиций и обычаев;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4. Сегодня необходима скоординированная политика по формированию приоритетных духовных ценностей (патриотизма, добросовестного отношения к труду, следование нормам общечеловеческой морали и т.д.).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5. Молодежь сегодня это в определенной степени лидирующая группа общества, поэтому необходимо максимально эффективно использовать все положительные тенденции, выявленные в ходе исследования. А обучение, образование и воспитание, были, есть и будут главными направлениями в преодолении духовного, и , в конечном счете, и экономического кризиса в России.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6. Для развития идеи толерантности в массовом сознании необходима разумная государственная политика, которая должна быть направлена на воспитание умения воспринимать другого человека не только в узком этническом, религиозном или социальном смысле, но и в общекультурном.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7. Наша цель – объединить усилия различных общественных структур по выработке единых подходов к решению межэтнических и других проблем и разногласий между народами России.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582341"/>
            <a:ext cx="81439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Исследовательская деятельность – это эффективный способ самореализации учащихся и необходимое условие их саморазвития в свободном творчестве;</a:t>
            </a:r>
          </a:p>
          <a:p>
            <a:r>
              <a:rPr lang="ru-RU" sz="2400" dirty="0" smtClean="0"/>
              <a:t>Исследование – это культурный механизм развития науки, который доступен, в том числе и школам в системе образования;</a:t>
            </a:r>
          </a:p>
          <a:p>
            <a:r>
              <a:rPr lang="ru-RU" sz="2400" dirty="0" smtClean="0"/>
              <a:t>Исследовательская деятельность – это совместный труд учителя и ученика;</a:t>
            </a:r>
          </a:p>
          <a:p>
            <a:r>
              <a:rPr lang="ru-RU" sz="2400" dirty="0" smtClean="0"/>
              <a:t>Организацией исследовательской деятельности должны руководить квалифицированные специалисты из числа преподавателей;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Основные направления научно-исследовательской работы по теме «Толерантность в межнациональных отношениях в молодежной среде»</a:t>
            </a:r>
            <a:endParaRPr lang="ru-RU" sz="2000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30" y="1428736"/>
            <a:ext cx="825577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исследования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785926"/>
            <a:ext cx="80010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- Выявление </a:t>
            </a:r>
            <a:r>
              <a:rPr lang="ru-RU" sz="3200" dirty="0" smtClean="0"/>
              <a:t>особенностей этнического статуса учащихся </a:t>
            </a:r>
            <a:r>
              <a:rPr lang="ru-RU" sz="3200" dirty="0" smtClean="0"/>
              <a:t>гимназии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- Выявление </a:t>
            </a:r>
            <a:r>
              <a:rPr lang="ru-RU" sz="3200" dirty="0" smtClean="0"/>
              <a:t>уровня толерантности сознания молодежи в межнациональных </a:t>
            </a:r>
            <a:r>
              <a:rPr lang="ru-RU" sz="3200" dirty="0" smtClean="0"/>
              <a:t>отношениях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Опросник</a:t>
            </a:r>
            <a:r>
              <a:rPr lang="ru-RU" dirty="0" smtClean="0"/>
              <a:t> для проведения анкетирования</a:t>
            </a:r>
            <a:endParaRPr lang="ru-RU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163490"/>
            <a:ext cx="3998261" cy="555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167550"/>
            <a:ext cx="3857652" cy="543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06" y="642918"/>
            <a:ext cx="4094417" cy="589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714356"/>
            <a:ext cx="4365657" cy="602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Половая принадлежность респондентов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85720" y="1214422"/>
          <a:ext cx="8429684" cy="5345732"/>
        </p:xfrm>
        <a:graphic>
          <a:graphicData uri="http://schemas.openxmlformats.org/presentationml/2006/ole">
            <p:oleObj spid="_x0000_s1025" name="Диаграмма" r:id="rId3" imgW="2295525" imgH="149542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Возрастной состав респондентов</a:t>
            </a:r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571472" y="1428736"/>
          <a:ext cx="8143932" cy="4877733"/>
        </p:xfrm>
        <a:graphic>
          <a:graphicData uri="http://schemas.openxmlformats.org/presentationml/2006/ole">
            <p:oleObj spid="_x0000_s15361" name="Диаграмма" r:id="rId3" imgW="5048250" imgH="244792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Считаете ли вы себя верующим?</a:t>
            </a:r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428596" y="1415214"/>
          <a:ext cx="8215370" cy="4709361"/>
        </p:xfrm>
        <a:graphic>
          <a:graphicData uri="http://schemas.openxmlformats.org/presentationml/2006/ole">
            <p:oleObj spid="_x0000_s16385" name="Диаграмма" r:id="rId3" imgW="2438400" imgH="15049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Религиозная принадлежность респондентов</a:t>
            </a:r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428596" y="1518355"/>
          <a:ext cx="8215370" cy="4596695"/>
        </p:xfrm>
        <a:graphic>
          <a:graphicData uri="http://schemas.openxmlformats.org/presentationml/2006/ole">
            <p:oleObj spid="_x0000_s17409" name="Диаграмма" r:id="rId3" imgW="2676525" imgH="1466850" progId="Excel.Sheet.8">
              <p:embed/>
            </p:oleObj>
          </a:graphicData>
        </a:graphic>
      </p:graphicFrame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70</TotalTime>
  <Words>411</Words>
  <Application>Microsoft Office PowerPoint</Application>
  <PresentationFormat>Экран (4:3)</PresentationFormat>
  <Paragraphs>37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Начальная</vt:lpstr>
      <vt:lpstr>Диаграмма</vt:lpstr>
      <vt:lpstr>Толерантность в межнациональных отношениях в молодежной среде</vt:lpstr>
      <vt:lpstr>Основные направления научно-исследовательской работы по теме «Толерантность в межнациональных отношениях в молодежной среде»</vt:lpstr>
      <vt:lpstr>Цели и задачи исследования</vt:lpstr>
      <vt:lpstr>Опросник для проведения анкетирования</vt:lpstr>
      <vt:lpstr>Слайд 5</vt:lpstr>
      <vt:lpstr>Половая принадлежность респондентов</vt:lpstr>
      <vt:lpstr>Возрастной состав респондентов</vt:lpstr>
      <vt:lpstr>Считаете ли вы себя верующим?</vt:lpstr>
      <vt:lpstr>Религиозная принадлежность респондентов</vt:lpstr>
      <vt:lpstr>Национальная принадлежность респондентов</vt:lpstr>
      <vt:lpstr>Показатели свободного владения языками</vt:lpstr>
      <vt:lpstr>Знание респондентами народных обычаев и традиций</vt:lpstr>
      <vt:lpstr>Отношение родителей респондентов к народным традициям и обычаям</vt:lpstr>
      <vt:lpstr>Динамика развития основных тенденций толерантности в межнациональных отношениях в молодежной среде</vt:lpstr>
      <vt:lpstr>Основные выводы исследования</vt:lpstr>
      <vt:lpstr>Заключение</vt:lpstr>
    </vt:vector>
  </TitlesOfParts>
  <Company>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Толерантность в межнациональных отношениях в молодежной среде</dc:title>
  <dc:creator>Наталья Юрьевна</dc:creator>
  <cp:lastModifiedBy>Admin</cp:lastModifiedBy>
  <cp:revision>11</cp:revision>
  <dcterms:created xsi:type="dcterms:W3CDTF">2009-02-18T06:44:43Z</dcterms:created>
  <dcterms:modified xsi:type="dcterms:W3CDTF">2009-04-10T17:57:32Z</dcterms:modified>
</cp:coreProperties>
</file>