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9" r:id="rId3"/>
    <p:sldId id="270" r:id="rId4"/>
    <p:sldId id="273" r:id="rId5"/>
    <p:sldId id="275" r:id="rId6"/>
    <p:sldId id="277" r:id="rId7"/>
    <p:sldId id="278" r:id="rId8"/>
    <p:sldId id="285" r:id="rId9"/>
    <p:sldId id="279" r:id="rId10"/>
    <p:sldId id="281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318" autoAdjust="0"/>
    <p:restoredTop sz="86408" autoAdjust="0"/>
  </p:normalViewPr>
  <p:slideViewPr>
    <p:cSldViewPr>
      <p:cViewPr varScale="1">
        <p:scale>
          <a:sx n="77" d="100"/>
          <a:sy n="7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EA0E74-F595-4CF2-B29D-405A09A6592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F1121B-B034-434D-89EE-D945BD93366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91130-DEBD-4BC6-8D1A-68D9D16843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19195-D736-4DC8-9EF7-11AF913A8AD3}" type="slidenum">
              <a:rPr lang="ru-RU"/>
              <a:pPr/>
              <a:t>2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1121B-B034-434D-89EE-D945BD9336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B1410-84D4-40BB-9503-72689ACD3429}" type="slidenum">
              <a:rPr lang="ru-RU"/>
              <a:pPr/>
              <a:t>4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6651F-AAD5-44AE-BC6E-53A1CCEAD9C7}" type="slidenum">
              <a:rPr lang="ru-RU"/>
              <a:pPr/>
              <a:t>5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18F79-E1AA-4239-B3FC-45DA3A7BE4F7}" type="slidenum">
              <a:rPr lang="ru-RU"/>
              <a:pPr/>
              <a:t>6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1121B-B034-434D-89EE-D945BD9336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20483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84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8" name="Rectangle 1032"/>
          <p:cNvSpPr>
            <a:spLocks noGrp="1" noChangeArrowheads="1"/>
          </p:cNvSpPr>
          <p:nvPr>
            <p:ph type="ftr" sz="quarter" idx="3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9" name="Rectangle 10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/>
            <a:fld id="{A2CC0E92-F7B1-458E-9FB4-30757AB09138}" type="slidenum">
              <a:rPr lang="ru-RU"/>
              <a:pPr lvl="1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3468BFB-EB1E-4C89-B8B0-A9F11D06DB8D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7039897-0070-4BEE-BAF4-057B94293203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2FCBC22-AD11-4DB0-BF72-E3E8334EB9C5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4B1702D3-9CBF-4A99-A283-2D8024491554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D29685F-155C-454F-B59B-6877B8FA80C9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431028B9-8C9F-4878-ADCE-BEC7F6B5FFC2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3BBFB70-CBC2-42F6-9B59-ACF4F200B1BD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46AAB40-D80E-4423-AFCD-4593921CF81E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918311A-D6AC-4DFC-9DB8-4FC43F1FFEAF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DC7AB98-4F77-4CC1-B2C4-C9C0594024B8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2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>
                <a:latin typeface="+mj-lt"/>
              </a:defRPr>
            </a:lvl2pPr>
          </a:lstStyle>
          <a:p>
            <a:pPr lvl="1"/>
            <a:fld id="{1458F027-ACCD-43CA-9F5D-03FA85AF0E51}" type="slidenum">
              <a:rPr lang="ru-RU"/>
              <a:pPr lvl="1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Рабочий стол\анимация\lessonyb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806825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Мои рисунки-фото\Новая папка\Цветы 0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857224" y="4895850"/>
            <a:ext cx="5357850" cy="1962147"/>
          </a:xfrm>
          <a:prstGeom prst="rect">
            <a:avLst/>
          </a:prstGeom>
          <a:noFill/>
        </p:spPr>
      </p:pic>
      <p:sp>
        <p:nvSpPr>
          <p:cNvPr id="16" name="Полилиния 15"/>
          <p:cNvSpPr/>
          <p:nvPr/>
        </p:nvSpPr>
        <p:spPr>
          <a:xfrm>
            <a:off x="-142908" y="2214554"/>
            <a:ext cx="6357982" cy="938719"/>
          </a:xfrm>
          <a:custGeom>
            <a:avLst/>
            <a:gdLst>
              <a:gd name="connsiteX0" fmla="*/ 0 w 6357982"/>
              <a:gd name="connsiteY0" fmla="*/ 0 h 2631490"/>
              <a:gd name="connsiteX1" fmla="*/ 6357982 w 6357982"/>
              <a:gd name="connsiteY1" fmla="*/ 0 h 2631490"/>
              <a:gd name="connsiteX2" fmla="*/ 6357982 w 6357982"/>
              <a:gd name="connsiteY2" fmla="*/ 2631490 h 2631490"/>
              <a:gd name="connsiteX3" fmla="*/ 0 w 6357982"/>
              <a:gd name="connsiteY3" fmla="*/ 2631490 h 2631490"/>
              <a:gd name="connsiteX4" fmla="*/ 0 w 6357982"/>
              <a:gd name="connsiteY4" fmla="*/ 0 h 263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82" h="2631490">
                <a:moveTo>
                  <a:pt x="0" y="0"/>
                </a:moveTo>
                <a:lnTo>
                  <a:pt x="6357982" y="0"/>
                </a:lnTo>
                <a:lnTo>
                  <a:pt x="6357982" y="2631490"/>
                </a:lnTo>
                <a:lnTo>
                  <a:pt x="0" y="263149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ctr"/>
            <a:endParaRPr lang="ru-RU" sz="5500" b="1" i="1" dirty="0"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52863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1999" y="0"/>
            <a:ext cx="45720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91793" y="4891092"/>
            <a:ext cx="2952207" cy="196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30020" y="3286124"/>
            <a:ext cx="271398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3" name="Picture 4" descr="OS050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592910"/>
            <a:ext cx="7429552" cy="426509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rgbClr val="C00000">
                <a:alpha val="40000"/>
              </a:srgb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" name="TextBox 24"/>
          <p:cNvSpPr txBox="1"/>
          <p:nvPr/>
        </p:nvSpPr>
        <p:spPr>
          <a:xfrm>
            <a:off x="571472" y="3000372"/>
            <a:ext cx="5500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800" b="1" i="1" dirty="0" smtClean="0">
                <a:latin typeface="+mn-lt"/>
              </a:rPr>
              <a:t>Экологическое путешествие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b="1" dirty="0" smtClean="0">
                <a:latin typeface="+mj-lt"/>
              </a:rPr>
              <a:t>Учитель биологии</a:t>
            </a:r>
          </a:p>
          <a:p>
            <a:r>
              <a:rPr lang="ru-RU" sz="1200" b="1" dirty="0" smtClean="0">
                <a:latin typeface="+mj-lt"/>
              </a:rPr>
              <a:t>Орехова М. В.</a:t>
            </a:r>
          </a:p>
          <a:p>
            <a:r>
              <a:rPr lang="ru-RU" sz="1200" b="1" dirty="0" smtClean="0">
                <a:latin typeface="+mj-lt"/>
              </a:rPr>
              <a:t>МОУ СОШ №6</a:t>
            </a:r>
          </a:p>
          <a:p>
            <a:r>
              <a:rPr lang="ru-RU" sz="1200" b="1" dirty="0" smtClean="0">
                <a:latin typeface="+mj-lt"/>
              </a:rPr>
              <a:t>г. о. Орехово-Зуево</a:t>
            </a:r>
            <a:endParaRPr lang="ru-RU" sz="1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590" y="260350"/>
            <a:ext cx="8784166" cy="6408738"/>
          </a:xfrm>
          <a:gradFill rotWithShape="1">
            <a:gsLst>
              <a:gs pos="0">
                <a:srgbClr val="A50021"/>
              </a:gs>
              <a:gs pos="100000">
                <a:srgbClr val="660033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 i="1" dirty="0">
                <a:latin typeface="Monotype Corsiva" pitchFamily="66" charset="0"/>
              </a:rPr>
              <a:t>Правильный </a:t>
            </a:r>
            <a:r>
              <a:rPr lang="ru-RU" sz="4800" b="1" i="1" dirty="0" smtClean="0">
                <a:latin typeface="Monotype Corsiva" pitchFamily="66" charset="0"/>
              </a:rPr>
              <a:t>ответ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latin typeface="Monotype Corsiva" pitchFamily="66" charset="0"/>
              </a:rPr>
              <a:t>Волки </a:t>
            </a:r>
            <a:r>
              <a:rPr lang="ru-RU" sz="2400" b="1" i="1" dirty="0">
                <a:latin typeface="Monotype Corsiva" pitchFamily="66" charset="0"/>
              </a:rPr>
              <a:t>– это санитары леса, поедая больных животных, они тем самым поддерживают «здоровый» численный баланс особей в экологической пирамиде</a:t>
            </a:r>
            <a:r>
              <a:rPr lang="ru-RU" sz="2400" b="1" i="1" dirty="0" smtClean="0"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sz="2400" b="1" i="1" dirty="0"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endParaRPr lang="ru-RU" sz="2400" b="1" i="1" dirty="0"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latin typeface="Monotype Corsiva" pitchFamily="66" charset="0"/>
              </a:rPr>
              <a:t>Птицы гнездятся обычно на том же участке территорий, где выводили птенцов в предыдущие годы. Сооружая гнездо в первый раз, птица руководствуется исключительно инстинктами. С возрастом появляются приобретенные навыки. Она узнает, где можно достать лучший строительный материал и в каких местах лучше всего сооружать гнездо. Так же в старых парках со временем возрастает численность пернатых, вследствие этого уменьшается количество пищи. Поэтому птицам приходится искать пропитание в других местах. Так птицы обустраиваются и в новых парках.</a:t>
            </a:r>
          </a:p>
          <a:p>
            <a:pPr>
              <a:buFont typeface="Wingdings" pitchFamily="2" charset="2"/>
              <a:buNone/>
            </a:pPr>
            <a:endParaRPr lang="ru-RU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24556" y="188914"/>
            <a:ext cx="8713612" cy="6480175"/>
          </a:xfrm>
          <a:solidFill>
            <a:srgbClr val="CCFF33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i="1" dirty="0">
                <a:solidFill>
                  <a:srgbClr val="CC0000"/>
                </a:solidFill>
              </a:rPr>
              <a:t>Станция </a:t>
            </a:r>
            <a:r>
              <a:rPr lang="ru-RU" sz="4000" b="1" i="1" dirty="0">
                <a:solidFill>
                  <a:srgbClr val="CC0000"/>
                </a:solidFill>
              </a:rPr>
              <a:t>«Конечная»</a:t>
            </a:r>
          </a:p>
          <a:p>
            <a:pPr algn="ctr">
              <a:buFont typeface="Wingdings" pitchFamily="2" charset="2"/>
              <a:buNone/>
            </a:pPr>
            <a:r>
              <a:rPr lang="ru-RU" b="1" i="1" dirty="0">
                <a:solidFill>
                  <a:srgbClr val="FF0000"/>
                </a:solidFill>
              </a:rPr>
              <a:t>Найди между строк животных!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CC0000"/>
                </a:solidFill>
                <a:latin typeface="Monotype Corsiva" pitchFamily="66" charset="0"/>
              </a:rPr>
              <a:t>Далеко за деревушкой</a:t>
            </a:r>
            <a:r>
              <a:rPr lang="ru-RU" sz="2400" b="1" i="1" dirty="0">
                <a:solidFill>
                  <a:srgbClr val="FF0000"/>
                </a:solidFill>
                <a:latin typeface="Monotype Corsiva" pitchFamily="66" charset="0"/>
              </a:rPr>
              <a:t>                     </a:t>
            </a:r>
            <a:r>
              <a:rPr lang="ru-RU" sz="2400" b="1" i="1" dirty="0">
                <a:solidFill>
                  <a:srgbClr val="0000FF"/>
                </a:solidFill>
                <a:latin typeface="Monotype Corsiva" pitchFamily="66" charset="0"/>
              </a:rPr>
              <a:t>Выпал снег и рьяный пес,</a:t>
            </a:r>
            <a:r>
              <a:rPr lang="ru-RU" sz="2400" b="1" i="1" dirty="0">
                <a:solidFill>
                  <a:srgbClr val="FF0000"/>
                </a:solidFill>
                <a:latin typeface="Monotype Corsiva" pitchFamily="66" charset="0"/>
              </a:rPr>
              <a:t>    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CC0000"/>
                </a:solidFill>
                <a:latin typeface="Monotype Corsiva" pitchFamily="66" charset="0"/>
              </a:rPr>
              <a:t>Мы беседуем с пастушкой.</a:t>
            </a:r>
            <a:r>
              <a:rPr lang="ru-RU" sz="2400" b="1" i="1" dirty="0">
                <a:solidFill>
                  <a:srgbClr val="0000FF"/>
                </a:solidFill>
                <a:latin typeface="Monotype Corsiva" pitchFamily="66" charset="0"/>
              </a:rPr>
              <a:t>            С ветки нас как вихрь снес.      </a:t>
            </a:r>
          </a:p>
          <a:p>
            <a:pPr>
              <a:buFont typeface="Wingdings" pitchFamily="2" charset="2"/>
              <a:buNone/>
            </a:pPr>
            <a:endParaRPr lang="ru-RU" sz="2400" b="1" i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0000FF"/>
                </a:solidFill>
                <a:latin typeface="Monotype Corsiva" pitchFamily="66" charset="0"/>
              </a:rPr>
              <a:t>Если озябли крылья в полете,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0000FF"/>
                </a:solidFill>
                <a:latin typeface="Monotype Corsiva" pitchFamily="66" charset="0"/>
              </a:rPr>
              <a:t>Значит вам нужно летать в самолете!</a:t>
            </a:r>
          </a:p>
          <a:p>
            <a:pPr>
              <a:buFont typeface="Wingdings" pitchFamily="2" charset="2"/>
              <a:buNone/>
            </a:pPr>
            <a:endParaRPr lang="ru-RU" sz="2400" b="1" i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CC0000"/>
                </a:solidFill>
                <a:latin typeface="Monotype Corsiva" pitchFamily="66" charset="0"/>
              </a:rPr>
              <a:t>Я как бы невзначай картинно опустилась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CC0000"/>
                </a:solidFill>
                <a:latin typeface="Monotype Corsiva" pitchFamily="66" charset="0"/>
              </a:rPr>
              <a:t>В том месте, где форель так весело резвилась.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0000FF"/>
                </a:solidFill>
                <a:latin typeface="Monotype Corsiva" pitchFamily="66" charset="0"/>
              </a:rPr>
              <a:t>                                                                Как вовремя пенка лесная пропела: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0000FF"/>
                </a:solidFill>
                <a:latin typeface="Monotype Corsiva" pitchFamily="66" charset="0"/>
              </a:rPr>
              <a:t>                                                                Борзая царапнуть меня не успела!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FF0000"/>
                </a:solidFill>
                <a:latin typeface="Monotype Corsiva" pitchFamily="66" charset="0"/>
              </a:rPr>
              <a:t>                                   </a:t>
            </a:r>
            <a:r>
              <a:rPr lang="ru-RU" sz="2400" b="1" i="1" dirty="0">
                <a:solidFill>
                  <a:srgbClr val="CC0000"/>
                </a:solidFill>
                <a:latin typeface="Monotype Corsiva" pitchFamily="66" charset="0"/>
              </a:rPr>
              <a:t>Ствол корой покрыт и мхом…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CC0000"/>
                </a:solidFill>
                <a:latin typeface="Monotype Corsiva" pitchFamily="66" charset="0"/>
              </a:rPr>
              <a:t>                                   Поживиться б петухом!</a:t>
            </a:r>
          </a:p>
          <a:p>
            <a:pPr>
              <a:buFont typeface="Wingdings" pitchFamily="2" charset="2"/>
              <a:buNone/>
            </a:pPr>
            <a:endParaRPr lang="ru-RU" sz="2400" b="1" i="1" dirty="0">
              <a:solidFill>
                <a:srgbClr val="CC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622" y="188914"/>
            <a:ext cx="8784167" cy="6408737"/>
          </a:xfr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8000" b="1" i="1">
                <a:latin typeface="Monotype Corsiva" pitchFamily="66" charset="0"/>
              </a:rPr>
              <a:t>Наше экологическое </a:t>
            </a:r>
          </a:p>
          <a:p>
            <a:pPr algn="ctr">
              <a:buFont typeface="Wingdings" pitchFamily="2" charset="2"/>
              <a:buNone/>
            </a:pPr>
            <a:r>
              <a:rPr lang="ru-RU" sz="8000" b="1" i="1">
                <a:latin typeface="Monotype Corsiva" pitchFamily="66" charset="0"/>
              </a:rPr>
              <a:t>путешествие</a:t>
            </a:r>
          </a:p>
          <a:p>
            <a:pPr algn="ctr">
              <a:buFont typeface="Wingdings" pitchFamily="2" charset="2"/>
              <a:buNone/>
            </a:pPr>
            <a:r>
              <a:rPr lang="ru-RU" sz="8000" b="1" i="1">
                <a:latin typeface="Monotype Corsiva" pitchFamily="66" charset="0"/>
              </a:rPr>
              <a:t>завершилось.</a:t>
            </a:r>
          </a:p>
          <a:p>
            <a:pPr algn="ctr">
              <a:buFont typeface="Wingdings" pitchFamily="2" charset="2"/>
              <a:buNone/>
            </a:pPr>
            <a:r>
              <a:rPr lang="ru-RU" sz="8000" b="1" i="1">
                <a:latin typeface="Monotype Corsiva" pitchFamily="66" charset="0"/>
              </a:rPr>
              <a:t>Молодцы!</a:t>
            </a:r>
          </a:p>
        </p:txBody>
      </p:sp>
      <p:pic>
        <p:nvPicPr>
          <p:cNvPr id="3" name="Picture 4" descr="10[2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500702"/>
            <a:ext cx="8786874" cy="1152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2590" y="260350"/>
            <a:ext cx="8641644" cy="6337300"/>
          </a:xfrm>
          <a:solidFill>
            <a:srgbClr val="FFFF00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0000FF"/>
                </a:solidFill>
                <a:latin typeface="Monotype Corsiva" pitchFamily="66" charset="0"/>
              </a:rPr>
              <a:t>Сегодня мы с вами совершим экологическое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0000FF"/>
                </a:solidFill>
                <a:latin typeface="Monotype Corsiva" pitchFamily="66" charset="0"/>
              </a:rPr>
              <a:t>путешествие. В нашем экологическом 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0000FF"/>
                </a:solidFill>
                <a:latin typeface="Monotype Corsiva" pitchFamily="66" charset="0"/>
              </a:rPr>
              <a:t>поезде всего два вагона, первая команда 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0000FF"/>
                </a:solidFill>
                <a:latin typeface="Monotype Corsiva" pitchFamily="66" charset="0"/>
              </a:rPr>
              <a:t>занимает места в вагоне «Экологи», а - вторая 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0000FF"/>
                </a:solidFill>
                <a:latin typeface="Monotype Corsiva" pitchFamily="66" charset="0"/>
              </a:rPr>
              <a:t>«Биологи». Поезд проезжает следующие станции:</a:t>
            </a:r>
          </a:p>
          <a:p>
            <a:pPr>
              <a:buFont typeface="Wingdings" pitchFamily="2" charset="2"/>
              <a:buNone/>
            </a:pPr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«Зоологическая», «Парк любителей</a:t>
            </a:r>
          </a:p>
          <a:p>
            <a:pPr>
              <a:buFont typeface="Wingdings" pitchFamily="2" charset="2"/>
              <a:buNone/>
            </a:pPr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природы», «Цветочная», «Научная», «Проблемная</a:t>
            </a:r>
          </a:p>
          <a:p>
            <a:pPr>
              <a:buFont typeface="Wingdings" pitchFamily="2" charset="2"/>
              <a:buNone/>
            </a:pPr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                              ситуация», «Конечная».</a:t>
            </a:r>
          </a:p>
          <a:p>
            <a:pPr algn="ctr">
              <a:buFont typeface="Wingdings" pitchFamily="2" charset="2"/>
              <a:buNone/>
            </a:pPr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         </a:t>
            </a:r>
            <a:r>
              <a:rPr lang="ru-RU" sz="3600" b="1" i="1" dirty="0">
                <a:solidFill>
                  <a:srgbClr val="0000FF"/>
                </a:solidFill>
                <a:latin typeface="Monotype Corsiva" pitchFamily="66" charset="0"/>
              </a:rPr>
              <a:t>Внимание!</a:t>
            </a:r>
          </a:p>
          <a:p>
            <a:pPr algn="ctr">
              <a:buFont typeface="Wingdings" pitchFamily="2" charset="2"/>
              <a:buNone/>
            </a:pPr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          Поезд отправляется! </a:t>
            </a:r>
          </a:p>
          <a:p>
            <a:pPr algn="ctr">
              <a:buFont typeface="Wingdings" pitchFamily="2" charset="2"/>
              <a:buNone/>
            </a:pPr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                      Каждая команда может пожелать друг</a:t>
            </a:r>
          </a:p>
          <a:p>
            <a:pPr algn="ctr">
              <a:buFont typeface="Wingdings" pitchFamily="2" charset="2"/>
              <a:buNone/>
            </a:pPr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              другу счастливого пути!</a:t>
            </a:r>
          </a:p>
        </p:txBody>
      </p:sp>
      <p:pic>
        <p:nvPicPr>
          <p:cNvPr id="11" name="Picture 10" descr="Photo%20170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2462" y="0"/>
            <a:ext cx="952500" cy="1143000"/>
          </a:xfrm>
          <a:prstGeom prst="rect">
            <a:avLst/>
          </a:prstGeom>
          <a:noFill/>
        </p:spPr>
      </p:pic>
      <p:pic>
        <p:nvPicPr>
          <p:cNvPr id="12" name="Picture 10" descr="Photo%20170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2462" y="928670"/>
            <a:ext cx="952500" cy="1143000"/>
          </a:xfrm>
          <a:prstGeom prst="rect">
            <a:avLst/>
          </a:prstGeom>
          <a:noFill/>
        </p:spPr>
      </p:pic>
      <p:pic>
        <p:nvPicPr>
          <p:cNvPr id="13" name="Picture 10" descr="Photo%20170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2462" y="2143116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ush_trava_dee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5667380"/>
            <a:ext cx="1190620" cy="119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1643050"/>
            <a:ext cx="2524116" cy="189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143502"/>
            <a:ext cx="1367516" cy="171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30" y="5900738"/>
            <a:ext cx="1582141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429388" y="1928802"/>
            <a:ext cx="2190744" cy="164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28" y="5936641"/>
            <a:ext cx="952309" cy="9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719263"/>
          </a:xfrm>
          <a:gradFill rotWithShape="1">
            <a:gsLst>
              <a:gs pos="0">
                <a:srgbClr val="00FFFF"/>
              </a:gs>
              <a:gs pos="50000">
                <a:srgbClr val="FF0000"/>
              </a:gs>
              <a:gs pos="100000">
                <a:srgbClr val="00FFFF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6000" b="1" i="1" dirty="0">
                <a:solidFill>
                  <a:srgbClr val="008000"/>
                </a:solidFill>
                <a:latin typeface="Monotype Corsiva" pitchFamily="66" charset="0"/>
              </a:rPr>
              <a:t>Станция «Зоологическая»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2590" y="1"/>
            <a:ext cx="8712200" cy="6742113"/>
          </a:xfrm>
          <a:gradFill rotWithShape="1">
            <a:gsLst>
              <a:gs pos="0">
                <a:srgbClr val="FF0000"/>
              </a:gs>
              <a:gs pos="50000">
                <a:srgbClr val="FFCCFF"/>
              </a:gs>
              <a:gs pos="100000">
                <a:srgbClr val="FF0000"/>
              </a:gs>
            </a:gsLst>
            <a:lin ang="0" scaled="1"/>
          </a:gra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i="1" dirty="0">
                <a:solidFill>
                  <a:srgbClr val="000066"/>
                </a:solidFill>
                <a:latin typeface="Monotype Corsiva" pitchFamily="66" charset="0"/>
              </a:rPr>
              <a:t>Станция </a:t>
            </a:r>
            <a:r>
              <a:rPr lang="ru-RU" sz="3600" b="1" i="1" dirty="0">
                <a:solidFill>
                  <a:srgbClr val="003366"/>
                </a:solidFill>
                <a:latin typeface="Monotype Corsiva" pitchFamily="66" charset="0"/>
              </a:rPr>
              <a:t>«Парк любителей природы»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000066"/>
                </a:solidFill>
                <a:latin typeface="Monotype Corsiva" pitchFamily="66" charset="0"/>
              </a:rPr>
              <a:t>Здесь побывали люди. Они хорошо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000066"/>
                </a:solidFill>
                <a:latin typeface="Monotype Corsiva" pitchFamily="66" charset="0"/>
              </a:rPr>
              <a:t>отдохнули на природе. Но каковы 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000066"/>
                </a:solidFill>
                <a:latin typeface="Monotype Corsiva" pitchFamily="66" charset="0"/>
              </a:rPr>
              <a:t>последствия этого отдыха?</a:t>
            </a:r>
          </a:p>
          <a:p>
            <a:pPr>
              <a:buFont typeface="Wingdings" pitchFamily="2" charset="2"/>
              <a:buNone/>
            </a:pPr>
            <a:endParaRPr lang="ru-RU" b="1" i="1" dirty="0">
              <a:solidFill>
                <a:srgbClr val="000066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endParaRPr lang="ru-RU" b="1" i="1" dirty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endParaRPr lang="ru-RU" b="1" i="1" dirty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endParaRPr lang="ru-RU" b="1" i="1" dirty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660033"/>
                </a:solidFill>
                <a:latin typeface="Monotype Corsiva" pitchFamily="66" charset="0"/>
              </a:rPr>
              <a:t>                                                                          </a:t>
            </a:r>
            <a:r>
              <a:rPr lang="ru-RU" sz="2800" b="1" i="1" dirty="0">
                <a:solidFill>
                  <a:srgbClr val="000066"/>
                </a:solidFill>
                <a:latin typeface="Monotype Corsiva" pitchFamily="66" charset="0"/>
              </a:rPr>
              <a:t>Что грозит 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000066"/>
                </a:solidFill>
                <a:latin typeface="Monotype Corsiva" pitchFamily="66" charset="0"/>
              </a:rPr>
              <a:t>                                                                           этому лесу 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000066"/>
                </a:solidFill>
                <a:latin typeface="Monotype Corsiva" pitchFamily="66" charset="0"/>
              </a:rPr>
              <a:t>                                                                            через 5-7 лет?</a:t>
            </a:r>
          </a:p>
        </p:txBody>
      </p:sp>
      <p:pic>
        <p:nvPicPr>
          <p:cNvPr id="9227" name="Picture 11" descr="x_a5de476c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556" y="2060576"/>
            <a:ext cx="5847644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0307" y="489547"/>
            <a:ext cx="8784167" cy="6337300"/>
          </a:xfrm>
          <a:solidFill>
            <a:srgbClr val="800080"/>
          </a:solidFill>
        </p:spPr>
        <p:txBody>
          <a:bodyPr/>
          <a:lstStyle/>
          <a:p>
            <a:pPr marL="609600" indent="-609600"/>
            <a:r>
              <a:rPr lang="ru-RU" sz="2800" b="1" i="1" dirty="0">
                <a:latin typeface="Monotype Corsiva" pitchFamily="66" charset="0"/>
              </a:rPr>
              <a:t>1. Отчего в морозы трещат деревья</a:t>
            </a:r>
            <a:r>
              <a:rPr lang="ru-RU" sz="2800" b="1" i="1" dirty="0" smtClean="0">
                <a:latin typeface="Monotype Corsiva" pitchFamily="66" charset="0"/>
              </a:rPr>
              <a:t>?</a:t>
            </a:r>
          </a:p>
          <a:p>
            <a:pPr marL="609600" indent="-609600"/>
            <a:endParaRPr lang="ru-RU" sz="2800" b="1" i="1" dirty="0">
              <a:latin typeface="Monotype Corsiva" pitchFamily="66" charset="0"/>
            </a:endParaRPr>
          </a:p>
          <a:p>
            <a:pPr marL="609600" indent="-609600"/>
            <a:r>
              <a:rPr lang="ru-RU" sz="2800" b="1" i="1" dirty="0">
                <a:solidFill>
                  <a:srgbClr val="92D050"/>
                </a:solidFill>
                <a:latin typeface="Monotype Corsiva" pitchFamily="66" charset="0"/>
              </a:rPr>
              <a:t>2. Ежегодно после листопада в лесу очень много опавших листьев, если бы они остались, то через несколько лет деревья и кустарники оказались бы засыпанными. Объясните, почему этого не происходит?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endParaRPr lang="ru-RU" sz="2800" dirty="0" smtClean="0">
              <a:solidFill>
                <a:srgbClr val="92D050"/>
              </a:solidFill>
            </a:endParaRPr>
          </a:p>
          <a:p>
            <a:pPr marL="609600" indent="-609600"/>
            <a:endParaRPr lang="ru-RU" sz="2800" dirty="0"/>
          </a:p>
          <a:p>
            <a:pPr marL="609600" indent="-609600"/>
            <a:r>
              <a:rPr lang="ru-RU" sz="2800" b="1" i="1" dirty="0">
                <a:latin typeface="Monotype Corsiva" pitchFamily="66" charset="0"/>
              </a:rPr>
              <a:t>3. На конвертах и наклейках спичечных коробков иногда печатают призыв: «Охраняйте полезных животных и птиц». Какая ошибка допущена в этом выражении</a:t>
            </a:r>
            <a:r>
              <a:rPr lang="ru-RU" sz="2800" b="1" i="1" dirty="0" smtClean="0">
                <a:latin typeface="Monotype Corsiva" pitchFamily="66" charset="0"/>
              </a:rPr>
              <a:t>?</a:t>
            </a:r>
          </a:p>
          <a:p>
            <a:pPr marL="609600" indent="-609600"/>
            <a:endParaRPr lang="ru-RU" sz="2800" b="1" i="1" dirty="0">
              <a:latin typeface="Monotype Corsiva" pitchFamily="66" charset="0"/>
            </a:endParaRPr>
          </a:p>
          <a:p>
            <a:pPr marL="609600" indent="-609600"/>
            <a:r>
              <a:rPr lang="ru-RU" sz="2800" b="1" i="1" dirty="0">
                <a:solidFill>
                  <a:srgbClr val="92D050"/>
                </a:solidFill>
                <a:latin typeface="Monotype Corsiva" pitchFamily="66" charset="0"/>
              </a:rPr>
              <a:t>4.Всем известно, что найденный гриб, похожий на ядовитый, лучше не брать. Но почему нельзя собирать съедобные грибы вблизи автомобильных дорог? Объясните.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-142900"/>
            <a:ext cx="750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Станция «Цветочная»</a:t>
            </a:r>
            <a:endParaRPr lang="ru-RU" sz="4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Picture 8" descr="62360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3925" y="0"/>
            <a:ext cx="600075" cy="2190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Другие курсы</a:t>
            </a:r>
          </a:p>
          <a:p>
            <a:r>
              <a:rPr lang="ru-RU"/>
              <a:t>Перечислите книги, статьи, электронные источники</a:t>
            </a:r>
          </a:p>
          <a:p>
            <a:r>
              <a:rPr lang="ru-RU"/>
              <a:t>Службы поддержки, другие источники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90501" y="188913"/>
            <a:ext cx="8715022" cy="659765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66"/>
              </a:gs>
              <a:gs pos="100000">
                <a:srgbClr val="00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3600" b="1" i="1">
                <a:solidFill>
                  <a:srgbClr val="FF0000"/>
                </a:solidFill>
                <a:latin typeface="Monotype Corsiva" pitchFamily="66" charset="0"/>
              </a:rPr>
              <a:t>Правильные ответы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Monotype Corsiva" pitchFamily="66" charset="0"/>
              </a:rPr>
              <a:t>1.</a:t>
            </a:r>
            <a:r>
              <a:rPr kumimoji="0" lang="ru-RU" sz="2800" b="1" i="1">
                <a:solidFill>
                  <a:srgbClr val="660033"/>
                </a:solidFill>
                <a:latin typeface="Monotype Corsiva" pitchFamily="66" charset="0"/>
              </a:rPr>
              <a:t>В деревьях есть влага, и, когда она замерзает, то немного увеличивается в размерах. Тем самым вода разрывает ткани дерева.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Monotype Corsiva" pitchFamily="66" charset="0"/>
              </a:rPr>
              <a:t>2.</a:t>
            </a:r>
            <a:r>
              <a:rPr kumimoji="0" lang="ru-RU" sz="2800" b="1" i="1">
                <a:solidFill>
                  <a:srgbClr val="660033"/>
                </a:solidFill>
                <a:latin typeface="Monotype Corsiva" pitchFamily="66" charset="0"/>
              </a:rPr>
              <a:t> Осенью земля усыпана опавшими листьями, но к весне большая их часть перегнивает. Их уничтожают бактерии и грибы, питающиеся мертвыми остатками. Они разрушают лежащую на земле листву и превращают содержащиеся в ней органические вещества в минеральные – необходимые для питания и роста растений. Это один из примеров цепи питания.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Monotype Corsiva" pitchFamily="66" charset="0"/>
              </a:rPr>
              <a:t>3.</a:t>
            </a:r>
            <a:r>
              <a:rPr kumimoji="0" lang="ru-RU" sz="2800" b="1" i="1">
                <a:solidFill>
                  <a:srgbClr val="660033"/>
                </a:solidFill>
                <a:latin typeface="Monotype Corsiva" pitchFamily="66" charset="0"/>
              </a:rPr>
              <a:t> Вредных птиц и животных просто не существует.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Monotype Corsiva" pitchFamily="66" charset="0"/>
              </a:rPr>
              <a:t>4.</a:t>
            </a:r>
            <a:r>
              <a:rPr kumimoji="0" lang="ru-RU" sz="2800" b="1" i="1">
                <a:solidFill>
                  <a:srgbClr val="660033"/>
                </a:solidFill>
                <a:latin typeface="Monotype Corsiva" pitchFamily="66" charset="0"/>
              </a:rPr>
              <a:t> Плодовые тела грибов накапливают вредные вещества, которые находятся в атмосфере и почве.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456" y="260350"/>
            <a:ext cx="7772400" cy="6408738"/>
          </a:xfrm>
          <a:gradFill rotWithShape="1">
            <a:gsLst>
              <a:gs pos="0">
                <a:srgbClr val="CCFFFF"/>
              </a:gs>
              <a:gs pos="100000">
                <a:srgbClr val="FFFF00"/>
              </a:gs>
            </a:gsLst>
            <a:lin ang="18900000" scaled="1"/>
          </a:gradFill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0099"/>
                </a:solidFill>
                <a:latin typeface="Monotype Corsiva" pitchFamily="66" charset="0"/>
              </a:rPr>
              <a:t>Станция «Научная»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660033"/>
                </a:solidFill>
                <a:latin typeface="Monotype Corsiva" pitchFamily="66" charset="0"/>
              </a:rPr>
              <a:t>               В Египте существовало предание,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660033"/>
                </a:solidFill>
                <a:latin typeface="Monotype Corsiva" pitchFamily="66" charset="0"/>
              </a:rPr>
              <a:t>                      которое гласило, что нельзя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660033"/>
                </a:solidFill>
                <a:latin typeface="Monotype Corsiva" pitchFamily="66" charset="0"/>
              </a:rPr>
              <a:t>       безнаказанно проникнуть в гробницу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660033"/>
                </a:solidFill>
                <a:latin typeface="Monotype Corsiva" pitchFamily="66" charset="0"/>
              </a:rPr>
              <a:t>фараона. Считалось, что усыпальница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660033"/>
                </a:solidFill>
                <a:latin typeface="Monotype Corsiva" pitchFamily="66" charset="0"/>
              </a:rPr>
              <a:t>охраняет «проклятие фараонов». И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660033"/>
                </a:solidFill>
                <a:latin typeface="Monotype Corsiva" pitchFamily="66" charset="0"/>
              </a:rPr>
              <a:t>действительно, многие расхитители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660033"/>
                </a:solidFill>
                <a:latin typeface="Monotype Corsiva" pitchFamily="66" charset="0"/>
              </a:rPr>
              <a:t>древних захоронений после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660033"/>
                </a:solidFill>
                <a:latin typeface="Monotype Corsiva" pitchFamily="66" charset="0"/>
              </a:rPr>
              <a:t>проникновения в погребальные камеры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660033"/>
                </a:solidFill>
                <a:latin typeface="Monotype Corsiva" pitchFamily="66" charset="0"/>
              </a:rPr>
              <a:t>погибали от неизвестных заболеваний. Ученые биологи объяснили причину их гибели и рекомендовали археологам, изучающим древние захоронения, соблюдать определенные правила: использовать во время работы перчатки и марлевые повязки, закрывающие рот и нос исследователя.</a:t>
            </a:r>
            <a:r>
              <a:rPr lang="ru-RU" sz="2400" dirty="0" smtClean="0">
                <a:solidFill>
                  <a:srgbClr val="660033"/>
                </a:solidFill>
              </a:rPr>
              <a:t> </a:t>
            </a:r>
            <a:endParaRPr lang="ru-RU" sz="2400" dirty="0">
              <a:solidFill>
                <a:srgbClr val="660033"/>
              </a:solidFill>
            </a:endParaRPr>
          </a:p>
        </p:txBody>
      </p:sp>
      <p:pic>
        <p:nvPicPr>
          <p:cNvPr id="40970" name="Picture 10" descr="index[1]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430434" y="0"/>
            <a:ext cx="2713566" cy="3810000"/>
          </a:xfr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1928794" y="58578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99"/>
                </a:solidFill>
                <a:latin typeface="Monotype Corsiva" pitchFamily="66" charset="0"/>
              </a:rPr>
              <a:t>Дайте научное обоснование приведенному  факту.</a:t>
            </a:r>
            <a:endParaRPr lang="ru-RU" b="1" i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52590" y="188913"/>
            <a:ext cx="8712200" cy="6526212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66"/>
              </a:gs>
              <a:gs pos="100000">
                <a:srgbClr val="00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4000" b="1" i="1" dirty="0">
                <a:solidFill>
                  <a:srgbClr val="CC0000"/>
                </a:solidFill>
                <a:latin typeface="Monotype Corsiva" pitchFamily="66" charset="0"/>
              </a:rPr>
              <a:t>Правильный ответ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</a:pPr>
            <a:r>
              <a:rPr kumimoji="0"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В </a:t>
            </a:r>
            <a:r>
              <a:rPr kumimoji="0" lang="ru-RU" sz="2800" b="1" i="1" dirty="0">
                <a:solidFill>
                  <a:srgbClr val="FF0000"/>
                </a:solidFill>
                <a:latin typeface="Monotype Corsiva" pitchFamily="66" charset="0"/>
              </a:rPr>
              <a:t>воздухе гробниц находились споры, в том числе вызывающие заболевания, неизвестные и в настоящее время</a:t>
            </a:r>
            <a:r>
              <a:rPr kumimoji="0"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</a:pPr>
            <a:endParaRPr kumimoji="0" lang="ru-RU" sz="28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800" b="1" i="1" dirty="0">
                <a:solidFill>
                  <a:srgbClr val="FF0000"/>
                </a:solidFill>
                <a:latin typeface="Monotype Corsiva" pitchFamily="66" charset="0"/>
              </a:rPr>
              <a:t>2. Болезнетворные бактерии, попадая в организм человека, поражали его тяжким недугом</a:t>
            </a:r>
            <a:r>
              <a:rPr kumimoji="0"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kumimoji="0" lang="ru-RU" sz="28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800" b="1" i="1" dirty="0">
                <a:solidFill>
                  <a:srgbClr val="FF0000"/>
                </a:solidFill>
                <a:latin typeface="Monotype Corsiva" pitchFamily="66" charset="0"/>
              </a:rPr>
              <a:t>3. Меры предосторожности современных исследователей направлены против проникновения бактерий в организм человека.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590" y="260350"/>
            <a:ext cx="8712200" cy="6337300"/>
          </a:xfrm>
          <a:solidFill>
            <a:srgbClr val="003300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 i="1" dirty="0">
                <a:latin typeface="Monotype Corsiva" pitchFamily="66" charset="0"/>
              </a:rPr>
              <a:t>Станция 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i="1" dirty="0">
                <a:latin typeface="Monotype Corsiva" pitchFamily="66" charset="0"/>
              </a:rPr>
              <a:t>«Проблемная ситуация»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i="1" dirty="0">
                <a:latin typeface="Monotype Corsiva" pitchFamily="66" charset="0"/>
              </a:rPr>
              <a:t>«Биологи»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i="1" dirty="0">
                <a:latin typeface="Monotype Corsiva" pitchFamily="66" charset="0"/>
              </a:rPr>
              <a:t>Около этой станции недалеко расположен лес. В этом лесу раньше жили волки. Но человек со временем истребил этих животных. И сейчас в этой местности стали появляться больные зайцы, лоси. Почему?</a:t>
            </a:r>
          </a:p>
          <a:p>
            <a:pPr algn="ctr">
              <a:buNone/>
            </a:pPr>
            <a:endParaRPr lang="ru-RU" sz="2400" b="1" i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Monotype Corsiva" pitchFamily="66" charset="0"/>
              </a:rPr>
              <a:t>«Экологи»</a:t>
            </a:r>
          </a:p>
          <a:p>
            <a:pPr algn="ctr">
              <a:buNone/>
            </a:pPr>
            <a:r>
              <a:rPr lang="ru-RU" sz="2400" b="1" i="1" dirty="0" smtClean="0">
                <a:latin typeface="Monotype Corsiva" pitchFamily="66" charset="0"/>
              </a:rPr>
              <a:t>Для увеличения численности пернатых местные власти решили разбить новый парк. Но птицы не торопились выводить птенцов на новом месте, к тому же встретить их было в новом парке большой редкостью. Чем это явление можно объяснить?</a:t>
            </a:r>
          </a:p>
          <a:p>
            <a:pPr algn="ctr">
              <a:buFont typeface="Wingdings" pitchFamily="2" charset="2"/>
              <a:buNone/>
            </a:pP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6" name="Picture 65" descr="7[1]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5786454"/>
            <a:ext cx="2171700" cy="742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Тема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Тема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105</TotalTime>
  <Words>786</Words>
  <Application>Microsoft PowerPoint 7.0</Application>
  <PresentationFormat>On-screen Show (4:3)</PresentationFormat>
  <Paragraphs>104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Training</vt:lpstr>
      <vt:lpstr>Slide 1</vt:lpstr>
      <vt:lpstr>Slide 2</vt:lpstr>
      <vt:lpstr>Станция «Зоологическая»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путешествие подготовила учитель биологии МОУ СОШ №6 Орехова М. В.</dc:title>
  <dc:creator>Марина Орехова</dc:creator>
  <cp:lastModifiedBy>Virtual PC</cp:lastModifiedBy>
  <cp:revision>18</cp:revision>
  <cp:lastPrinted>1601-01-01T00:00:00Z</cp:lastPrinted>
  <dcterms:created xsi:type="dcterms:W3CDTF">2009-10-24T18:37:11Z</dcterms:created>
  <dcterms:modified xsi:type="dcterms:W3CDTF">2009-12-05T18:13:29Z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