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9CDC-A08C-42C7-BA4A-4E4FD3CB0C00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0C979-9069-422F-AFAD-942D352F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C979-9069-422F-AFAD-942D352F19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70141B-3C13-496A-8EA7-2F9C696F64AD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B83DF-D513-40E3-9C12-5F5E993C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080158" cy="250033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Путешествие в мир лекарственных растений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(эколого-натуралистическая игра)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7286676" cy="300039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Для среднего и старшего школьного возраста</a:t>
            </a:r>
          </a:p>
          <a:p>
            <a:endParaRPr lang="ru-RU" sz="3600" dirty="0" smtClean="0"/>
          </a:p>
          <a:p>
            <a:pPr algn="r"/>
            <a:r>
              <a:rPr lang="ru-RU" sz="2400" dirty="0" smtClean="0"/>
              <a:t>                           Педагог доп. образования  </a:t>
            </a:r>
          </a:p>
          <a:p>
            <a:pPr algn="r"/>
            <a:r>
              <a:rPr lang="ru-RU" sz="2400" dirty="0" smtClean="0"/>
              <a:t> СЮН №1  г. Белгорода</a:t>
            </a:r>
          </a:p>
          <a:p>
            <a:r>
              <a:rPr lang="ru-RU" sz="2400" dirty="0" smtClean="0"/>
              <a:t>                                                      Антипова З. М.</a:t>
            </a:r>
          </a:p>
        </p:txBody>
      </p:sp>
      <p:pic>
        <p:nvPicPr>
          <p:cNvPr id="1026" name="Picture 2" descr="C:\Documents and Settings\Владелец\Рабочий стол\Путешествие в мир лекарственных растений - массовое мероприятие\3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2513633" cy="249641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Владелец\Мои документы\Мои рисунки\Корни\Корни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857364"/>
            <a:ext cx="3758131" cy="3429024"/>
          </a:xfrm>
          <a:prstGeom prst="rect">
            <a:avLst/>
          </a:prstGeom>
          <a:noFill/>
        </p:spPr>
      </p:pic>
      <p:pic>
        <p:nvPicPr>
          <p:cNvPr id="4099" name="Picture 3" descr="C:\Documents and Settings\Владелец\Мои документы\Мои рисунки\Корни\Корни 00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692965" cy="349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Владелец\Мои документы\Мои рисунки\Корни\Корни 004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868130" cy="4572032"/>
          </a:xfrm>
          <a:prstGeom prst="rect">
            <a:avLst/>
          </a:prstGeom>
          <a:noFill/>
        </p:spPr>
      </p:pic>
      <p:pic>
        <p:nvPicPr>
          <p:cNvPr id="5123" name="Picture 3" descr="C:\Documents and Settings\Владелец\Мои документы\Мои рисунки\Корни\Корни 006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928670"/>
            <a:ext cx="378621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Владелец\Мои документы\Мои рисунки\Корни\Корни 007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429024" cy="4000528"/>
          </a:xfrm>
          <a:prstGeom prst="rect">
            <a:avLst/>
          </a:prstGeom>
          <a:noFill/>
        </p:spPr>
      </p:pic>
      <p:pic>
        <p:nvPicPr>
          <p:cNvPr id="6147" name="Picture 3" descr="C:\Documents and Settings\Владелец\Мои документы\Мои рисунки\Корни\Корни 00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6"/>
            <a:ext cx="335758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C:\Documents and Settings\Владелец\Мои документы\Мои рисунки\Корни\Корни 008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571900" cy="4000528"/>
          </a:xfrm>
          <a:prstGeom prst="rect">
            <a:avLst/>
          </a:prstGeom>
          <a:noFill/>
        </p:spPr>
      </p:pic>
      <p:pic>
        <p:nvPicPr>
          <p:cNvPr id="7171" name="Picture 3" descr="C:\Documents and Settings\Владелец\Мои документы\Мои рисунки\Корни\Корни 00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64333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Documents and Settings\Владелец\Мои документы\Мои рисунки\Корни\Корни 009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940391" cy="4429155"/>
          </a:xfrm>
          <a:prstGeom prst="rect">
            <a:avLst/>
          </a:prstGeom>
          <a:noFill/>
        </p:spPr>
      </p:pic>
      <p:pic>
        <p:nvPicPr>
          <p:cNvPr id="8195" name="Picture 3" descr="C:\Documents and Settings\Владелец\Мои документы\Мои рисунки\Корни\Корни 003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64333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3600" i="1" dirty="0" smtClean="0"/>
              <a:t>V Тур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Лекарственные растения по его фармакологическому действию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b="1" i="1" dirty="0" smtClean="0"/>
              <a:t>	20 очков.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Сердечно-сосудистые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b="1" i="1" dirty="0" smtClean="0"/>
              <a:t>	20 очков.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Слабительные </a:t>
            </a:r>
            <a:endParaRPr lang="ru-RU" dirty="0" smtClean="0"/>
          </a:p>
          <a:p>
            <a:pPr algn="ctr"/>
            <a:endParaRPr lang="ru-RU" dirty="0" smtClean="0"/>
          </a:p>
          <a:p>
            <a:pPr lvl="0" algn="ctr">
              <a:buNone/>
            </a:pPr>
            <a:r>
              <a:rPr lang="ru-RU" b="1" i="1" dirty="0" smtClean="0"/>
              <a:t>20 очков.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Ранозаживляющие </a:t>
            </a:r>
            <a:endParaRPr lang="ru-RU" dirty="0" smtClean="0"/>
          </a:p>
          <a:p>
            <a:pPr algn="ctr"/>
            <a:endParaRPr lang="ru-RU" dirty="0" smtClean="0"/>
          </a:p>
          <a:p>
            <a:pPr lvl="0" algn="ctr">
              <a:buNone/>
            </a:pPr>
            <a:r>
              <a:rPr lang="ru-RU" b="1" i="1" dirty="0" smtClean="0"/>
              <a:t>	20 очков.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Кровоостанавливающие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b="1" i="1" dirty="0" smtClean="0"/>
              <a:t>	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i="1" dirty="0" smtClean="0"/>
              <a:t>	20 очков.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Поливитаминные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	    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	20 очков.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Противовоспалительные </a:t>
            </a:r>
            <a:endParaRPr lang="ru-RU" dirty="0" smtClean="0"/>
          </a:p>
          <a:p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	20 очков.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Противоглистные </a:t>
            </a:r>
            <a:endParaRPr lang="ru-RU" dirty="0" smtClean="0"/>
          </a:p>
          <a:p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	20 очков.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Успокаивающие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2051" name="Picture 3" descr="C:\Documents and Settings\Владелец\Рабочий стол\Путешествие в мир лекарственных растений - массовое мероприятие\35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636"/>
            <a:ext cx="1838325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VI Тур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Природные врачеватели</a:t>
            </a:r>
            <a:br>
              <a:rPr lang="ru-RU" sz="3100" dirty="0" smtClean="0"/>
            </a:br>
            <a:r>
              <a:rPr lang="ru-RU" sz="3100" i="1" dirty="0" smtClean="0"/>
              <a:t>От каких болезней помогают отвары следующих растений</a:t>
            </a:r>
            <a:r>
              <a:rPr lang="ru-RU" sz="3600" i="1" dirty="0" smtClean="0"/>
              <a:t>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3500462" cy="412592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Лекарственная ромашка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Валериана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Пион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Калина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3567138" cy="412592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Липа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Сосна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Чистотел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Подорожник</a:t>
            </a:r>
          </a:p>
          <a:p>
            <a:endParaRPr lang="ru-RU" dirty="0"/>
          </a:p>
        </p:txBody>
      </p:sp>
      <p:pic>
        <p:nvPicPr>
          <p:cNvPr id="1026" name="Picture 2" descr="C:\Documents and Settings\Владелец\Рабочий стол\Путешествие в мир лекарственных растений - массовое мероприятие\25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429132"/>
            <a:ext cx="1800225" cy="180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1436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3200" b="1" i="1" dirty="0" smtClean="0"/>
              <a:t>Цель:  </a:t>
            </a:r>
            <a:r>
              <a:rPr lang="ru-RU" sz="3200" dirty="0" smtClean="0"/>
              <a:t>знакомство  с различными лекарственными растениями, ареалом их обитания, применением, а также сказаниями, легендами и песнями о них.  </a:t>
            </a:r>
          </a:p>
          <a:p>
            <a:pPr>
              <a:buNone/>
            </a:pPr>
            <a:r>
              <a:rPr lang="ru-RU" sz="3200" b="1" dirty="0" smtClean="0"/>
              <a:t>	</a:t>
            </a:r>
            <a:r>
              <a:rPr lang="ru-RU" sz="3200" b="1" i="1" dirty="0" smtClean="0"/>
              <a:t>Задачи:</a:t>
            </a:r>
          </a:p>
          <a:p>
            <a:pPr>
              <a:buNone/>
            </a:pPr>
            <a:r>
              <a:rPr lang="ru-RU" sz="3200" b="1" i="1" dirty="0" smtClean="0"/>
              <a:t>	образовательная:</a:t>
            </a:r>
          </a:p>
          <a:p>
            <a:pPr lvl="0">
              <a:buFontTx/>
              <a:buChar char="-"/>
            </a:pPr>
            <a:r>
              <a:rPr lang="ru-RU" sz="3200" dirty="0" smtClean="0"/>
              <a:t>создать условия для формирования  знаний о лекарственных растениях;</a:t>
            </a:r>
          </a:p>
          <a:p>
            <a:pPr lvl="0">
              <a:buNone/>
            </a:pPr>
            <a:r>
              <a:rPr lang="ru-RU" sz="3200" dirty="0" smtClean="0"/>
              <a:t>	</a:t>
            </a:r>
            <a:r>
              <a:rPr lang="ru-RU" sz="3200" b="1" i="1" dirty="0" smtClean="0"/>
              <a:t>развивающая:</a:t>
            </a:r>
          </a:p>
          <a:p>
            <a:pPr lvl="0">
              <a:buNone/>
            </a:pPr>
            <a:r>
              <a:rPr lang="ru-RU" sz="3200" dirty="0" smtClean="0"/>
              <a:t>-   способствовать развитию наблюдательности,</a:t>
            </a:r>
          </a:p>
          <a:p>
            <a:pPr lvl="0">
              <a:buNone/>
            </a:pPr>
            <a:r>
              <a:rPr lang="ru-RU" sz="3200" dirty="0" smtClean="0"/>
              <a:t>    мышления, памяти, навыков общения, творческих  способностей;</a:t>
            </a:r>
          </a:p>
          <a:p>
            <a:pPr lvl="0">
              <a:buNone/>
            </a:pPr>
            <a:r>
              <a:rPr lang="ru-RU" sz="3200" dirty="0" smtClean="0"/>
              <a:t>	</a:t>
            </a:r>
            <a:r>
              <a:rPr lang="ru-RU" sz="3200" b="1" i="1" dirty="0" smtClean="0"/>
              <a:t>воспитательная:</a:t>
            </a:r>
          </a:p>
          <a:p>
            <a:pPr lvl="0">
              <a:buNone/>
            </a:pPr>
            <a:r>
              <a:rPr lang="ru-RU" sz="3200" dirty="0" smtClean="0"/>
              <a:t> -   содействовать  воспитанию любви к природе, к Родине.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43985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I  Тур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i="1" dirty="0" smtClean="0"/>
              <a:t>Лекарственные растения и их применение. Легенды о растениях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4" cy="514351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1500" b="1" i="1" dirty="0" smtClean="0"/>
              <a:t>	10 очков.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	Это растение получило свое название из-за плодов – обратно – треугольной формы с выемкой</a:t>
            </a:r>
          </a:p>
          <a:p>
            <a:pPr>
              <a:buNone/>
            </a:pPr>
            <a:r>
              <a:rPr lang="ru-RU" sz="1500" dirty="0" smtClean="0"/>
              <a:t>на верхушке. Однолетнее травянистое сорное растение. Растет на обочинах дорог, во дворах.  В</a:t>
            </a:r>
          </a:p>
          <a:p>
            <a:pPr>
              <a:buNone/>
            </a:pPr>
            <a:r>
              <a:rPr lang="ru-RU" sz="1500" dirty="0" smtClean="0"/>
              <a:t>медицине используется как противорвотное, кровоостанавливающее (маточные кровотечения).</a:t>
            </a:r>
          </a:p>
          <a:p>
            <a:pPr>
              <a:buNone/>
            </a:pP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	</a:t>
            </a:r>
            <a:r>
              <a:rPr lang="ru-RU" sz="1500" b="1" i="1" dirty="0" smtClean="0"/>
              <a:t>10 очков.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	 О лечебной и пищевой ценности этого растения знали еще древние греки и римляне.</a:t>
            </a:r>
          </a:p>
          <a:p>
            <a:pPr>
              <a:buNone/>
            </a:pPr>
            <a:r>
              <a:rPr lang="ru-RU" sz="1500" dirty="0" smtClean="0"/>
              <a:t>Известный врач Гиппократ и естествоиспытатель Диоскорид упоминали об этом растении не</a:t>
            </a:r>
          </a:p>
          <a:p>
            <a:pPr>
              <a:buNone/>
            </a:pPr>
            <a:r>
              <a:rPr lang="ru-RU" sz="1500" dirty="0" smtClean="0"/>
              <a:t>только как о лекарственном, но и советовали употреблять его в пищу как шпинатное растение.</a:t>
            </a:r>
          </a:p>
          <a:p>
            <a:pPr>
              <a:buNone/>
            </a:pPr>
            <a:r>
              <a:rPr lang="ru-RU" sz="1500" dirty="0" smtClean="0"/>
              <a:t>Распространено повсеместно. Растет у заборов, на пустырях, среди  кустарников. Наиболее</a:t>
            </a:r>
          </a:p>
          <a:p>
            <a:pPr>
              <a:buNone/>
            </a:pPr>
            <a:r>
              <a:rPr lang="ru-RU" sz="1500" dirty="0" smtClean="0"/>
              <a:t>обширные заросли образует по днищам старых лесных оврагов. Применяется в виде настоя и</a:t>
            </a:r>
          </a:p>
          <a:p>
            <a:pPr>
              <a:buNone/>
            </a:pPr>
            <a:r>
              <a:rPr lang="ru-RU" sz="1500" dirty="0" smtClean="0"/>
              <a:t>экстракта при внутренних кровотечениях.</a:t>
            </a:r>
          </a:p>
          <a:p>
            <a:pPr>
              <a:buNone/>
            </a:pPr>
            <a:endParaRPr lang="ru-RU" sz="1500" dirty="0" smtClean="0"/>
          </a:p>
          <a:p>
            <a:pPr lvl="0">
              <a:buNone/>
            </a:pPr>
            <a:r>
              <a:rPr lang="ru-RU" sz="1600" b="1" i="1" dirty="0" smtClean="0"/>
              <a:t>	20 очков.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Это растение всегда сопутствует хлебным злакам, известно с глубокой древности. Венок из</a:t>
            </a:r>
          </a:p>
          <a:p>
            <a:pPr>
              <a:buNone/>
            </a:pPr>
            <a:r>
              <a:rPr lang="ru-RU" sz="1600" dirty="0" smtClean="0"/>
              <a:t>Цветков этого растения был найден при раскопках Тутанхамона.  Растение с сине-фиолетовыми</a:t>
            </a:r>
          </a:p>
          <a:p>
            <a:pPr>
              <a:buNone/>
            </a:pPr>
            <a:r>
              <a:rPr lang="ru-RU" sz="1600" dirty="0" smtClean="0"/>
              <a:t>цветками. Применяется в виде настоя как мочегонное средство и как желчегонное. Про это</a:t>
            </a:r>
          </a:p>
          <a:p>
            <a:pPr>
              <a:buNone/>
            </a:pPr>
            <a:r>
              <a:rPr lang="ru-RU" sz="1600" dirty="0" smtClean="0"/>
              <a:t>растение загадывали такую загадку: «Что в поле родится,  а есть не  годится?»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	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Documents and Settings\Владелец\Рабочий стол\Путешествие в мир лекарственных растений - массовое мероприятие\3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571744"/>
            <a:ext cx="1137009" cy="1409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500834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1050" b="1" i="1" dirty="0" smtClean="0"/>
              <a:t>	</a:t>
            </a:r>
            <a:endParaRPr lang="ru-RU" sz="1050" dirty="0" smtClean="0"/>
          </a:p>
          <a:p>
            <a:pPr lvl="0" algn="just">
              <a:buNone/>
            </a:pPr>
            <a:r>
              <a:rPr lang="ru-RU" sz="1050" b="1" i="1" dirty="0" smtClean="0"/>
              <a:t>	</a:t>
            </a:r>
            <a:r>
              <a:rPr lang="ru-RU" sz="1400" b="1" i="1" dirty="0" smtClean="0"/>
              <a:t>20 очков.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	Нежные бледно-голубые цветки этого растения можно увидеть на опушках лесов, лесных просеках.</a:t>
            </a:r>
          </a:p>
          <a:p>
            <a:pPr algn="just">
              <a:buNone/>
            </a:pPr>
            <a:r>
              <a:rPr lang="ru-RU" sz="1400" dirty="0" smtClean="0"/>
              <a:t>Древние греки считали его символом дружбы,  нежной любви, горячо любимых людях. В народной медицине</a:t>
            </a:r>
          </a:p>
          <a:p>
            <a:pPr algn="just">
              <a:buNone/>
            </a:pPr>
            <a:r>
              <a:rPr lang="ru-RU" sz="1400" dirty="0" smtClean="0"/>
              <a:t>отвары и настои этого растения рекомендовали при легочных заболеваниях, кашле, кожных сыпях. Об этом</a:t>
            </a:r>
          </a:p>
          <a:p>
            <a:pPr algn="just">
              <a:buNone/>
            </a:pPr>
            <a:r>
              <a:rPr lang="ru-RU" sz="1400" dirty="0" smtClean="0"/>
              <a:t>растении сочинили такую загадку: «Название какого цветка состоит из частицы, предлога и названия</a:t>
            </a:r>
          </a:p>
          <a:p>
            <a:pPr algn="just">
              <a:buNone/>
            </a:pPr>
            <a:r>
              <a:rPr lang="ru-RU" sz="1400" dirty="0" smtClean="0"/>
              <a:t>Сторожевого помещения?»</a:t>
            </a:r>
          </a:p>
          <a:p>
            <a:pPr algn="just"/>
            <a:endParaRPr lang="ru-RU" sz="1400" dirty="0" smtClean="0"/>
          </a:p>
          <a:p>
            <a:pPr lvl="0" algn="just">
              <a:buNone/>
            </a:pPr>
            <a:r>
              <a:rPr lang="ru-RU" sz="1400" b="1" i="1" dirty="0" smtClean="0"/>
              <a:t>	80 очков.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	«Как без муки нельзя испечь хлеба, так без этого растения нельзя ле­чить многие недуги... – считает</a:t>
            </a:r>
          </a:p>
          <a:p>
            <a:pPr algn="just">
              <a:buNone/>
            </a:pPr>
            <a:r>
              <a:rPr lang="ru-RU" sz="1400" dirty="0" smtClean="0"/>
              <a:t>народная медицина. Это скромное, но очень ценное лекарственное растение встречается в светлых лесах, на</a:t>
            </a:r>
          </a:p>
          <a:p>
            <a:pPr algn="just">
              <a:buNone/>
            </a:pPr>
            <a:r>
              <a:rPr lang="ru-RU" sz="1400" dirty="0" smtClean="0"/>
              <a:t>солнечных косогорах, на выработках. По народному поверью, золотисто желтые цветки этого растения</a:t>
            </a:r>
          </a:p>
          <a:p>
            <a:pPr algn="just">
              <a:buNone/>
            </a:pPr>
            <a:r>
              <a:rPr lang="ru-RU" sz="1400" dirty="0" smtClean="0"/>
              <a:t>распускаются как раз под Иванов день - первый день лета. Применяется при колитах, наружно для лечения</a:t>
            </a:r>
          </a:p>
          <a:p>
            <a:pPr algn="just">
              <a:buNone/>
            </a:pPr>
            <a:r>
              <a:rPr lang="ru-RU" sz="1400" dirty="0" smtClean="0"/>
              <a:t>ожогов, смазывания десен, полоскания полости рта.</a:t>
            </a:r>
          </a:p>
          <a:p>
            <a:pPr algn="just">
              <a:buNone/>
            </a:pPr>
            <a:endParaRPr lang="ru-RU" sz="1400" dirty="0" smtClean="0"/>
          </a:p>
          <a:p>
            <a:pPr lvl="0" algn="just">
              <a:buNone/>
            </a:pPr>
            <a:r>
              <a:rPr lang="ru-RU" sz="1400" b="1" i="1" dirty="0" smtClean="0"/>
              <a:t>	80 очков.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	Считается, что название этого растения было дано в</a:t>
            </a:r>
            <a:r>
              <a:rPr lang="ru-RU" sz="1400" b="1" dirty="0" smtClean="0"/>
              <a:t> </a:t>
            </a:r>
            <a:r>
              <a:rPr lang="ru-RU" sz="1400" dirty="0" smtClean="0"/>
              <a:t>честь римского императора, правящего в 1 в.н.э. В</a:t>
            </a:r>
          </a:p>
          <a:p>
            <a:pPr algn="just">
              <a:buNone/>
            </a:pPr>
            <a:r>
              <a:rPr lang="ru-RU" sz="1400" dirty="0" smtClean="0"/>
              <a:t>переводе с латинского – означает «быть здоровым». На Руси это растение рекомендовали как лекарственное.</a:t>
            </a:r>
          </a:p>
          <a:p>
            <a:pPr algn="just">
              <a:buNone/>
            </a:pPr>
            <a:r>
              <a:rPr lang="ru-RU" sz="1400" dirty="0" smtClean="0"/>
              <a:t>Но промышленное использование ее началось при Петре I. Он повелел выращивать лекарственные растения,</a:t>
            </a:r>
          </a:p>
          <a:p>
            <a:pPr algn="just">
              <a:buNone/>
            </a:pPr>
            <a:r>
              <a:rPr lang="ru-RU" sz="1400" dirty="0" smtClean="0"/>
              <a:t>в том числе и это растение, в специально созданных для нужд военных госпиталей, «аптекарских огородах».</a:t>
            </a:r>
          </a:p>
          <a:p>
            <a:pPr algn="just">
              <a:buNone/>
            </a:pPr>
            <a:r>
              <a:rPr lang="ru-RU" sz="1400" dirty="0" smtClean="0"/>
              <a:t>Применяется как успокаивающее средство. Назначают в виде настоя, настойки, экстракта, препараты ее</a:t>
            </a:r>
          </a:p>
          <a:p>
            <a:pPr algn="just">
              <a:buNone/>
            </a:pPr>
            <a:r>
              <a:rPr lang="ru-RU" sz="1400" dirty="0" smtClean="0"/>
              <a:t>входят в состав многих комплексных  средств.</a:t>
            </a:r>
          </a:p>
          <a:p>
            <a:pPr algn="just"/>
            <a:endParaRPr lang="ru-RU" sz="1400" dirty="0" smtClean="0"/>
          </a:p>
          <a:p>
            <a:pPr lvl="0" algn="just">
              <a:buNone/>
            </a:pPr>
            <a:r>
              <a:rPr lang="ru-RU" sz="1400" b="1" i="1" dirty="0" smtClean="0"/>
              <a:t>	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115328" cy="6429420"/>
          </a:xfrm>
        </p:spPr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ru-RU" b="1" i="1" dirty="0" smtClean="0"/>
              <a:t>100 очков. 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	Перунов огнецвет </a:t>
            </a:r>
            <a:r>
              <a:rPr lang="ru-RU" dirty="0" smtClean="0"/>
              <a:t>Много легенд и преданий связано с этим загадочным</a:t>
            </a:r>
          </a:p>
          <a:p>
            <a:pPr algn="just">
              <a:buNone/>
            </a:pPr>
            <a:r>
              <a:rPr lang="ru-RU" dirty="0" smtClean="0"/>
              <a:t>растением. Разгар лета. Тепло и влага сделали свое – травы выросли,</a:t>
            </a:r>
          </a:p>
          <a:p>
            <a:pPr algn="just">
              <a:buNone/>
            </a:pPr>
            <a:r>
              <a:rPr lang="ru-RU" dirty="0" smtClean="0"/>
              <a:t> набрались живительной силы. Подоспело среднелетнее цветение – </a:t>
            </a:r>
          </a:p>
          <a:p>
            <a:pPr algn="just">
              <a:buNone/>
            </a:pPr>
            <a:r>
              <a:rPr lang="ru-RU" dirty="0" smtClean="0"/>
              <a:t>пора сбора целебных растений. На Руси исстари этот срок</a:t>
            </a:r>
          </a:p>
          <a:p>
            <a:pPr algn="just">
              <a:buNone/>
            </a:pPr>
            <a:r>
              <a:rPr lang="ru-RU" dirty="0" smtClean="0"/>
              <a:t> приурочивался ко дню Аграфены-купальницы (5июля нового стиля),</a:t>
            </a:r>
          </a:p>
          <a:p>
            <a:pPr algn="just">
              <a:buNone/>
            </a:pPr>
            <a:r>
              <a:rPr lang="ru-RU" dirty="0" smtClean="0"/>
              <a:t> когда устанавливаемся такая теплынь, что и старики купаются. </a:t>
            </a:r>
          </a:p>
          <a:p>
            <a:pPr algn="just">
              <a:buNone/>
            </a:pPr>
            <a:r>
              <a:rPr lang="ru-RU" dirty="0" smtClean="0"/>
              <a:t>Знахари почитали день Аграфены еще и потому, что за ним стоял </a:t>
            </a:r>
          </a:p>
          <a:p>
            <a:pPr algn="just">
              <a:buNone/>
            </a:pPr>
            <a:r>
              <a:rPr lang="ru-RU" dirty="0" smtClean="0"/>
              <a:t>знаменитый Иван купала - время сбора волшебных трав. </a:t>
            </a:r>
          </a:p>
          <a:p>
            <a:pPr algn="just">
              <a:buNone/>
            </a:pPr>
            <a:r>
              <a:rPr lang="ru-RU" dirty="0" smtClean="0"/>
              <a:t>Перунов огнецвет, считалось, цветет только в одну ночь.</a:t>
            </a:r>
          </a:p>
          <a:p>
            <a:pPr algn="just">
              <a:buNone/>
            </a:pPr>
            <a:r>
              <a:rPr lang="ru-RU" dirty="0" smtClean="0"/>
              <a:t> В народной медицине корневища этого растения применяют </a:t>
            </a:r>
          </a:p>
          <a:p>
            <a:pPr algn="just">
              <a:buNone/>
            </a:pPr>
            <a:r>
              <a:rPr lang="ru-RU" dirty="0" smtClean="0"/>
              <a:t>как противоглистное. </a:t>
            </a:r>
          </a:p>
          <a:p>
            <a:pPr algn="just"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dirty="0" smtClean="0"/>
              <a:t>       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                               </a:t>
            </a:r>
          </a:p>
          <a:p>
            <a:pPr algn="just">
              <a:buNone/>
            </a:pPr>
            <a:r>
              <a:rPr lang="ru-RU" b="1" i="1" dirty="0" smtClean="0"/>
              <a:t>100 очков.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	Ведьмино зелье . </a:t>
            </a:r>
            <a:r>
              <a:rPr lang="ru-RU" dirty="0" smtClean="0"/>
              <a:t>Сказания гласят: накануне Иванова</a:t>
            </a:r>
          </a:p>
          <a:p>
            <a:pPr algn="just">
              <a:buNone/>
            </a:pPr>
            <a:r>
              <a:rPr lang="ru-RU" dirty="0" smtClean="0"/>
              <a:t> дня </a:t>
            </a:r>
            <a:r>
              <a:rPr lang="ru-RU" i="1" dirty="0" smtClean="0"/>
              <a:t>ведьмы </a:t>
            </a:r>
            <a:r>
              <a:rPr lang="ru-RU" dirty="0" smtClean="0"/>
              <a:t>отправляются на Лысую гору</a:t>
            </a:r>
            <a:r>
              <a:rPr lang="ru-RU" i="1" dirty="0" smtClean="0"/>
              <a:t> </a:t>
            </a:r>
            <a:r>
              <a:rPr lang="ru-RU" dirty="0" smtClean="0"/>
              <a:t>за травой тирлич. </a:t>
            </a:r>
          </a:p>
          <a:p>
            <a:pPr algn="just">
              <a:buNone/>
            </a:pPr>
            <a:r>
              <a:rPr lang="ru-RU" dirty="0" smtClean="0"/>
              <a:t>«Тирлич да жабья костка смывают гнев властей».</a:t>
            </a:r>
          </a:p>
          <a:p>
            <a:pPr algn="just">
              <a:buNone/>
            </a:pPr>
            <a:r>
              <a:rPr lang="ru-RU" dirty="0" smtClean="0"/>
              <a:t> Траву эту называли еще стародубкой и бешеной травой. </a:t>
            </a:r>
          </a:p>
          <a:p>
            <a:pPr algn="just">
              <a:buNone/>
            </a:pPr>
            <a:r>
              <a:rPr lang="ru-RU" dirty="0" smtClean="0"/>
              <a:t>Произрастает по берегам рек, зарослям кустарников, по</a:t>
            </a:r>
          </a:p>
          <a:p>
            <a:pPr algn="just">
              <a:buNone/>
            </a:pPr>
            <a:r>
              <a:rPr lang="ru-RU" dirty="0" smtClean="0"/>
              <a:t>лесным опушкам, склоном балок, на лугах .Применяется</a:t>
            </a:r>
          </a:p>
          <a:p>
            <a:pPr algn="just">
              <a:buNone/>
            </a:pPr>
            <a:r>
              <a:rPr lang="ru-RU" dirty="0" smtClean="0"/>
              <a:t> настой травы как горечь для улучшения аппетита и</a:t>
            </a:r>
          </a:p>
          <a:p>
            <a:pPr algn="just">
              <a:buNone/>
            </a:pPr>
            <a:r>
              <a:rPr lang="ru-RU" dirty="0" smtClean="0"/>
              <a:t> пищеварения. Входит в состав аппетитных сборов, </a:t>
            </a:r>
          </a:p>
          <a:p>
            <a:pPr algn="just">
              <a:buNone/>
            </a:pPr>
            <a:r>
              <a:rPr lang="ru-RU" dirty="0" smtClean="0"/>
              <a:t>горькой настойки.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                                                                                                                                        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http://yadflora.narod.ru/2/36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071547"/>
            <a:ext cx="16192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s.km.ru/education/referats/img/53906%7E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857628"/>
            <a:ext cx="1490663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i="1" dirty="0" smtClean="0"/>
              <a:t>II Тур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Чудо – растения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5257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sz="4800" dirty="0" smtClean="0"/>
          </a:p>
          <a:p>
            <a:pPr>
              <a:lnSpc>
                <a:spcPct val="80000"/>
              </a:lnSpc>
              <a:buNone/>
              <a:defRPr/>
            </a:pPr>
            <a:endParaRPr lang="ru-RU" sz="4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Лапти на Руси плели из коры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а) осины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б)липы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в)березы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 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Растение ядовитое и в то же время лекарственное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а) ландыш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б) шиповник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в) калина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 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Развитие Венерина башмачка из семени продолжается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а) 12-14лет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б) 15-17лет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в) 13-20лет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 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Какое растение живет дольше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а) секвойя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б) баобаб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в) смоковница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 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В каждой корзинке одуванчика вызревает    до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а) 200 семян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б) 2000 семян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в) 20000 семян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51149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i="1" dirty="0" smtClean="0"/>
              <a:t>	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4800" b="1" i="1" dirty="0" smtClean="0"/>
          </a:p>
          <a:p>
            <a:pPr>
              <a:lnSpc>
                <a:spcPct val="80000"/>
              </a:lnSpc>
              <a:buNone/>
              <a:defRPr/>
            </a:pPr>
            <a:endParaRPr lang="ru-RU" sz="4800" b="1" i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Из примерно 500000 видов растений, населяющих нашу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планету,    лекарст­венными считаются более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а) 1200 видов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б) 12000 видов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в)  120000 видов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 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Спички делают из древесины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а) сосны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б) липы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в) осины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Пробки для бутылок изготавливают из коры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а) эвкалипта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б) бука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в) дуба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 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Самое быстрорастущее растение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а) тис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б) эвкалипт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в) бамбук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 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10 очков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Скрипки Страдивари изготовлены из древесины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а) итальянской сосны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б) тополя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               в) ели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4800" dirty="0" smtClean="0"/>
              <a:t> </a:t>
            </a:r>
            <a:endParaRPr lang="ru-RU" sz="4800" dirty="0"/>
          </a:p>
        </p:txBody>
      </p:sp>
      <p:pic>
        <p:nvPicPr>
          <p:cNvPr id="2050" name="Picture 2" descr="C:\Documents and Settings\Владелец\Рабочий стол\Путешествие в мир лекарственных растений - массовое мероприятие\3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5748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2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2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2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2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2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2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2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20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20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2000" fill="hold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2000" fill="hold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2000" fill="hold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2000" fill="hold"/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2000" fill="hold"/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2000" fill="hold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2000" fill="hold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2000" fill="hold"/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2000" fill="hold"/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2000" fill="hold"/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82660"/>
          </a:xfrm>
        </p:spPr>
        <p:txBody>
          <a:bodyPr>
            <a:normAutofit fontScale="90000"/>
          </a:bodyPr>
          <a:lstStyle/>
          <a:p>
            <a:r>
              <a:rPr lang="ru-RU" sz="3600" i="1" cap="small" dirty="0" smtClean="0"/>
              <a:t/>
            </a:r>
            <a:br>
              <a:rPr lang="ru-RU" sz="3600" i="1" cap="small" dirty="0" smtClean="0"/>
            </a:br>
            <a:r>
              <a:rPr lang="ru-RU" sz="3600" i="1" cap="small" dirty="0" smtClean="0"/>
              <a:t/>
            </a:r>
            <a:br>
              <a:rPr lang="ru-RU" sz="3600" i="1" cap="small" dirty="0" smtClean="0"/>
            </a:br>
            <a:r>
              <a:rPr lang="ru-RU" sz="3600" i="1" cap="small" dirty="0" smtClean="0"/>
              <a:t>III</a:t>
            </a:r>
            <a:r>
              <a:rPr lang="ru-RU" sz="3600" i="1" dirty="0" smtClean="0"/>
              <a:t> </a:t>
            </a:r>
            <a:r>
              <a:rPr lang="ru-RU" sz="3600" i="1" cap="small" dirty="0" smtClean="0"/>
              <a:t>ТУР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Применение лекарственных растений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880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4500" dirty="0" smtClean="0"/>
          </a:p>
          <a:p>
            <a:pPr lvl="0">
              <a:buNone/>
            </a:pPr>
            <a:r>
              <a:rPr lang="ru-RU" sz="4500" b="1" i="1" dirty="0" smtClean="0"/>
              <a:t>	</a:t>
            </a:r>
            <a:r>
              <a:rPr lang="ru-RU" sz="8000" b="1" i="1" dirty="0" smtClean="0"/>
              <a:t>10 очков.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	Высокое ветвистое дерево. Применяют кору в виде отваров при</a:t>
            </a:r>
          </a:p>
          <a:p>
            <a:pPr>
              <a:buNone/>
            </a:pPr>
            <a:r>
              <a:rPr lang="ru-RU" sz="8000" dirty="0" smtClean="0"/>
              <a:t>Заболеваниях слизистой рта, ожогах, как вяжущее и</a:t>
            </a:r>
          </a:p>
          <a:p>
            <a:pPr>
              <a:buNone/>
            </a:pPr>
            <a:r>
              <a:rPr lang="ru-RU" sz="8000" dirty="0" smtClean="0"/>
              <a:t>противовоспалительное средство.</a:t>
            </a:r>
          </a:p>
          <a:p>
            <a:pPr>
              <a:buNone/>
            </a:pPr>
            <a:r>
              <a:rPr lang="ru-RU" sz="8000" dirty="0" smtClean="0"/>
              <a:t>		</a:t>
            </a:r>
          </a:p>
          <a:p>
            <a:pPr lvl="0">
              <a:buNone/>
            </a:pPr>
            <a:r>
              <a:rPr lang="ru-RU" sz="8000" b="1" i="1" dirty="0" smtClean="0"/>
              <a:t>	10 очков.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	Это кустарник, реже деревце до 3-5м. Применяют плоды и цветки</a:t>
            </a:r>
          </a:p>
          <a:p>
            <a:pPr>
              <a:buNone/>
            </a:pPr>
            <a:r>
              <a:rPr lang="ru-RU" sz="8000" dirty="0" smtClean="0"/>
              <a:t>Этого растения как средство тонизирующее сердечную мышцу в виде</a:t>
            </a:r>
          </a:p>
          <a:p>
            <a:pPr>
              <a:buNone/>
            </a:pPr>
            <a:r>
              <a:rPr lang="ru-RU" sz="8000" dirty="0" smtClean="0"/>
              <a:t>настоя,</a:t>
            </a:r>
          </a:p>
          <a:p>
            <a:pPr>
              <a:buNone/>
            </a:pPr>
            <a:r>
              <a:rPr lang="ru-RU" sz="8000" dirty="0" smtClean="0"/>
              <a:t>настойки, экстракта, входит в состав комплексного препарата </a:t>
            </a:r>
          </a:p>
          <a:p>
            <a:pPr>
              <a:buNone/>
            </a:pPr>
            <a:r>
              <a:rPr lang="ru-RU" sz="8000" dirty="0" smtClean="0"/>
              <a:t>«кардиовалем».</a:t>
            </a:r>
          </a:p>
          <a:p>
            <a:pPr>
              <a:buNone/>
            </a:pPr>
            <a:endParaRPr lang="ru-RU" sz="8000" dirty="0" smtClean="0"/>
          </a:p>
          <a:p>
            <a:pPr lvl="0">
              <a:buNone/>
            </a:pPr>
            <a:r>
              <a:rPr lang="ru-RU" sz="8000" b="1" i="1" dirty="0" smtClean="0"/>
              <a:t>	20 очков.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	Многолетнее травянистое растение. Настои листьев и вкусных</a:t>
            </a:r>
          </a:p>
          <a:p>
            <a:pPr>
              <a:buNone/>
            </a:pPr>
            <a:r>
              <a:rPr lang="ru-RU" sz="8000" dirty="0" smtClean="0"/>
              <a:t>плодов эффективны при авитаминозах, атеросклерозе, маточных</a:t>
            </a:r>
          </a:p>
          <a:p>
            <a:pPr>
              <a:buNone/>
            </a:pPr>
            <a:r>
              <a:rPr lang="ru-RU" sz="8000" dirty="0" smtClean="0"/>
              <a:t>кровотечениях, оказывают мочегонное и противовоспалительное</a:t>
            </a:r>
          </a:p>
          <a:p>
            <a:pPr>
              <a:buNone/>
            </a:pPr>
            <a:r>
              <a:rPr lang="ru-RU" sz="8000" dirty="0" smtClean="0"/>
              <a:t>действие.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 </a:t>
            </a:r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472518" cy="5809318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i="1" dirty="0" smtClean="0"/>
              <a:t>	20 очков.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Многолетнее травянистое растение с мелкими, розово-фиолетовыми цветками.</a:t>
            </a:r>
          </a:p>
          <a:p>
            <a:pPr>
              <a:buNone/>
            </a:pPr>
            <a:r>
              <a:rPr lang="ru-RU" dirty="0" smtClean="0"/>
              <a:t>Применяется при простудных заболеваниях, кашле, удушье, туберкулезе легких и</a:t>
            </a:r>
          </a:p>
          <a:p>
            <a:pPr>
              <a:buNone/>
            </a:pPr>
            <a:r>
              <a:rPr lang="ru-RU" dirty="0" smtClean="0"/>
              <a:t>других заболеваниях органов дыхания в качестве отхаркивающего и</a:t>
            </a:r>
          </a:p>
          <a:p>
            <a:pPr>
              <a:buNone/>
            </a:pPr>
            <a:r>
              <a:rPr lang="ru-RU" dirty="0" smtClean="0"/>
              <a:t>противовоспалительного средства.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i="1" dirty="0" smtClean="0"/>
              <a:t>	50 очков.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Многолетнее травянистое растение с одиночными золотисто-желтыми</a:t>
            </a:r>
          </a:p>
          <a:p>
            <a:pPr>
              <a:buNone/>
            </a:pPr>
            <a:r>
              <a:rPr lang="ru-RU" dirty="0" smtClean="0"/>
              <a:t>Цветочными корзинками. Лист и цветки входят в состав грудных и потогонных</a:t>
            </a:r>
          </a:p>
          <a:p>
            <a:pPr>
              <a:buNone/>
            </a:pPr>
            <a:r>
              <a:rPr lang="ru-RU" dirty="0" smtClean="0"/>
              <a:t>сборов. Настой листьев применяется как отхаркивающее и мягчительное средство</a:t>
            </a:r>
          </a:p>
          <a:p>
            <a:pPr>
              <a:buNone/>
            </a:pPr>
            <a:r>
              <a:rPr lang="ru-RU" dirty="0" smtClean="0"/>
              <a:t>при бронхитах, ларингитах. Наружно употребляется в виде припарок как</a:t>
            </a:r>
          </a:p>
          <a:p>
            <a:pPr>
              <a:buNone/>
            </a:pPr>
            <a:r>
              <a:rPr lang="ru-RU" dirty="0" smtClean="0"/>
              <a:t>мягчительное, противовоспалительное и дезинфицирующее средство.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i="1" dirty="0" smtClean="0"/>
              <a:t>	50 очков.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Кустарник высотой до полутора метров. Приготавливают коррегирующий</a:t>
            </a:r>
          </a:p>
          <a:p>
            <a:pPr>
              <a:buNone/>
            </a:pPr>
            <a:r>
              <a:rPr lang="ru-RU" dirty="0" smtClean="0"/>
              <a:t>сироп, улучшающий вкус детских лекарств. Ягоды в виде настоя применяются как</a:t>
            </a:r>
          </a:p>
          <a:p>
            <a:pPr>
              <a:buNone/>
            </a:pPr>
            <a:r>
              <a:rPr lang="ru-RU" dirty="0" smtClean="0"/>
              <a:t>потогонное и мягчительное средство,  входят в состав потогонных сборов.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7972452" cy="423768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IV Тур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Узнать  растение по его фотографии – по 10 баллов за каждое растение.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218" name="Picture 2" descr="C:\Documents and Settings\Владелец\Рабочий стол\Путешествие в мир лекарственных растений - массовое мероприятие\1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3952884" cy="433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521</TotalTime>
  <Words>60</Words>
  <Application>Microsoft Office PowerPoint</Application>
  <PresentationFormat>Экран (4:3)</PresentationFormat>
  <Paragraphs>235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Путешествие в мир лекарственных растений (эколого-натуралистическая игра)</vt:lpstr>
      <vt:lpstr>Слайд 2</vt:lpstr>
      <vt:lpstr>I  Тур Лекарственные растения и их применение. Легенды о растениях </vt:lpstr>
      <vt:lpstr>Слайд 4</vt:lpstr>
      <vt:lpstr>Слайд 5</vt:lpstr>
      <vt:lpstr>  II Тур Чудо – растения     </vt:lpstr>
      <vt:lpstr>  III ТУР Применение лекарственных растений   </vt:lpstr>
      <vt:lpstr>Слайд 8</vt:lpstr>
      <vt:lpstr> IV Тур Узнать  растение по его фотографии – по 10 баллов за каждое растение. </vt:lpstr>
      <vt:lpstr>Слайд 10</vt:lpstr>
      <vt:lpstr>Слайд 11</vt:lpstr>
      <vt:lpstr>Слайд 12</vt:lpstr>
      <vt:lpstr>Слайд 13</vt:lpstr>
      <vt:lpstr>Слайд 14</vt:lpstr>
      <vt:lpstr> V Тур Лекарственные растения по его фармакологическому действию</vt:lpstr>
      <vt:lpstr>   VI Тур Природные врачеватели От каких болезней помогают отвары следующих растений?  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мир лекарственных растений (эколого-натуралистическая игра)</dc:title>
  <dc:creator>User</dc:creator>
  <cp:lastModifiedBy>HOME</cp:lastModifiedBy>
  <cp:revision>63</cp:revision>
  <dcterms:created xsi:type="dcterms:W3CDTF">2009-06-27T08:17:25Z</dcterms:created>
  <dcterms:modified xsi:type="dcterms:W3CDTF">2009-10-27T10:41:54Z</dcterms:modified>
</cp:coreProperties>
</file>