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22"/>
  </p:notesMasterIdLst>
  <p:sldIdLst>
    <p:sldId id="267" r:id="rId2"/>
    <p:sldId id="268" r:id="rId3"/>
    <p:sldId id="275" r:id="rId4"/>
    <p:sldId id="270" r:id="rId5"/>
    <p:sldId id="257" r:id="rId6"/>
    <p:sldId id="269" r:id="rId7"/>
    <p:sldId id="284" r:id="rId8"/>
    <p:sldId id="260" r:id="rId9"/>
    <p:sldId id="262" r:id="rId10"/>
    <p:sldId id="282" r:id="rId11"/>
    <p:sldId id="280" r:id="rId12"/>
    <p:sldId id="279" r:id="rId13"/>
    <p:sldId id="274" r:id="rId14"/>
    <p:sldId id="264" r:id="rId15"/>
    <p:sldId id="281" r:id="rId16"/>
    <p:sldId id="266" r:id="rId17"/>
    <p:sldId id="276" r:id="rId18"/>
    <p:sldId id="277" r:id="rId19"/>
    <p:sldId id="278" r:id="rId20"/>
    <p:sldId id="28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lya" initials="i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49912" autoAdjust="0"/>
  </p:normalViewPr>
  <p:slideViewPr>
    <p:cSldViewPr>
      <p:cViewPr varScale="1">
        <p:scale>
          <a:sx n="93" d="100"/>
          <a:sy n="93" d="100"/>
        </p:scale>
        <p:origin x="-9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2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9047A4-5938-4968-B226-93ECEC2287B0}" type="datetimeFigureOut">
              <a:rPr lang="ru-RU" smtClean="0"/>
              <a:pPr/>
              <a:t>08.08.2009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44AEA-37A3-49A0-866E-01559CEF54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44AEA-37A3-49A0-866E-01559CEF544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44AEA-37A3-49A0-866E-01559CEF544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592D-4C7A-43B3-AB06-A0B900E332DA}" type="datetimeFigureOut">
              <a:rPr lang="ru-RU" smtClean="0"/>
              <a:pPr/>
              <a:t>08.08.2009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C2B93-4DB1-4829-8802-0DDFC0CF9F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592D-4C7A-43B3-AB06-A0B900E332DA}" type="datetimeFigureOut">
              <a:rPr lang="ru-RU" smtClean="0"/>
              <a:pPr/>
              <a:t>08.08.2009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C2B93-4DB1-4829-8802-0DDFC0CF9F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592D-4C7A-43B3-AB06-A0B900E332DA}" type="datetimeFigureOut">
              <a:rPr lang="ru-RU" smtClean="0"/>
              <a:pPr/>
              <a:t>08.08.2009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C2B93-4DB1-4829-8802-0DDFC0CF9F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592D-4C7A-43B3-AB06-A0B900E332DA}" type="datetimeFigureOut">
              <a:rPr lang="ru-RU" smtClean="0"/>
              <a:pPr/>
              <a:t>08.08.2009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C2B93-4DB1-4829-8802-0DDFC0CF9F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592D-4C7A-43B3-AB06-A0B900E332DA}" type="datetimeFigureOut">
              <a:rPr lang="ru-RU" smtClean="0"/>
              <a:pPr/>
              <a:t>08.08.2009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C2B93-4DB1-4829-8802-0DDFC0CF9F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592D-4C7A-43B3-AB06-A0B900E332DA}" type="datetimeFigureOut">
              <a:rPr lang="ru-RU" smtClean="0"/>
              <a:pPr/>
              <a:t>08.08.2009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C2B93-4DB1-4829-8802-0DDFC0CF9F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592D-4C7A-43B3-AB06-A0B900E332DA}" type="datetimeFigureOut">
              <a:rPr lang="ru-RU" smtClean="0"/>
              <a:pPr/>
              <a:t>08.08.2009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C2B93-4DB1-4829-8802-0DDFC0CF9F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592D-4C7A-43B3-AB06-A0B900E332DA}" type="datetimeFigureOut">
              <a:rPr lang="ru-RU" smtClean="0"/>
              <a:pPr/>
              <a:t>08.08.2009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EC2B93-4DB1-4829-8802-0DDFC0CF9F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592D-4C7A-43B3-AB06-A0B900E332DA}" type="datetimeFigureOut">
              <a:rPr lang="ru-RU" smtClean="0"/>
              <a:pPr/>
              <a:t>08.08.2009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C2B93-4DB1-4829-8802-0DDFC0CF9F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592D-4C7A-43B3-AB06-A0B900E332DA}" type="datetimeFigureOut">
              <a:rPr lang="ru-RU" smtClean="0"/>
              <a:pPr/>
              <a:t>08.08.2009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8EC2B93-4DB1-4829-8802-0DDFC0CF9F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22B592D-4C7A-43B3-AB06-A0B900E332DA}" type="datetimeFigureOut">
              <a:rPr lang="ru-RU" smtClean="0"/>
              <a:pPr/>
              <a:t>08.08.2009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C2B93-4DB1-4829-8802-0DDFC0CF9F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22B592D-4C7A-43B3-AB06-A0B900E332DA}" type="datetimeFigureOut">
              <a:rPr lang="ru-RU" smtClean="0"/>
              <a:pPr/>
              <a:t>08.08.2009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8EC2B93-4DB1-4829-8802-0DDFC0CF9F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9.xml"/><Relationship Id="rId1" Type="http://schemas.openxmlformats.org/officeDocument/2006/relationships/video" Target="file:///E:\DISK%20E\&#1053;&#1086;&#1074;&#1072;&#1103;%20&#1087;&#1072;&#1087;&#1082;&#1072;\&#1084;&#1093;&#1082;\&#1042;&#1083;&#1102;&#1073;&#1083;&#1105;&#1085;&#1085;&#1099;&#1081;%20&#1064;&#1077;&#1082;&#1089;&#1087;&#1080;&#1088;\&#1057;&#1078;&#1072;&#1090;&#1086;&#1077;\5555.m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ulichki.com/vv/ovys/teatr/gamlet_f01b.html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hyperlink" Target="http://www.kulichki.com/vv/ovys/teatr/gamlet_f15b.html" TargetMode="Externa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DISK%20E\&#1053;&#1080;&#1082;&#1080;&#1090;&#1080;&#1085;%20&#1057;&#1086;&#1085;&#1077;&#1090;%2090.m3u" TargetMode="Externa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us-shake.ru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DISK%20E\&#1053;&#1086;&#1074;&#1072;&#1103;%20&#1087;&#1072;&#1087;&#1082;&#1072;\&#1084;&#1093;&#1082;\&#1042;&#1083;&#1102;&#1073;&#1083;&#1105;&#1085;&#1085;&#1099;&#1081;%20&#1064;&#1077;&#1082;&#1089;&#1087;&#1080;&#1088;\&#1057;&#1078;&#1072;&#1090;&#1086;&#1077;\1111.m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9.xml"/><Relationship Id="rId1" Type="http://schemas.openxmlformats.org/officeDocument/2006/relationships/video" Target="file:///E:\DISK%20E\&#1053;&#1086;&#1074;&#1072;&#1103;%20&#1087;&#1072;&#1087;&#1082;&#1072;\&#1084;&#1093;&#1082;\&#1042;&#1083;&#1102;&#1073;&#1083;&#1105;&#1085;&#1085;&#1099;&#1081;%20&#1064;&#1077;&#1082;&#1089;&#1087;&#1080;&#1088;\&#1057;&#1078;&#1072;&#1090;&#1086;&#1077;\4444.m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3071786"/>
            <a:ext cx="8686800" cy="3786214"/>
          </a:xfrm>
        </p:spPr>
        <p:txBody>
          <a:bodyPr>
            <a:normAutofit fontScale="90000"/>
          </a:bodyPr>
          <a:lstStyle/>
          <a:p>
            <a:pPr algn="l"/>
            <a:r>
              <a:rPr lang="ru-RU" sz="53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« Шекспир – </a:t>
            </a:r>
            <a:r>
              <a:rPr lang="en-US" sz="53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/>
            </a:r>
            <a:br>
              <a:rPr lang="en-US" sz="53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Monotype Corsiva" pitchFamily="66" charset="0"/>
              </a:rPr>
            </a:br>
            <a:r>
              <a:rPr lang="ru-RU" sz="53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одно из чудес света, которым не перестаёшь удивляться...»</a:t>
            </a:r>
            <a:r>
              <a:rPr lang="en-US" sz="53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/>
            </a:r>
            <a:br>
              <a:rPr lang="en-US" sz="53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Monotype Corsiva" pitchFamily="66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57158" y="500042"/>
            <a:ext cx="8458200" cy="1219200"/>
          </a:xfrm>
        </p:spPr>
        <p:txBody>
          <a:bodyPr>
            <a:normAutofit/>
          </a:bodyPr>
          <a:lstStyle/>
          <a:p>
            <a:pPr algn="l"/>
            <a:r>
              <a:rPr lang="ru-RU" sz="4400" u="sng" dirty="0" smtClean="0"/>
              <a:t>Тема урока:</a:t>
            </a:r>
            <a:endParaRPr lang="ru-RU" sz="4400" u="sng" dirty="0"/>
          </a:p>
        </p:txBody>
      </p:sp>
      <p:pic>
        <p:nvPicPr>
          <p:cNvPr id="5" name="Picture 3" descr="E:\DISK E\Новая папка\Конспекты уроков\Шекспир\сканирование0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428604"/>
            <a:ext cx="2491717" cy="33837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khodov.ru/02Shakesp/gb3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214290"/>
            <a:ext cx="2381885" cy="4592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khodov.ru/02Shakesp/gb4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3857628"/>
            <a:ext cx="2860040" cy="1956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khodov.ru/02Shakesp/chs4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85728"/>
            <a:ext cx="2514600" cy="3553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42844" y="4071942"/>
            <a:ext cx="26586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Разговор Джульетты </a:t>
            </a:r>
            <a:endParaRPr lang="en-US" b="1" dirty="0" smtClean="0"/>
          </a:p>
          <a:p>
            <a:r>
              <a:rPr lang="ru-RU" b="1" dirty="0" smtClean="0"/>
              <a:t>с родителями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14678" y="6000768"/>
            <a:ext cx="2786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Финальная сцена</a:t>
            </a:r>
            <a:endParaRPr lang="en-US" b="1" dirty="0" smtClean="0"/>
          </a:p>
          <a:p>
            <a:r>
              <a:rPr lang="ru-RU" b="1" dirty="0" smtClean="0"/>
              <a:t> "Ромео и Джульетты"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357950" y="4857760"/>
            <a:ext cx="26011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Джульетта выпивает</a:t>
            </a:r>
            <a:endParaRPr lang="en-US" b="1" dirty="0" smtClean="0"/>
          </a:p>
          <a:p>
            <a:r>
              <a:rPr lang="ru-RU" b="1" dirty="0" smtClean="0"/>
              <a:t> снотворное 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714612" y="500042"/>
            <a:ext cx="36878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Иллюстрации Гордона Брауна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allAtOnce"/>
      <p:bldP spid="9" grpId="0"/>
      <p:bldP spid="10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www.khodov.ru/02Shakesp/jj1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8"/>
            <a:ext cx="2860040" cy="4401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357554" y="274320"/>
            <a:ext cx="4570294" cy="1143000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/>
              <a:t>Гамлет</a:t>
            </a:r>
            <a:endParaRPr lang="ru-RU" sz="7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5214950"/>
            <a:ext cx="235231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Явление призрака.</a:t>
            </a:r>
          </a:p>
          <a:p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Джон Джильберт.</a:t>
            </a:r>
            <a:endParaRPr lang="ru-RU" dirty="0" smtClean="0"/>
          </a:p>
          <a:p>
            <a:endParaRPr lang="ru-RU" b="1" dirty="0" smtClean="0"/>
          </a:p>
          <a:p>
            <a:endParaRPr lang="ru-RU" dirty="0"/>
          </a:p>
        </p:txBody>
      </p:sp>
      <p:pic>
        <p:nvPicPr>
          <p:cNvPr id="15" name="Рисунок 14" descr="http://www.khodov.ru/02Shakesp/jj2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500174"/>
            <a:ext cx="286004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5000628" y="5286388"/>
            <a:ext cx="378539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Разговор Гамлета с королевой.</a:t>
            </a:r>
          </a:p>
          <a:p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Джон Джильберт.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 l="6076" r="7603" b="6783"/>
          <a:stretch>
            <a:fillRect/>
          </a:stretch>
        </p:blipFill>
        <p:spPr bwMode="auto">
          <a:xfrm>
            <a:off x="5715008" y="571480"/>
            <a:ext cx="312818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928670"/>
            <a:ext cx="3902075" cy="5071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6143644"/>
            <a:ext cx="371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Сцена из трагедии «Гамлет». </a:t>
            </a: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000760" y="5357826"/>
            <a:ext cx="271461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Гамлет. Гравюра В.А.Фаворского.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3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09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5720" y="785794"/>
            <a:ext cx="450059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627063" marR="0" lvl="0" indent="-6270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 - На дне она, где ил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627063" marR="0" lvl="0" indent="-6270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 И водоросли... Спать в них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627063" marR="0" lvl="0" indent="-6270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 Ушла, - но сна и там нет!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627063" marR="0" lvl="0" indent="-6270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 - Но я ее любил,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627063" marR="0" lvl="0" indent="-6270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 Как сорок тысяч братьев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627063" marR="0" lvl="0" indent="-6270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 Любить не могут!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627063" marR="0" lvl="0" indent="-6270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     - Гамлет!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627063" marR="0" lvl="0" indent="-6270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 На дне она, где ил: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627063" marR="0" lvl="0" indent="-6270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 Ил!.. И последний венчик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627063" marR="0" lvl="0" indent="-6270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 Всплыл на приречных          бревнах...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627063" marR="0" lvl="0" indent="-6270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 - Но я ее любил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627063" marR="0" lvl="0" indent="-6270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 Как сорок тысяч...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627063" marR="0" lvl="0" indent="-6270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     - Меньше,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627063" marR="0" lvl="0" indent="-6270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 Все ж, чем один любовник.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627063" marR="0" lvl="0" indent="-6270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 На дне она, где ил.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627063" marR="0" lvl="0" indent="-6270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 - Но я ее --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627063" marR="0" lvl="0" indent="-6270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     (недоуменно)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627063" marR="0" lvl="0" indent="-6270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     любил??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627063" marR="0" lvl="0" indent="-6270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         5 июня 1923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214290"/>
            <a:ext cx="5715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Марина Цветаева. Диалог Гамлета с совестью.</a:t>
            </a:r>
            <a:endParaRPr lang="ru-RU" dirty="0" smtClean="0"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43504" y="4286256"/>
            <a:ext cx="4214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Джон </a:t>
            </a:r>
            <a:r>
              <a:rPr lang="ru-RU" dirty="0" err="1" smtClean="0"/>
              <a:t>Эверетт</a:t>
            </a:r>
            <a:r>
              <a:rPr lang="ru-RU" dirty="0" smtClean="0"/>
              <a:t> </a:t>
            </a:r>
            <a:r>
              <a:rPr lang="ru-RU" dirty="0" err="1" smtClean="0"/>
              <a:t>Миллес</a:t>
            </a:r>
            <a:r>
              <a:rPr lang="ru-RU" dirty="0" smtClean="0"/>
              <a:t>. Офелия. 1852. Национальная галерея, Лондон.</a:t>
            </a:r>
          </a:p>
        </p:txBody>
      </p:sp>
      <p:pic>
        <p:nvPicPr>
          <p:cNvPr id="2050" name="Picture 2" descr="E:\DISK E\Новая папка\кабинет\Конспекты уроков\rn92403i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13" y="1500161"/>
            <a:ext cx="3121057" cy="23300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5555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7158" y="285728"/>
            <a:ext cx="8358246" cy="57329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6143644"/>
            <a:ext cx="5867400" cy="522288"/>
          </a:xfrm>
        </p:spPr>
        <p:txBody>
          <a:bodyPr/>
          <a:lstStyle/>
          <a:p>
            <a:r>
              <a:rPr lang="ru-RU" b="0" dirty="0" smtClean="0">
                <a:solidFill>
                  <a:schemeClr val="tx1"/>
                </a:solidFill>
              </a:rPr>
              <a:t>Фрагмент из к/</a:t>
            </a:r>
            <a:r>
              <a:rPr lang="ru-RU" b="0" dirty="0" err="1" smtClean="0">
                <a:solidFill>
                  <a:schemeClr val="tx1"/>
                </a:solidFill>
              </a:rPr>
              <a:t>ф</a:t>
            </a:r>
            <a:r>
              <a:rPr lang="ru-RU" b="0" dirty="0" smtClean="0">
                <a:solidFill>
                  <a:schemeClr val="tx1"/>
                </a:solidFill>
              </a:rPr>
              <a:t>  «Гамлет»</a:t>
            </a:r>
            <a:endParaRPr lang="ru-RU" b="0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8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khodov.ru/02Shakesp/gb1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571744"/>
            <a:ext cx="3806190" cy="299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www.khodov.ru/02Shakesp/gb2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500042"/>
            <a:ext cx="380619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928662" y="3214686"/>
            <a:ext cx="31103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Гамлет убивает Полония.</a:t>
            </a:r>
          </a:p>
          <a:p>
            <a:r>
              <a:rPr lang="ru-RU" b="1" dirty="0" smtClean="0"/>
              <a:t>Гордон Браун.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57752" y="5643578"/>
            <a:ext cx="362689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Финальная сцена «Гамлета».</a:t>
            </a:r>
          </a:p>
          <a:p>
            <a:r>
              <a:rPr lang="ru-RU" b="1" dirty="0" smtClean="0"/>
              <a:t>Гордон Браун.</a:t>
            </a:r>
          </a:p>
          <a:p>
            <a:r>
              <a:rPr lang="ru-RU" b="1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amlet_ttl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571480"/>
            <a:ext cx="38100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gamlet01-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357166"/>
            <a:ext cx="22098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gamlet15-1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2857496"/>
            <a:ext cx="22860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286116" y="3857628"/>
            <a:ext cx="54292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В.Высоцкий о Гамлете</a:t>
            </a:r>
            <a:r>
              <a:rPr lang="ru-RU" sz="2800" dirty="0" smtClean="0"/>
              <a:t>: </a:t>
            </a:r>
          </a:p>
          <a:p>
            <a:r>
              <a:rPr lang="ru-RU" sz="2800" dirty="0" smtClean="0"/>
              <a:t> «Мне кажется, он один из первых людей на земле, которые так всерьез задумывались о смысле жизни...»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10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Documents and Settings\илья\Local Settings\Temporary Internet Files\Content.IE5\GHSBGVWV\book1301[1][1]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85728"/>
            <a:ext cx="2206943" cy="3000375"/>
          </a:xfrm>
          <a:prstGeom prst="rect">
            <a:avLst/>
          </a:prstGeom>
          <a:noFill/>
        </p:spPr>
      </p:pic>
      <p:pic>
        <p:nvPicPr>
          <p:cNvPr id="3" name="Рисунок 2" descr="Уильям Шекспир. Сонеты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00826" y="785794"/>
            <a:ext cx="1536192" cy="239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Сонеты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14744" y="285728"/>
            <a:ext cx="1905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Никитин Сонет 90.m3u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8143900" y="3357562"/>
            <a:ext cx="304800" cy="304800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57158" y="3714752"/>
            <a:ext cx="850115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"Сонеты" Шекспира-венец английской  лирики  эпохи  Возрождения.  Сквозь</a:t>
            </a:r>
            <a:r>
              <a:rPr lang="en-US" sz="2800" dirty="0" smtClean="0">
                <a:ea typeface="Times New Roman" pitchFamily="18" charset="0"/>
                <a:cs typeface="Courier New" pitchFamily="49" charset="0"/>
              </a:rPr>
              <a:t>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условность  и  искусственные  рамки  формы   в   них   пробились   подлинные</a:t>
            </a:r>
            <a:r>
              <a:rPr lang="en-US" sz="2800" dirty="0" smtClean="0">
                <a:ea typeface="Times New Roman" pitchFamily="18" charset="0"/>
                <a:cs typeface="Courier New" pitchFamily="49" charset="0"/>
              </a:rPr>
              <a:t>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человеческие  чувства,  большие  страсти  и  гуманные  мысли.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Они  -</a:t>
            </a:r>
            <a:r>
              <a:rPr lang="en-US" sz="2800" dirty="0" smtClean="0">
                <a:ea typeface="Times New Roman" pitchFamily="18" charset="0"/>
                <a:cs typeface="Courier New" pitchFamily="49" charset="0"/>
              </a:rPr>
              <a:t>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лирический синтез эпохи Возрождения.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6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0" fill="hold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142984"/>
            <a:ext cx="842968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« Шекспир – одно из чудес света, которым не перестаёшь удивляться: история движется гигантскими шагами, меняется облик планеты, а людям всё ещё нужно то, что создал этот поэт, отдалённый от нас несколькими столетиями.»   </a:t>
            </a:r>
          </a:p>
          <a:p>
            <a:pPr algn="r"/>
            <a:r>
              <a:rPr lang="ru-RU" sz="3600" dirty="0" err="1" smtClean="0"/>
              <a:t>А.Аникст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85720" y="857232"/>
            <a:ext cx="692948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342900" indent="-342900"/>
            <a:r>
              <a:rPr lang="ru-RU" dirty="0" smtClean="0"/>
              <a:t>   </a:t>
            </a:r>
          </a:p>
          <a:p>
            <a:pPr marL="342900" indent="-342900"/>
            <a:r>
              <a:rPr lang="ru-RU" dirty="0" smtClean="0"/>
              <a:t>  </a:t>
            </a:r>
            <a:r>
              <a:rPr lang="ru-RU" sz="1600" u="sng" dirty="0" smtClean="0"/>
              <a:t>Источники 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err="1" smtClean="0"/>
              <a:t>www.khodov.ru</a:t>
            </a:r>
            <a:r>
              <a:rPr lang="ru-RU" sz="1600" dirty="0" smtClean="0"/>
              <a:t>/02Shakesp/</a:t>
            </a:r>
            <a:r>
              <a:rPr lang="ru-RU" sz="1600" dirty="0" err="1" smtClean="0"/>
              <a:t>shakesreare.htm</a:t>
            </a:r>
            <a:r>
              <a:rPr lang="ru-RU" sz="1600" dirty="0" smtClean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 </a:t>
            </a:r>
            <a:r>
              <a:rPr lang="ru-RU" sz="1600" dirty="0" err="1" smtClean="0"/>
              <a:t>perevodchick-x.narod.ru</a:t>
            </a:r>
            <a:r>
              <a:rPr lang="ru-RU" sz="1600" dirty="0" smtClean="0"/>
              <a:t>/05.htm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lighthouse</a:t>
            </a:r>
            <a:r>
              <a:rPr lang="ru-RU" sz="1600" dirty="0" smtClean="0"/>
              <a:t>.</a:t>
            </a:r>
            <a:r>
              <a:rPr lang="en-US" sz="1600" dirty="0" err="1" smtClean="0"/>
              <a:t>nsys</a:t>
            </a:r>
            <a:r>
              <a:rPr lang="ru-RU" sz="1600" dirty="0" smtClean="0"/>
              <a:t>.</a:t>
            </a:r>
            <a:r>
              <a:rPr lang="en-US" sz="1600" dirty="0" smtClean="0"/>
              <a:t>by</a:t>
            </a:r>
            <a:r>
              <a:rPr lang="ru-RU" sz="1600" dirty="0" smtClean="0"/>
              <a:t>/</a:t>
            </a:r>
            <a:r>
              <a:rPr lang="en-US" sz="1600" dirty="0" smtClean="0"/>
              <a:t>lib</a:t>
            </a:r>
            <a:r>
              <a:rPr lang="ru-RU" sz="1600" dirty="0" smtClean="0"/>
              <a:t>/</a:t>
            </a:r>
            <a:r>
              <a:rPr lang="en-US" sz="1600" dirty="0" err="1" smtClean="0"/>
              <a:t>shakespeare</a:t>
            </a:r>
            <a:r>
              <a:rPr lang="ru-RU" sz="1600" dirty="0" smtClean="0"/>
              <a:t>/</a:t>
            </a:r>
            <a:r>
              <a:rPr lang="en-US" sz="1600" dirty="0" err="1" smtClean="0"/>
              <a:t>anikst</a:t>
            </a:r>
            <a:r>
              <a:rPr lang="ru-RU" sz="1600" dirty="0" smtClean="0"/>
              <a:t>.</a:t>
            </a:r>
            <a:r>
              <a:rPr lang="en-US" sz="1600" dirty="0" err="1" smtClean="0"/>
              <a:t>shtml</a:t>
            </a:r>
            <a:endParaRPr lang="ru-RU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1600" dirty="0" err="1" smtClean="0">
                <a:hlinkClick r:id="rId2"/>
              </a:rPr>
              <a:t>www.rus-shake.ru</a:t>
            </a:r>
            <a:endParaRPr lang="ru-RU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http://www.kulichki.com/vv/ovys/teatr/ (можно посмотреть видеофрагмент спектакля «Гамлет» с участием В.Высоцкого)</a:t>
            </a:r>
            <a:endParaRPr lang="ru-RU" sz="1600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/</a:t>
            </a:r>
            <a:r>
              <a:rPr lang="en-US" sz="1600" dirty="0" err="1" smtClean="0"/>
              <a:t>var</a:t>
            </a:r>
            <a:r>
              <a:rPr lang="en-US" sz="1600" dirty="0" smtClean="0"/>
              <a:t>/www/</a:t>
            </a:r>
            <a:r>
              <a:rPr lang="en-US" sz="1600" dirty="0" err="1" smtClean="0"/>
              <a:t>ksu</a:t>
            </a:r>
            <a:r>
              <a:rPr lang="en-US" sz="1600" dirty="0" smtClean="0"/>
              <a:t>/</a:t>
            </a:r>
            <a:r>
              <a:rPr lang="en-US" sz="1600" dirty="0" err="1" smtClean="0"/>
              <a:t>universitet</a:t>
            </a:r>
            <a:r>
              <a:rPr lang="en-US" sz="1600" dirty="0" smtClean="0"/>
              <a:t>/f10/publications/2004/articles_1_1.php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«Большая энциклопедия Кирилла и </a:t>
            </a:r>
            <a:r>
              <a:rPr lang="ru-RU" sz="1600" dirty="0" err="1" smtClean="0"/>
              <a:t>Мефодия</a:t>
            </a:r>
            <a:r>
              <a:rPr lang="ru-RU" sz="1600" dirty="0" smtClean="0"/>
              <a:t>», 2007.</a:t>
            </a: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«Герои Шекспира». Литература. Приложение к «Первое сентября»  № 5/1997</a:t>
            </a:r>
          </a:p>
          <a:p>
            <a:r>
              <a:rPr lang="en-US" sz="1600" dirty="0" smtClean="0"/>
              <a:t>  </a:t>
            </a:r>
            <a:endParaRPr lang="ru-RU" sz="1600" dirty="0" smtClean="0"/>
          </a:p>
          <a:p>
            <a:pPr marL="342900" indent="-342900">
              <a:buFont typeface="+mj-lt"/>
              <a:buAutoNum type="arabicPeriod"/>
            </a:pPr>
            <a:endParaRPr lang="ru-RU" sz="1600" dirty="0" smtClean="0"/>
          </a:p>
          <a:p>
            <a:pPr marL="342900" indent="-342900"/>
            <a:r>
              <a:rPr lang="en-US" sz="1600" dirty="0" smtClean="0"/>
              <a:t> </a:t>
            </a:r>
            <a:endParaRPr lang="ru-RU" sz="1600" dirty="0" smtClean="0"/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en-US" dirty="0" smtClean="0"/>
              <a:t> 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85728"/>
            <a:ext cx="3714776" cy="1143000"/>
          </a:xfrm>
        </p:spPr>
        <p:txBody>
          <a:bodyPr/>
          <a:lstStyle/>
          <a:p>
            <a:r>
              <a:rPr lang="ru-RU" dirty="0" smtClean="0"/>
              <a:t>Цели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643050"/>
            <a:ext cx="4729170" cy="4525963"/>
          </a:xfrm>
        </p:spPr>
        <p:txBody>
          <a:bodyPr>
            <a:normAutofit/>
          </a:bodyPr>
          <a:lstStyle/>
          <a:p>
            <a:pPr marL="514350" lvl="0" indent="-514350">
              <a:buClrTx/>
              <a:buFont typeface="+mj-lt"/>
              <a:buAutoNum type="arabicPeriod"/>
            </a:pPr>
            <a:r>
              <a:rPr lang="ru-RU" sz="3000" dirty="0" smtClean="0"/>
              <a:t>Определить значение  творчества великого драматурга и влияние, оказанное им на русскую и мировую культуру.</a:t>
            </a:r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ru-RU" sz="3000" dirty="0" smtClean="0"/>
              <a:t>Учиться выражать свое мнение в диалоге и монологе.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pic>
        <p:nvPicPr>
          <p:cNvPr id="7" name="Содержимое 6"/>
          <p:cNvPicPr>
            <a:picLocks noGrp="1" noChangeAspect="1"/>
          </p:cNvPicPr>
          <p:nvPr>
            <p:ph sz="half" idx="2"/>
          </p:nvPr>
        </p:nvPicPr>
        <p:blipFill>
          <a:blip r:embed="rId3">
            <a:grayscl/>
          </a:blip>
          <a:srcRect l="16455" t="11366" r="8510" b="7660"/>
          <a:stretch>
            <a:fillRect/>
          </a:stretch>
        </p:blipFill>
        <p:spPr bwMode="auto">
          <a:xfrm>
            <a:off x="6286512" y="357166"/>
            <a:ext cx="2405582" cy="5830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034" y="2643182"/>
            <a:ext cx="7470648" cy="1868796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Презентацию подготовила учитель русского языка, литературы и МХК высшей квалификационной категории</a:t>
            </a:r>
            <a:br>
              <a:rPr lang="ru-RU" sz="2400" dirty="0" smtClean="0"/>
            </a:br>
            <a:r>
              <a:rPr lang="ru-RU" sz="2400" dirty="0" smtClean="0"/>
              <a:t>Вишнякова Юлия Артуровна.</a:t>
            </a:r>
            <a:br>
              <a:rPr lang="ru-RU" sz="2400" dirty="0" smtClean="0"/>
            </a:br>
            <a:r>
              <a:rPr lang="ru-RU" sz="2400" dirty="0" smtClean="0"/>
              <a:t>МОУ «Средняя школа № 19» г.Балаково Саратовской области.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85720" y="1357298"/>
            <a:ext cx="8358246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</a:rPr>
              <a:t>«... он принадлежит не одному нашему веку, но всем векам».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</a:rPr>
              <a:t>Бен Джонсон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Неизвестный гений?</a:t>
            </a:r>
            <a:endParaRPr lang="ru-RU" dirty="0"/>
          </a:p>
        </p:txBody>
      </p:sp>
      <p:pic>
        <p:nvPicPr>
          <p:cNvPr id="7" name="Picture 2" descr="E:\DISK E\Новая папка\Конспекты уроков\Шекспир\сканирование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725168" y="2064861"/>
            <a:ext cx="4931664" cy="3596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илья\My Documents\сканирование00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285992"/>
            <a:ext cx="2143140" cy="3071834"/>
          </a:xfrm>
          <a:prstGeom prst="rect">
            <a:avLst/>
          </a:prstGeom>
          <a:noFill/>
        </p:spPr>
      </p:pic>
      <p:pic>
        <p:nvPicPr>
          <p:cNvPr id="1027" name="Picture 3" descr="дом шекспир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2357430"/>
            <a:ext cx="17716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 родине драматурга</a:t>
            </a:r>
            <a:endParaRPr lang="ru-RU" dirty="0"/>
          </a:p>
        </p:txBody>
      </p:sp>
      <p:pic>
        <p:nvPicPr>
          <p:cNvPr id="7" name="Picture 2" descr="E:\DISK E\Новая папка\Конспекты уроков\Шекспир\сканирование000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43174" y="2285992"/>
            <a:ext cx="4151321" cy="2859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театр глобу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10" y="2571744"/>
            <a:ext cx="2886074" cy="215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E:\DISK E\Новая папка\Конспекты уроков\Шекспир\сканирование001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00760" y="1571612"/>
            <a:ext cx="2938438" cy="4357718"/>
          </a:xfrm>
          <a:prstGeom prst="rect">
            <a:avLst/>
          </a:prstGeom>
          <a:noFill/>
        </p:spPr>
      </p:pic>
      <p:pic>
        <p:nvPicPr>
          <p:cNvPr id="6" name="Picture 2" descr="E:\DISK E\Новая папка\Конспекты уроков\Шекспир\сканирование001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1643050"/>
            <a:ext cx="2490846" cy="4214842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 «</a:t>
            </a:r>
            <a:r>
              <a:rPr lang="ru-RU" dirty="0" err="1" smtClean="0"/>
              <a:t>Totus</a:t>
            </a:r>
            <a:r>
              <a:rPr lang="ru-RU" dirty="0" smtClean="0"/>
              <a:t> </a:t>
            </a:r>
            <a:r>
              <a:rPr lang="ru-RU" dirty="0" err="1" smtClean="0"/>
              <a:t>mundis</a:t>
            </a:r>
            <a:r>
              <a:rPr lang="ru-RU" dirty="0" smtClean="0"/>
              <a:t> </a:t>
            </a:r>
            <a:r>
              <a:rPr lang="ru-RU" dirty="0" err="1" smtClean="0"/>
              <a:t>agit</a:t>
            </a:r>
            <a:r>
              <a:rPr lang="ru-RU" dirty="0" smtClean="0"/>
              <a:t> </a:t>
            </a:r>
            <a:r>
              <a:rPr lang="ru-RU" dirty="0" err="1" smtClean="0"/>
              <a:t>histrionem</a:t>
            </a:r>
            <a:r>
              <a:rPr lang="ru-RU" dirty="0" smtClean="0"/>
              <a:t>»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 «Весь мир — театр» 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1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1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1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111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7158" y="357166"/>
            <a:ext cx="8358245" cy="578647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57224" y="6211669"/>
            <a:ext cx="66437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Фрагмент из к/</a:t>
            </a:r>
            <a:r>
              <a:rPr lang="ru-RU" sz="2400" dirty="0" err="1" smtClean="0"/>
              <a:t>ф</a:t>
            </a:r>
            <a:r>
              <a:rPr lang="ru-RU" sz="2400" dirty="0" smtClean="0"/>
              <a:t>«Влюблённый Шекспир»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DISK E\Новая папка\Конспекты уроков\Шекспир\сканирование000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2000240"/>
            <a:ext cx="2357454" cy="32147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Самая светлая трагедия Шекспира</a:t>
            </a:r>
            <a:endParaRPr lang="ru-RU" dirty="0"/>
          </a:p>
        </p:txBody>
      </p:sp>
      <p:pic>
        <p:nvPicPr>
          <p:cNvPr id="3074" name="Picture 2" descr="E:\DISK E\Новая папка\Конспекты уроков\Шекспир\сканирование000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00496" y="1357298"/>
            <a:ext cx="4929222" cy="3357562"/>
          </a:xfrm>
          <a:prstGeom prst="rect">
            <a:avLst/>
          </a:prstGeom>
          <a:noFill/>
        </p:spPr>
      </p:pic>
      <p:pic>
        <p:nvPicPr>
          <p:cNvPr id="7" name="Picture 2" descr="E:\DISK E\Новая папка\Конспекты уроков\Шекспир\сканирование000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43240" y="3357562"/>
            <a:ext cx="2214578" cy="285752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072330" y="4214818"/>
            <a:ext cx="12458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Верона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444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42910" y="196432"/>
            <a:ext cx="7929617" cy="5947213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6143644"/>
            <a:ext cx="5867400" cy="522288"/>
          </a:xfrm>
        </p:spPr>
        <p:txBody>
          <a:bodyPr/>
          <a:lstStyle/>
          <a:p>
            <a:r>
              <a:rPr lang="ru-RU" b="0" dirty="0" smtClean="0">
                <a:solidFill>
                  <a:schemeClr val="tx1"/>
                </a:solidFill>
              </a:rPr>
              <a:t>Фрагмент к/</a:t>
            </a:r>
            <a:r>
              <a:rPr lang="ru-RU" b="0" dirty="0" err="1" smtClean="0">
                <a:solidFill>
                  <a:schemeClr val="tx1"/>
                </a:solidFill>
              </a:rPr>
              <a:t>ф</a:t>
            </a:r>
            <a:r>
              <a:rPr lang="ru-RU" b="0" dirty="0" smtClean="0">
                <a:solidFill>
                  <a:schemeClr val="tx1"/>
                </a:solidFill>
              </a:rPr>
              <a:t> «Ромео и Джульетта»</a:t>
            </a:r>
            <a:endParaRPr lang="ru-RU" b="0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8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582</TotalTime>
  <Words>395</Words>
  <Application>Microsoft Office PowerPoint</Application>
  <PresentationFormat>On-screen Show (4:3)</PresentationFormat>
  <Paragraphs>82</Paragraphs>
  <Slides>20</Slides>
  <Notes>2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Техническая</vt:lpstr>
      <vt:lpstr>« Шекспир –  одно из чудес света, которым не перестаёшь удивляться...»   </vt:lpstr>
      <vt:lpstr>Цели урока:</vt:lpstr>
      <vt:lpstr>Slide 3</vt:lpstr>
      <vt:lpstr>Неизвестный гений?</vt:lpstr>
      <vt:lpstr>На родине драматурга</vt:lpstr>
      <vt:lpstr>  «Totus mundis agit histrionem»  «Весь мир — театр»  </vt:lpstr>
      <vt:lpstr>Slide 7</vt:lpstr>
      <vt:lpstr>Самая светлая трагедия Шекспира</vt:lpstr>
      <vt:lpstr>Фрагмент к/ф «Ромео и Джульетта»</vt:lpstr>
      <vt:lpstr>Slide 10</vt:lpstr>
      <vt:lpstr>Гамлет</vt:lpstr>
      <vt:lpstr>Slide 12</vt:lpstr>
      <vt:lpstr>Slide 13</vt:lpstr>
      <vt:lpstr>Фрагмент из к/ф  «Гамлет»</vt:lpstr>
      <vt:lpstr>Slide 15</vt:lpstr>
      <vt:lpstr>Slide 16</vt:lpstr>
      <vt:lpstr>Slide 17</vt:lpstr>
      <vt:lpstr>Slide 18</vt:lpstr>
      <vt:lpstr>Slide 19</vt:lpstr>
      <vt:lpstr>Презентацию подготовила учитель русского языка, литературы и МХК высшей квалификационной категории Вишнякова Юлия Артуровна. МОУ «Средняя школа № 19» г.Балаково Саратовской области.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ilya</dc:creator>
  <cp:lastModifiedBy>Virtual PC</cp:lastModifiedBy>
  <cp:revision>58</cp:revision>
  <dcterms:created xsi:type="dcterms:W3CDTF">2008-04-14T13:31:47Z</dcterms:created>
  <dcterms:modified xsi:type="dcterms:W3CDTF">2009-08-08T18:17:44Z</dcterms:modified>
</cp:coreProperties>
</file>