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6" r:id="rId3"/>
    <p:sldId id="264" r:id="rId4"/>
    <p:sldId id="257" r:id="rId5"/>
    <p:sldId id="258" r:id="rId6"/>
    <p:sldId id="273" r:id="rId7"/>
    <p:sldId id="265" r:id="rId8"/>
    <p:sldId id="266" r:id="rId9"/>
    <p:sldId id="268" r:id="rId10"/>
    <p:sldId id="274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FF95F-C170-4805-8B3E-9F6DA4AAF066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0483D-A2F3-49D5-95A7-D41112014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0483D-A2F3-49D5-95A7-D4111201426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6480048" cy="2301240"/>
          </a:xfrm>
        </p:spPr>
        <p:txBody>
          <a:bodyPr/>
          <a:lstStyle/>
          <a:p>
            <a:pPr algn="ctr"/>
            <a:r>
              <a:rPr lang="ru-RU" dirty="0" smtClean="0"/>
              <a:t>Равновесие</a:t>
            </a:r>
            <a:r>
              <a:rPr smtClean="0"/>
              <a:t> </a:t>
            </a:r>
            <a:r>
              <a:rPr lang="ru-RU" dirty="0" smtClean="0"/>
              <a:t> конных</a:t>
            </a:r>
            <a:br>
              <a:rPr lang="ru-RU" dirty="0" smtClean="0"/>
            </a:br>
            <a:r>
              <a:rPr lang="ru-RU" dirty="0" smtClean="0"/>
              <a:t> скульптур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857760"/>
            <a:ext cx="5622792" cy="132397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 : учащаяся 10а класса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Житникова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Ксения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Конная статуя Марка </a:t>
            </a:r>
            <a:r>
              <a:rPr lang="ru-RU" i="1" dirty="0" err="1" smtClean="0"/>
              <a:t>Аврелия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2857496"/>
            <a:ext cx="19288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Конная статуя Марка </a:t>
            </a:r>
            <a:r>
              <a:rPr lang="ru-RU" i="1" dirty="0" err="1" smtClean="0"/>
              <a:t>Аврелия</a:t>
            </a:r>
            <a:r>
              <a:rPr lang="ru-RU" i="1" dirty="0" smtClean="0"/>
              <a:t>. 170 г. Бронза. Площадь Капитолия, Рим. Была перенесена </a:t>
            </a:r>
            <a:r>
              <a:rPr lang="ru-RU" i="1" dirty="0" err="1" smtClean="0"/>
              <a:t>Микеланжело</a:t>
            </a:r>
            <a:r>
              <a:rPr lang="ru-RU" i="1" dirty="0" smtClean="0"/>
              <a:t> с площади </a:t>
            </a:r>
            <a:r>
              <a:rPr lang="ru-RU" i="1" dirty="0" err="1" smtClean="0"/>
              <a:t>Латерана</a:t>
            </a:r>
            <a:r>
              <a:rPr lang="ru-RU" i="1" dirty="0" smtClean="0"/>
              <a:t> в 1538 г. </a:t>
            </a:r>
            <a:endParaRPr lang="ru-RU" dirty="0"/>
          </a:p>
        </p:txBody>
      </p:sp>
      <p:pic>
        <p:nvPicPr>
          <p:cNvPr id="2050" name="Picture 2" descr="H:\физика\Металл. Статьи. Как коню устоять (Из истории создания конных монументов)_files\pferd1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3857652" cy="575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err="1" smtClean="0"/>
              <a:t>Паоло</a:t>
            </a:r>
            <a:r>
              <a:rPr lang="ru-RU" i="1" dirty="0" smtClean="0"/>
              <a:t> Трубецкой. Конный памятник императору Александру III.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000240"/>
            <a:ext cx="3586162" cy="445452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Что касается этого памятника Александру III, его трудно заподозрить в неустойчивости. </a:t>
            </a:r>
            <a:r>
              <a:rPr lang="ru-RU" b="1" dirty="0" smtClean="0"/>
              <a:t>Паоло Трубецкой</a:t>
            </a:r>
            <a:r>
              <a:rPr lang="ru-RU" dirty="0" smtClean="0"/>
              <a:t> явно был этим вопросом озабочен и поставил мощного тяжеловеса на четыре копыта.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5715016"/>
            <a:ext cx="3571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1909 г. Бронза. Двор Мраморного дворца, Санкт-Петербург </a:t>
            </a:r>
            <a:endParaRPr lang="ru-RU" dirty="0"/>
          </a:p>
        </p:txBody>
      </p:sp>
      <p:pic>
        <p:nvPicPr>
          <p:cNvPr id="8194" name="Picture 2" descr="H:\физика\Металл. Статьи. Как коню устоять (Из истории создания конных монументов)_files\pferd26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000240"/>
            <a:ext cx="505002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физика\Металл. Статьи. Как коню устоять (Из истории создания конных монументов)_files\pferd21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3714776" cy="60645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500694" y="1285860"/>
            <a:ext cx="28575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Андреас </a:t>
            </a:r>
            <a:r>
              <a:rPr lang="ru-RU" sz="2400" i="1" dirty="0" err="1" smtClean="0"/>
              <a:t>Шлютер</a:t>
            </a:r>
            <a:r>
              <a:rPr lang="ru-RU" sz="2400" i="1" dirty="0" smtClean="0"/>
              <a:t>. Конная статуя прусского короля Фридриха Вильгельма I. 1703 – 1708 гг. Бронза. Замок </a:t>
            </a:r>
            <a:r>
              <a:rPr lang="ru-RU" sz="2400" i="1" dirty="0" err="1" smtClean="0"/>
              <a:t>Шарлоттенбург</a:t>
            </a:r>
            <a:r>
              <a:rPr lang="ru-RU" sz="2400" i="1" dirty="0" smtClean="0"/>
              <a:t>, Берлин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Леонардо да Винчи.</a:t>
            </a:r>
            <a:endParaRPr lang="ru-RU" dirty="0"/>
          </a:p>
        </p:txBody>
      </p:sp>
      <p:pic>
        <p:nvPicPr>
          <p:cNvPr id="1026" name="Picture 2" descr="F:\физика\Металл. Статьи. Как коню устоять (Из истории создания конных монументов)_files\pferd1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3109654" cy="2857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4786322"/>
            <a:ext cx="3571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Леонардо да Винчи. Эскиз конного памятника миланскому герцогу </a:t>
            </a:r>
            <a:r>
              <a:rPr lang="ru-RU" i="1" dirty="0" err="1" smtClean="0"/>
              <a:t>Сфорца</a:t>
            </a:r>
            <a:r>
              <a:rPr lang="ru-RU" i="1" dirty="0" smtClean="0"/>
              <a:t>,</a:t>
            </a:r>
            <a:r>
              <a:rPr lang="en-US" i="1" dirty="0" smtClean="0"/>
              <a:t> </a:t>
            </a:r>
            <a:r>
              <a:rPr lang="ru-RU" dirty="0" smtClean="0"/>
              <a:t>разработан в </a:t>
            </a:r>
            <a:r>
              <a:rPr lang="en-GB" dirty="0" smtClean="0"/>
              <a:t>XV </a:t>
            </a:r>
            <a:r>
              <a:rPr lang="ru-RU" dirty="0" smtClean="0"/>
              <a:t>в.,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929198"/>
            <a:ext cx="4714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Мастерская Леонардо да Винчи. Всадник на вздыбленном коне. Около 1506 – 1508 гг. Бронза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:\физика\Металл. Статьи. Как коню устоять (Из истории создания конных монументов)_files\pferd1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00174"/>
            <a:ext cx="2643206" cy="2943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Медный всадник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3857652" cy="4786346"/>
          </a:xfrm>
        </p:spPr>
        <p:txBody>
          <a:bodyPr>
            <a:noAutofit/>
          </a:bodyPr>
          <a:lstStyle/>
          <a:p>
            <a:pPr marL="550926" indent="-514350">
              <a:buNone/>
            </a:pPr>
            <a:r>
              <a:rPr lang="ru-RU" sz="2400" dirty="0" smtClean="0"/>
              <a:t> 7 </a:t>
            </a:r>
            <a:r>
              <a:rPr lang="ru-RU" sz="2400" dirty="0" smtClean="0"/>
              <a:t>августа 1782 </a:t>
            </a:r>
            <a:r>
              <a:rPr lang="ru-RU" sz="2400" dirty="0" smtClean="0"/>
              <a:t>года в Санкт – </a:t>
            </a:r>
            <a:r>
              <a:rPr lang="ru-RU" sz="2400" dirty="0" smtClean="0"/>
              <a:t>Петербурге был открыт памятник </a:t>
            </a:r>
            <a:r>
              <a:rPr lang="ru-RU" sz="2400" dirty="0" smtClean="0"/>
              <a:t>Петру </a:t>
            </a:r>
            <a:r>
              <a:rPr lang="en-US" sz="2400" dirty="0" smtClean="0"/>
              <a:t>l</a:t>
            </a:r>
            <a:r>
              <a:rPr lang="ru-RU" sz="2400" dirty="0" smtClean="0"/>
              <a:t> работы Фальконе.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</a:t>
            </a:r>
            <a:r>
              <a:rPr lang="ru-RU" sz="2400" dirty="0" smtClean="0"/>
              <a:t>По </a:t>
            </a:r>
            <a:r>
              <a:rPr lang="ru-RU" sz="2400" dirty="0" smtClean="0"/>
              <a:t>замыслу </a:t>
            </a:r>
            <a:r>
              <a:rPr lang="ru-RU" sz="2400" dirty="0" smtClean="0"/>
              <a:t> скульптора </a:t>
            </a:r>
            <a:r>
              <a:rPr lang="ru-RU" sz="2400" dirty="0" smtClean="0"/>
              <a:t>Петр </a:t>
            </a:r>
            <a:r>
              <a:rPr lang="ru-RU" sz="2400" dirty="0" smtClean="0"/>
              <a:t> восседает </a:t>
            </a:r>
            <a:r>
              <a:rPr lang="ru-RU" sz="2400" dirty="0" smtClean="0"/>
              <a:t>на вздыбленном </a:t>
            </a:r>
            <a:r>
              <a:rPr lang="ru-RU" sz="2400" dirty="0" smtClean="0"/>
              <a:t>коне.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При </a:t>
            </a:r>
            <a:r>
              <a:rPr lang="ru-RU" sz="2400" dirty="0" smtClean="0"/>
              <a:t>таком положении коня памятник имеет всего две точки опоры.</a:t>
            </a:r>
            <a:endParaRPr lang="ru-RU" sz="2400" dirty="0"/>
          </a:p>
        </p:txBody>
      </p:sp>
      <p:pic>
        <p:nvPicPr>
          <p:cNvPr id="1026" name="Picture 2" descr="C:\Documents and Settings\Олег\Рабочий стол\всякие презентации\task_24_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02712"/>
            <a:ext cx="3779855" cy="5156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3786214" cy="500066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Устойчивость </a:t>
            </a:r>
            <a:r>
              <a:rPr lang="ru-RU" dirty="0" smtClean="0"/>
              <a:t>памятника вызывала сомнения </a:t>
            </a:r>
            <a:r>
              <a:rPr lang="ru-RU" dirty="0" smtClean="0"/>
              <a:t>Фальконе</a:t>
            </a:r>
            <a:r>
              <a:rPr lang="ru-RU" dirty="0" smtClean="0"/>
              <a:t>. </a:t>
            </a:r>
            <a:r>
              <a:rPr lang="ru-RU" dirty="0" smtClean="0"/>
              <a:t> </a:t>
            </a:r>
            <a:r>
              <a:rPr lang="ru-RU" dirty="0" smtClean="0"/>
              <a:t>Возникло противоречие: опора должна быть, чтобы памятник был устойчивым, и ее не должно быть, чтобы не испортить замысел скульптора. </a:t>
            </a:r>
          </a:p>
          <a:p>
            <a:endParaRPr lang="ru-RU" dirty="0"/>
          </a:p>
        </p:txBody>
      </p:sp>
      <p:pic>
        <p:nvPicPr>
          <p:cNvPr id="2050" name="Picture 2" descr="C:\Documents and Settings\Олег\Рабочий стол\всякие презентации\task_24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87194" y="948646"/>
            <a:ext cx="4503700" cy="4909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Третья точка опоры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43050"/>
            <a:ext cx="3857652" cy="457203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Это противоречие было разрешено </a:t>
            </a:r>
            <a:r>
              <a:rPr lang="ru-RU" sz="8000" dirty="0" smtClean="0"/>
              <a:t>: </a:t>
            </a:r>
            <a:r>
              <a:rPr lang="ru-RU" sz="8000" dirty="0" smtClean="0"/>
              <a:t>в композицию был введен третий персонаж — змея, обогатившая образ многослойным аллегорическим смыслом. Хвост коня чуть касается туловища змеи. Но через </a:t>
            </a:r>
            <a:r>
              <a:rPr lang="ru-RU" sz="8000" dirty="0" smtClean="0"/>
              <a:t>это  случайное</a:t>
            </a:r>
            <a:r>
              <a:rPr lang="ru-RU" sz="8000" dirty="0" smtClean="0"/>
              <a:t>, легкое касание передается нагрузка на третью точку опоры, в то место, где змея опирается на камень. Но зритель не замечает этого.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3" descr="C:\Documents and Settings\Олег\Рабочий стол\всякие презентации\task_24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58104" y="2000240"/>
            <a:ext cx="4292431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186238" cy="464347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Равновесие </a:t>
            </a:r>
            <a:r>
              <a:rPr lang="ru-RU" sz="3200" dirty="0" smtClean="0"/>
              <a:t>обеспечивалось точным расчетом толщины стенок отливки, Толщина передних стенок меньше толщины задних. При этом задняя часть становилась тяжелее, что придавало устойчивость </a:t>
            </a:r>
            <a:r>
              <a:rPr lang="ru-RU" sz="3200" dirty="0" smtClean="0"/>
              <a:t>статуе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</a:t>
            </a:r>
            <a:r>
              <a:rPr lang="ru-RU" sz="3200" dirty="0" smtClean="0"/>
              <a:t>Ещё в задние ноги коня – был встроен железный каркас, который служит несущей конструкцией. Хвост не имеет железной </a:t>
            </a:r>
            <a:r>
              <a:rPr lang="ru-RU" sz="3200" dirty="0" smtClean="0"/>
              <a:t>основы И не </a:t>
            </a:r>
            <a:r>
              <a:rPr lang="ru-RU" sz="3200" dirty="0" smtClean="0"/>
              <a:t>является полноценной точкой опоры</a:t>
            </a:r>
            <a:endParaRPr lang="ru-RU" sz="3200" dirty="0"/>
          </a:p>
        </p:txBody>
      </p:sp>
      <p:pic>
        <p:nvPicPr>
          <p:cNvPr id="3074" name="Picture 2" descr="H:\физика\Металл. Статьи. Как коню устоять (Из истории создания конных монументов)_files\pferd2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285992"/>
            <a:ext cx="414229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/>
              <a:t>Петр Карлович </a:t>
            </a:r>
            <a:r>
              <a:rPr lang="ru-RU" sz="4000" i="1" dirty="0" err="1" smtClean="0"/>
              <a:t>Клодт</a:t>
            </a:r>
            <a:r>
              <a:rPr lang="ru-RU" sz="4000" i="1" dirty="0" smtClean="0"/>
              <a:t>. Памятник Николаю I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00200"/>
            <a:ext cx="4214842" cy="49006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Этот памятник поражает своим балансированием на двух точках опоры, рассчитан </a:t>
            </a:r>
            <a:r>
              <a:rPr lang="ru-RU" dirty="0" smtClean="0"/>
              <a:t>посредством </a:t>
            </a:r>
            <a:r>
              <a:rPr lang="ru-RU" dirty="0" smtClean="0"/>
              <a:t>выверенного соотношения масс металла в зависимости от толщины стенок отливки. Сварной каркас, поддерживающий нижнюю часть скульптуры, обеспечивает не столько устойчивость, сколько жесткость конструкции. Облегчение верхней части памятника спасает фигуру от деформации и перемещает центр тяжести вниз, к постаменту.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1435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Петр Карлович </a:t>
            </a:r>
            <a:r>
              <a:rPr lang="ru-RU" i="1" dirty="0" err="1" smtClean="0"/>
              <a:t>Клодт</a:t>
            </a:r>
            <a:r>
              <a:rPr lang="ru-RU" i="1" dirty="0" smtClean="0"/>
              <a:t>. Конный памятник императору Николаю I. 1859 г. Бронза. </a:t>
            </a:r>
            <a:r>
              <a:rPr lang="ru-RU" i="1" dirty="0" smtClean="0"/>
              <a:t> </a:t>
            </a:r>
            <a:r>
              <a:rPr lang="ru-RU" i="1" dirty="0" err="1" smtClean="0"/>
              <a:t>Иссакиевская</a:t>
            </a:r>
            <a:r>
              <a:rPr lang="ru-RU" i="1" dirty="0" smtClean="0"/>
              <a:t> </a:t>
            </a:r>
            <a:r>
              <a:rPr lang="ru-RU" i="1" dirty="0" smtClean="0"/>
              <a:t>площадь, Санкт-Петербург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 descr="H:\физика\Металл. Статьи. Как коню устоять (Из истории создания конных монументов)_files\pferd1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071546"/>
            <a:ext cx="2500330" cy="3878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Донателло. Конная статуя кондотьера </a:t>
            </a:r>
            <a:r>
              <a:rPr lang="ru-RU" i="1" dirty="0" err="1" smtClean="0"/>
              <a:t>Гаттамелаты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3257544" cy="42687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Донателло в своем варианте конного военачальника подстраховался, подложив под левое переднее копыто шагающего коня бронзовый шар.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5857893"/>
            <a:ext cx="4071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1445 – 1450 гг. Бронза. </a:t>
            </a:r>
            <a:r>
              <a:rPr lang="ru-RU" i="1" dirty="0" err="1" smtClean="0"/>
              <a:t>Пьяцца</a:t>
            </a:r>
            <a:r>
              <a:rPr lang="ru-RU" i="1" dirty="0" smtClean="0"/>
              <a:t> </a:t>
            </a:r>
            <a:r>
              <a:rPr lang="ru-RU" i="1" dirty="0" err="1" smtClean="0"/>
              <a:t>дель</a:t>
            </a:r>
            <a:r>
              <a:rPr lang="ru-RU" i="1" dirty="0" smtClean="0"/>
              <a:t> </a:t>
            </a:r>
            <a:r>
              <a:rPr lang="ru-RU" i="1" dirty="0" err="1" smtClean="0"/>
              <a:t>Санто</a:t>
            </a:r>
            <a:r>
              <a:rPr lang="ru-RU" i="1" dirty="0" smtClean="0"/>
              <a:t>, Падуя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H:\физика\Металл. Статьи. Как коню устоять (Из истории создания конных монументов)_files\pferd1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00173"/>
            <a:ext cx="3214710" cy="4292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214</TotalTime>
  <Words>410</Words>
  <PresentationFormat>Экран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Равновесие  конных  скульптур</vt:lpstr>
      <vt:lpstr>Слайд 2</vt:lpstr>
      <vt:lpstr>Леонардо да Винчи.</vt:lpstr>
      <vt:lpstr>Медный всадник</vt:lpstr>
      <vt:lpstr>   </vt:lpstr>
      <vt:lpstr>Третья точка опоры</vt:lpstr>
      <vt:lpstr>Слайд 7</vt:lpstr>
      <vt:lpstr>Петр Карлович Клодт. Памятник Николаю I</vt:lpstr>
      <vt:lpstr>Донателло. Конная статуя кондотьера Гаттамелаты.</vt:lpstr>
      <vt:lpstr>Конная статуя Марка Аврелия.</vt:lpstr>
      <vt:lpstr>Паоло Трубецкой. Конный памятник императору Александру III.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равновесие</dc:title>
  <cp:lastModifiedBy>Физика</cp:lastModifiedBy>
  <cp:revision>30</cp:revision>
  <dcterms:modified xsi:type="dcterms:W3CDTF">2009-01-13T09:41:20Z</dcterms:modified>
</cp:coreProperties>
</file>