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17"/>
  </p:notesMasterIdLst>
  <p:sldIdLst>
    <p:sldId id="257" r:id="rId2"/>
    <p:sldId id="258" r:id="rId3"/>
    <p:sldId id="259" r:id="rId4"/>
    <p:sldId id="260" r:id="rId5"/>
    <p:sldId id="274" r:id="rId6"/>
    <p:sldId id="275" r:id="rId7"/>
    <p:sldId id="262" r:id="rId8"/>
    <p:sldId id="261" r:id="rId9"/>
    <p:sldId id="267" r:id="rId10"/>
    <p:sldId id="270" r:id="rId11"/>
    <p:sldId id="276" r:id="rId12"/>
    <p:sldId id="269" r:id="rId13"/>
    <p:sldId id="271" r:id="rId14"/>
    <p:sldId id="272" r:id="rId15"/>
    <p:sldId id="266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D3D37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89ECF0E-5ACE-44AB-A78C-67A63BF3F1D2}" type="datetimeFigureOut">
              <a:rPr lang="ru-RU"/>
              <a:pPr>
                <a:defRPr/>
              </a:pPr>
              <a:t>30.01.2009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D237D1A-EB40-448E-A300-C41B952FDA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8E42631-82F9-4877-9F68-8651932775BA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/>
          <a:lstStyle>
            <a:lvl1pPr marL="0" algn="r">
              <a:defRPr sz="480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C1EB61C8-1122-4209-8489-403C8ABB1ABD}" type="datetimeFigureOut">
              <a:rPr lang="ru-RU"/>
              <a:pPr>
                <a:defRPr/>
              </a:pPr>
              <a:t>30.01.2009</a:t>
            </a:fld>
            <a:endParaRPr lang="ru-RU"/>
          </a:p>
        </p:txBody>
      </p:sp>
      <p:sp>
        <p:nvSpPr>
          <p:cNvPr id="6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14A6847F-03D0-429D-97E0-65FF56D140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EEDFA-4F10-4E0F-B778-47F4A206DAB1}" type="datetimeFigureOut">
              <a:rPr lang="ru-RU"/>
              <a:pPr>
                <a:defRPr/>
              </a:pPr>
              <a:t>30.01.2009</a:t>
            </a:fld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AA6B0-2A65-48EB-A9A1-C7CABEF1AC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E4AC9-F21E-4A63-BB24-22308AB42B99}" type="datetimeFigureOut">
              <a:rPr lang="ru-RU"/>
              <a:pPr>
                <a:defRPr/>
              </a:pPr>
              <a:t>30.01.2009</a:t>
            </a:fld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3B3186-DD7E-4991-A3A3-34694101D7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945F4A9-02D9-43CF-B813-CB73BF8A7B5F}" type="datetimeFigureOut">
              <a:rPr lang="ru-RU"/>
              <a:pPr>
                <a:defRPr/>
              </a:pPr>
              <a:t>30.01.2009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DD472EC-158F-485A-8B8D-510ECC5A12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1000125" y="3267075"/>
            <a:ext cx="74072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0B51CFF0-39D1-4F58-8D0E-4B9C3302BC16}" type="datetimeFigureOut">
              <a:rPr lang="ru-RU"/>
              <a:pPr>
                <a:defRPr/>
              </a:pPr>
              <a:t>30.01.2009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D3F3A4A2-3FAE-4D07-B379-67EB025D5A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9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0DA62C5-60EB-4FA9-9F4E-BC2C42C326CF}" type="datetimeFigureOut">
              <a:rPr lang="ru-RU"/>
              <a:pPr>
                <a:defRPr/>
              </a:pPr>
              <a:t>30.01.2009</a:t>
            </a:fld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4DC1949-0329-4B0D-92C9-3FE591971C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9"/>
          <p:cNvSpPr/>
          <p:nvPr/>
        </p:nvSpPr>
        <p:spPr>
          <a:xfrm>
            <a:off x="617538" y="2165350"/>
            <a:ext cx="3748087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Прямоугольник 10"/>
          <p:cNvSpPr/>
          <p:nvPr/>
        </p:nvSpPr>
        <p:spPr>
          <a:xfrm>
            <a:off x="4800600" y="2165350"/>
            <a:ext cx="37496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04DF558-4409-4DC5-9A63-13DA54EB72A2}" type="datetimeFigureOut">
              <a:rPr lang="ru-RU"/>
              <a:pPr>
                <a:defRPr/>
              </a:pPr>
              <a:t>30.01.2009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675B58E-A8C3-4594-8FF2-8499797498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6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17549BA-E235-4751-B3A1-33DC81196AC9}" type="datetimeFigureOut">
              <a:rPr lang="ru-RU"/>
              <a:pPr>
                <a:defRPr/>
              </a:pPr>
              <a:t>30.01.2009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C82E6FF-2967-4B97-B499-13CCEE4F80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3C953-BB9A-44FE-A30D-11407FDCE054}" type="datetimeFigureOut">
              <a:rPr lang="ru-RU"/>
              <a:pPr>
                <a:defRPr/>
              </a:pPr>
              <a:t>30.01.2009</a:t>
            </a:fld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45E7D-8EE3-41D7-98DF-3324C85013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>
            <a:off x="5057775" y="1057275"/>
            <a:ext cx="3748088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B2245FDF-A988-4DE1-BC56-B03253F7C4B5}" type="datetimeFigureOut">
              <a:rPr lang="ru-RU"/>
              <a:pPr>
                <a:defRPr/>
              </a:pPr>
              <a:t>30.01.2009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49CECE10-69E4-44F5-821E-40D4A290D4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D3753328-FE31-4B32-B230-71F36E999F04}" type="datetimeFigureOut">
              <a:rPr lang="ru-RU"/>
              <a:pPr>
                <a:defRPr/>
              </a:pPr>
              <a:t>30.01.2009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1095ACA7-0A0D-4754-B9BB-79BD8EBE6D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1638" cy="274638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1963" cy="274638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>
              <a:defRPr/>
            </a:pPr>
            <a:fld id="{9C21897D-BEE2-4882-AE7A-FA1D47157DE3}" type="datetimeFigureOut">
              <a:rPr lang="ru-RU"/>
              <a:pPr>
                <a:defRPr/>
              </a:pPr>
              <a:t>30.01.2009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9175" y="6515100"/>
            <a:ext cx="463550" cy="27305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0BCEDF7E-78C0-42F0-8207-27D13B675D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462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37" r:id="rId7"/>
    <p:sldLayoutId id="2147483846" r:id="rId8"/>
    <p:sldLayoutId id="2147483847" r:id="rId9"/>
    <p:sldLayoutId id="2147483838" r:id="rId10"/>
    <p:sldLayoutId id="2147483839" r:id="rId11"/>
  </p:sldLayoutIdLst>
  <p:txStyles>
    <p:titleStyle>
      <a:lvl1pPr marL="53975" indent="-53975" algn="r" rtl="0" eaLnBrk="0" fontAlgn="base" hangingPunct="0">
        <a:spcBef>
          <a:spcPct val="0"/>
        </a:spcBef>
        <a:spcAft>
          <a:spcPct val="0"/>
        </a:spcAft>
        <a:defRPr sz="4600" kern="1200">
          <a:solidFill>
            <a:srgbClr val="E7EACB"/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lvl2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2pPr>
      <a:lvl3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3pPr>
      <a:lvl4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4pPr>
      <a:lvl5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5pPr>
      <a:lvl6pPr marL="5111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6pPr>
      <a:lvl7pPr marL="9683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7pPr>
      <a:lvl8pPr marL="14255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8pPr>
      <a:lvl9pPr marL="18827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9pPr>
      <a:extLst/>
    </p:titleStyle>
    <p:bodyStyle>
      <a:lvl1pPr marL="292100" indent="-292100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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eaLnBrk="0" fontAlgn="base" hangingPunct="0">
        <a:spcBef>
          <a:spcPts val="400"/>
        </a:spcBef>
        <a:spcAft>
          <a:spcPct val="0"/>
        </a:spcAft>
        <a:buClr>
          <a:schemeClr val="accent2"/>
        </a:buClr>
        <a:buSzPct val="9000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190500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82563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2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_____Microsoft_Office_Excel_97-20033.xls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860800"/>
            <a:ext cx="6624638" cy="1296988"/>
          </a:xfrm>
        </p:spPr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ru-RU" sz="360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      </a:t>
            </a:r>
            <a:r>
              <a:rPr lang="ru-RU" sz="2000" smtClean="0">
                <a:solidFill>
                  <a:schemeClr val="tx1"/>
                </a:solidFill>
                <a:latin typeface="Times New Roman" pitchFamily="18" charset="0"/>
              </a:rPr>
              <a:t>Овчаренко Михаил Викторович</a:t>
            </a:r>
            <a:br>
              <a:rPr lang="ru-RU" sz="200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smtClean="0">
                <a:solidFill>
                  <a:schemeClr val="tx1"/>
                </a:solidFill>
                <a:latin typeface="Times New Roman" pitchFamily="18" charset="0"/>
              </a:rPr>
              <a:t>  учитель истории   МОУ Подгоренская СОШ</a:t>
            </a:r>
            <a:endParaRPr lang="ru-RU" sz="2000" smtClean="0">
              <a:solidFill>
                <a:schemeClr val="tx1"/>
              </a:solidFill>
            </a:endParaRPr>
          </a:p>
        </p:txBody>
      </p:sp>
      <p:pic>
        <p:nvPicPr>
          <p:cNvPr id="1433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43663" y="4125913"/>
            <a:ext cx="2586037" cy="246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6"/>
          <p:cNvSpPr>
            <a:spLocks noChangeArrowheads="1"/>
          </p:cNvSpPr>
          <p:nvPr/>
        </p:nvSpPr>
        <p:spPr bwMode="auto">
          <a:xfrm>
            <a:off x="4427538" y="115888"/>
            <a:ext cx="4572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i="1">
                <a:latin typeface="Arial" charset="0"/>
              </a:rPr>
              <a:t>С тех пор как мир возник во мгле, </a:t>
            </a:r>
          </a:p>
          <a:p>
            <a:pPr algn="r"/>
            <a:r>
              <a:rPr lang="ru-RU" i="1">
                <a:latin typeface="Arial" charset="0"/>
              </a:rPr>
              <a:t>Еще никто на всей земле </a:t>
            </a:r>
          </a:p>
          <a:p>
            <a:pPr algn="r"/>
            <a:r>
              <a:rPr lang="ru-RU" i="1">
                <a:latin typeface="Arial" charset="0"/>
              </a:rPr>
              <a:t>Не предавался сожаленью </a:t>
            </a:r>
          </a:p>
          <a:p>
            <a:pPr algn="r"/>
            <a:r>
              <a:rPr lang="ru-RU" i="1">
                <a:latin typeface="Arial" charset="0"/>
              </a:rPr>
              <a:t>О том, что отдал жизнь ученью</a:t>
            </a:r>
          </a:p>
        </p:txBody>
      </p:sp>
      <p:sp>
        <p:nvSpPr>
          <p:cNvPr id="4103" name="Заголовок 1"/>
          <p:cNvSpPr>
            <a:spLocks/>
          </p:cNvSpPr>
          <p:nvPr/>
        </p:nvSpPr>
        <p:spPr bwMode="auto">
          <a:xfrm>
            <a:off x="468313" y="2205038"/>
            <a:ext cx="78486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«</a:t>
            </a:r>
            <a:r>
              <a:rPr lang="ru-RU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Использование информационно-коммуникационных технологий в преподавании истории»</a:t>
            </a:r>
            <a:r>
              <a:rPr lang="ru-RU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br>
              <a:rPr lang="ru-RU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ru-RU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               </a:t>
            </a:r>
            <a:r>
              <a:rPr lang="ru-RU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sz="28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 fontScale="90000"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ru-RU" sz="240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В настоящее время на уроках, в основном, используются следующие формы подачи материала и оценивания знаний с помощью компьютера</a:t>
            </a:r>
            <a:r>
              <a:rPr lang="ru-RU" sz="400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</a:t>
            </a:r>
          </a:p>
        </p:txBody>
      </p:sp>
      <p:sp>
        <p:nvSpPr>
          <p:cNvPr id="35842" name="Oval 4"/>
          <p:cNvSpPr>
            <a:spLocks noChangeArrowheads="1"/>
          </p:cNvSpPr>
          <p:nvPr/>
        </p:nvSpPr>
        <p:spPr bwMode="auto">
          <a:xfrm>
            <a:off x="571500" y="1643063"/>
            <a:ext cx="2214563" cy="14287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презентация </a:t>
            </a:r>
          </a:p>
        </p:txBody>
      </p:sp>
      <p:sp>
        <p:nvSpPr>
          <p:cNvPr id="35843" name="Oval 5"/>
          <p:cNvSpPr>
            <a:spLocks noChangeArrowheads="1"/>
          </p:cNvSpPr>
          <p:nvPr/>
        </p:nvSpPr>
        <p:spPr bwMode="auto">
          <a:xfrm>
            <a:off x="2928938" y="1685925"/>
            <a:ext cx="2214562" cy="14398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тесты </a:t>
            </a:r>
          </a:p>
        </p:txBody>
      </p:sp>
      <p:sp>
        <p:nvSpPr>
          <p:cNvPr id="35844" name="Oval 6"/>
          <p:cNvSpPr>
            <a:spLocks noChangeArrowheads="1"/>
          </p:cNvSpPr>
          <p:nvPr/>
        </p:nvSpPr>
        <p:spPr bwMode="auto">
          <a:xfrm>
            <a:off x="5357813" y="1682750"/>
            <a:ext cx="2786062" cy="15319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информационно-</a:t>
            </a:r>
          </a:p>
          <a:p>
            <a:pPr algn="ctr"/>
            <a:r>
              <a:rPr lang="ru-RU"/>
              <a:t>обучающие программы </a:t>
            </a:r>
          </a:p>
        </p:txBody>
      </p:sp>
      <p:pic>
        <p:nvPicPr>
          <p:cNvPr id="35845" name="Picture 9" descr="на уроке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4290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11" descr="на уроке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0" y="3429000"/>
            <a:ext cx="4572000" cy="3429000"/>
          </a:xfrm>
        </p:spPr>
      </p:pic>
      <p:cxnSp>
        <p:nvCxnSpPr>
          <p:cNvPr id="11" name="Прямая со стрелкой 10"/>
          <p:cNvCxnSpPr/>
          <p:nvPr/>
        </p:nvCxnSpPr>
        <p:spPr>
          <a:xfrm rot="10800000" flipV="1">
            <a:off x="2714625" y="1285875"/>
            <a:ext cx="2928938" cy="3571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endCxn id="35843" idx="7"/>
          </p:cNvCxnSpPr>
          <p:nvPr/>
        </p:nvCxnSpPr>
        <p:spPr>
          <a:xfrm rot="10800000" flipV="1">
            <a:off x="4819650" y="1285875"/>
            <a:ext cx="823913" cy="6111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5643563" y="1285875"/>
            <a:ext cx="785812" cy="3571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3714750"/>
            <a:ext cx="4643439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642918"/>
            <a:ext cx="4572000" cy="3089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0" y="0"/>
            <a:ext cx="9144000" cy="7858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Создание учениками своих презентаций – один из показателей результативности.</a:t>
            </a:r>
          </a:p>
        </p:txBody>
      </p:sp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785793"/>
            <a:ext cx="4572000" cy="3084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714752"/>
            <a:ext cx="4572000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5"/>
          <p:cNvSpPr>
            <a:spLocks noGrp="1" noChangeArrowheads="1"/>
          </p:cNvSpPr>
          <p:nvPr>
            <p:ph idx="1"/>
          </p:nvPr>
        </p:nvSpPr>
        <p:spPr>
          <a:xfrm>
            <a:off x="500063" y="1571625"/>
            <a:ext cx="8229600" cy="1928813"/>
          </a:xfrm>
        </p:spPr>
        <p:txBody>
          <a:bodyPr/>
          <a:lstStyle/>
          <a:p>
            <a:pPr eaLnBrk="1" hangingPunct="1"/>
            <a:r>
              <a:rPr lang="ru-RU" dirty="0" smtClean="0"/>
              <a:t> </a:t>
            </a:r>
            <a:r>
              <a:rPr lang="ru-RU" sz="2400" b="1" dirty="0" smtClean="0"/>
              <a:t>На 2008 – 2009 учебный год мною составлено поурочно-тематическое планирование уроков истории в 5-8 классах с выделением раздела «Использование CD на уроке», где подробно расписано какие конкретно ЦОР применяются на  уроке.</a:t>
            </a:r>
            <a:r>
              <a:rPr lang="ru-RU" dirty="0" smtClean="0"/>
              <a:t> </a:t>
            </a:r>
          </a:p>
          <a:p>
            <a:pPr eaLnBrk="1" hangingPunct="1"/>
            <a:r>
              <a:rPr lang="ru-RU" sz="2400" b="1" dirty="0" smtClean="0">
                <a:latin typeface="Times New Roman" pitchFamily="18" charset="0"/>
              </a:rPr>
              <a:t>Также с</a:t>
            </a:r>
            <a:r>
              <a:rPr lang="ru-RU" sz="2400" b="1" dirty="0" smtClean="0">
                <a:latin typeface="Times New Roman" pitchFamily="18" charset="0"/>
              </a:rPr>
              <a:t>оставлены </a:t>
            </a:r>
            <a:r>
              <a:rPr lang="ru-RU" sz="2400" b="1" dirty="0" smtClean="0">
                <a:latin typeface="Times New Roman" pitchFamily="18" charset="0"/>
              </a:rPr>
              <a:t>презентации по  отдельным темам курса истории России с древнейших времен до конца </a:t>
            </a:r>
            <a:r>
              <a:rPr lang="en-US" sz="2400" b="1" dirty="0" smtClean="0">
                <a:latin typeface="Times New Roman" pitchFamily="18" charset="0"/>
              </a:rPr>
              <a:t>XIX</a:t>
            </a:r>
            <a:r>
              <a:rPr lang="ru-RU" sz="2400" b="1" dirty="0" smtClean="0">
                <a:latin typeface="Times New Roman" pitchFamily="18" charset="0"/>
              </a:rPr>
              <a:t> века.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6100" y="188913"/>
            <a:ext cx="4367213" cy="619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549275"/>
            <a:ext cx="3894138" cy="611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endParaRPr lang="ru-RU" smtClean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3993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Содержимое 2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858000"/>
          </a:xfrm>
          <a:solidFill>
            <a:schemeClr val="accent2"/>
          </a:solidFill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6000" smtClean="0">
                <a:latin typeface="Mistral"/>
              </a:rPr>
              <a:t>    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6000" smtClean="0">
                <a:latin typeface="Mistral"/>
              </a:rPr>
              <a:t>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6000" smtClean="0">
                <a:latin typeface="Mistral"/>
              </a:rPr>
              <a:t> </a:t>
            </a:r>
            <a:r>
              <a:rPr lang="ru-RU" sz="4800" smtClean="0">
                <a:latin typeface="Times New Roman" pitchFamily="18" charset="0"/>
              </a:rPr>
              <a:t>Спасибо за внимание!</a:t>
            </a:r>
          </a:p>
        </p:txBody>
      </p:sp>
      <p:pic>
        <p:nvPicPr>
          <p:cNvPr id="4096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88" y="3143250"/>
            <a:ext cx="3378200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Прямоугольник 10"/>
          <p:cNvSpPr>
            <a:spLocks noChangeArrowheads="1"/>
          </p:cNvSpPr>
          <p:nvPr/>
        </p:nvSpPr>
        <p:spPr bwMode="auto">
          <a:xfrm>
            <a:off x="4214813" y="115888"/>
            <a:ext cx="4929187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000000"/>
                </a:solidFill>
                <a:latin typeface="Georgia" pitchFamily="18" charset="0"/>
              </a:rPr>
              <a:t>Делами заработай право </a:t>
            </a:r>
          </a:p>
          <a:p>
            <a:r>
              <a:rPr lang="ru-RU" sz="2400" b="1" i="1">
                <a:solidFill>
                  <a:srgbClr val="000000"/>
                </a:solidFill>
                <a:latin typeface="Georgia" pitchFamily="18" charset="0"/>
              </a:rPr>
              <a:t>Других учить себе во славу. </a:t>
            </a:r>
          </a:p>
          <a:p>
            <a:r>
              <a:rPr lang="ru-RU" sz="2400" b="1" i="1">
                <a:solidFill>
                  <a:srgbClr val="000000"/>
                </a:solidFill>
                <a:latin typeface="Georgia" pitchFamily="18" charset="0"/>
              </a:rPr>
              <a:t>                                    Брант С.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571605" y="333375"/>
            <a:ext cx="7358113" cy="15113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</a:rPr>
              <a:t>ИКТ – новые технологии в образовании</a:t>
            </a:r>
          </a:p>
        </p:txBody>
      </p:sp>
      <p:sp>
        <p:nvSpPr>
          <p:cNvPr id="15362" name="Содержимое 2"/>
          <p:cNvSpPr>
            <a:spLocks noGrp="1"/>
          </p:cNvSpPr>
          <p:nvPr>
            <p:ph idx="4294967295"/>
          </p:nvPr>
        </p:nvSpPr>
        <p:spPr>
          <a:xfrm>
            <a:off x="0" y="2571750"/>
            <a:ext cx="8715375" cy="3929063"/>
          </a:xfrm>
        </p:spPr>
        <p:txBody>
          <a:bodyPr/>
          <a:lstStyle/>
          <a:p>
            <a:pPr eaLnBrk="1" hangingPunct="1"/>
            <a:r>
              <a:rPr lang="ru-RU" sz="2800" b="1" smtClean="0">
                <a:latin typeface="Times New Roman" pitchFamily="18" charset="0"/>
              </a:rPr>
              <a:t>Информационно- коммуникационные технологии (ИКТ) - с</a:t>
            </a:r>
            <a:r>
              <a:rPr lang="ru-RU" sz="2800" smtClean="0">
                <a:latin typeface="Times New Roman" pitchFamily="18" charset="0"/>
              </a:rPr>
              <a:t>овокупность методов, производственных процессов и программно-технических средств, интегрированных с целью сбора, обработки, хранения, распространения, отображения и использования информации в интересах ее пользователей.</a:t>
            </a:r>
          </a:p>
        </p:txBody>
      </p:sp>
      <p:pic>
        <p:nvPicPr>
          <p:cNvPr id="15363" name="Рисунок 3" descr="j0286456.wm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24750" y="4508500"/>
            <a:ext cx="1366838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0"/>
          <p:cNvSpPr>
            <a:spLocks noChangeArrowheads="1"/>
          </p:cNvSpPr>
          <p:nvPr/>
        </p:nvSpPr>
        <p:spPr bwMode="auto">
          <a:xfrm>
            <a:off x="714375" y="285750"/>
            <a:ext cx="8208963" cy="23050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400">
                <a:solidFill>
                  <a:srgbClr val="000000"/>
                </a:solidFill>
              </a:rPr>
              <a:t>Возможности ИКТ  по хранению и  передаче информации </a:t>
            </a:r>
          </a:p>
          <a:p>
            <a:r>
              <a:rPr lang="ru-RU" sz="2400">
                <a:solidFill>
                  <a:srgbClr val="000000"/>
                </a:solidFill>
              </a:rPr>
              <a:t>позволяют: повысить информационную насыщенность урока,</a:t>
            </a:r>
          </a:p>
          <a:p>
            <a:r>
              <a:rPr lang="ru-RU" sz="2400">
                <a:solidFill>
                  <a:srgbClr val="000000"/>
                </a:solidFill>
              </a:rPr>
              <a:t> выйти за рамки школьных учебников, дополнить и углубить </a:t>
            </a:r>
          </a:p>
          <a:p>
            <a:r>
              <a:rPr lang="ru-RU" sz="2400">
                <a:solidFill>
                  <a:srgbClr val="000000"/>
                </a:solidFill>
              </a:rPr>
              <a:t>их содержание. </a:t>
            </a:r>
          </a:p>
        </p:txBody>
      </p:sp>
      <p:sp>
        <p:nvSpPr>
          <p:cNvPr id="16386" name="Rectangle 11"/>
          <p:cNvSpPr>
            <a:spLocks noChangeArrowheads="1"/>
          </p:cNvSpPr>
          <p:nvPr/>
        </p:nvSpPr>
        <p:spPr bwMode="auto">
          <a:xfrm>
            <a:off x="714375" y="2786063"/>
            <a:ext cx="8208963" cy="23034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400">
                <a:solidFill>
                  <a:srgbClr val="000000"/>
                </a:solidFill>
              </a:rPr>
              <a:t>Информационно-коммуникационные технологии расширяют</a:t>
            </a:r>
          </a:p>
          <a:p>
            <a:r>
              <a:rPr lang="ru-RU" sz="2400">
                <a:solidFill>
                  <a:srgbClr val="000000"/>
                </a:solidFill>
              </a:rPr>
              <a:t> возможности диагностики уровня усвоения исторической </a:t>
            </a:r>
          </a:p>
          <a:p>
            <a:r>
              <a:rPr lang="ru-RU" sz="2400">
                <a:solidFill>
                  <a:srgbClr val="000000"/>
                </a:solidFill>
              </a:rPr>
              <a:t>информации. Разнообразные тестовые системы и оболочки </a:t>
            </a:r>
          </a:p>
          <a:p>
            <a:r>
              <a:rPr lang="ru-RU" sz="2400">
                <a:solidFill>
                  <a:srgbClr val="000000"/>
                </a:solidFill>
              </a:rPr>
              <a:t>позволяют  индивидуализировать процесс оценки знаний </a:t>
            </a:r>
          </a:p>
          <a:p>
            <a:r>
              <a:rPr lang="ru-RU" sz="2400">
                <a:solidFill>
                  <a:srgbClr val="000000"/>
                </a:solidFill>
              </a:rPr>
              <a:t>учащихся, развивать способность учащихся к самооценке. </a:t>
            </a:r>
          </a:p>
        </p:txBody>
      </p:sp>
      <p:sp>
        <p:nvSpPr>
          <p:cNvPr id="16387" name="Rectangle 12"/>
          <p:cNvSpPr>
            <a:spLocks noChangeArrowheads="1"/>
          </p:cNvSpPr>
          <p:nvPr/>
        </p:nvSpPr>
        <p:spPr bwMode="auto">
          <a:xfrm>
            <a:off x="714375" y="5286375"/>
            <a:ext cx="8208963" cy="11509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>
                <a:solidFill>
                  <a:srgbClr val="000000"/>
                </a:solidFill>
              </a:rPr>
              <a:t>Но ИКТ не самоцель</a:t>
            </a:r>
          </a:p>
          <a:p>
            <a:pPr algn="ctr">
              <a:buFontTx/>
              <a:buChar char="-"/>
            </a:pPr>
            <a:r>
              <a:rPr lang="ru-RU" sz="2400">
                <a:solidFill>
                  <a:srgbClr val="000000"/>
                </a:solidFill>
              </a:rPr>
              <a:t>это прежде всего инструмент для решения </a:t>
            </a:r>
          </a:p>
          <a:p>
            <a:pPr algn="ctr"/>
            <a:r>
              <a:rPr lang="ru-RU" sz="2400">
                <a:solidFill>
                  <a:srgbClr val="000000"/>
                </a:solidFill>
              </a:rPr>
              <a:t>образовательных задач </a:t>
            </a: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0"/>
          <p:cNvSpPr>
            <a:spLocks noChangeArrowheads="1"/>
          </p:cNvSpPr>
          <p:nvPr/>
        </p:nvSpPr>
        <p:spPr bwMode="auto">
          <a:xfrm>
            <a:off x="395288" y="404813"/>
            <a:ext cx="8280400" cy="60483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400">
                <a:solidFill>
                  <a:srgbClr val="000000"/>
                </a:solidFill>
              </a:rPr>
              <a:t>Для меня информационно коммуникационные технологии </a:t>
            </a:r>
          </a:p>
          <a:p>
            <a:r>
              <a:rPr lang="ru-RU" sz="2400">
                <a:solidFill>
                  <a:srgbClr val="000000"/>
                </a:solidFill>
              </a:rPr>
              <a:t>создали новый спектр возможностей:</a:t>
            </a:r>
          </a:p>
          <a:p>
            <a:pPr>
              <a:buFontTx/>
              <a:buChar char="-"/>
            </a:pPr>
            <a:r>
              <a:rPr lang="ru-RU" sz="2400">
                <a:solidFill>
                  <a:srgbClr val="000000"/>
                </a:solidFill>
              </a:rPr>
              <a:t>сократили время на выполнение таких операций как опрос, </a:t>
            </a:r>
          </a:p>
          <a:p>
            <a:r>
              <a:rPr lang="ru-RU" sz="2400">
                <a:solidFill>
                  <a:srgbClr val="000000"/>
                </a:solidFill>
              </a:rPr>
              <a:t>контрольная, постановка домашнего задания и т.д.; </a:t>
            </a:r>
          </a:p>
          <a:p>
            <a:pPr>
              <a:buFontTx/>
              <a:buChar char="-"/>
            </a:pPr>
            <a:r>
              <a:rPr lang="ru-RU" sz="2400">
                <a:solidFill>
                  <a:srgbClr val="000000"/>
                </a:solidFill>
              </a:rPr>
              <a:t>позволили увеличить время для творческой работы, </a:t>
            </a:r>
          </a:p>
          <a:p>
            <a:r>
              <a:rPr lang="ru-RU" sz="2400">
                <a:solidFill>
                  <a:srgbClr val="000000"/>
                </a:solidFill>
              </a:rPr>
              <a:t> инд. общения с учащимися;</a:t>
            </a:r>
          </a:p>
          <a:p>
            <a:pPr>
              <a:buFontTx/>
              <a:buChar char="-"/>
            </a:pPr>
            <a:r>
              <a:rPr lang="ru-RU" sz="2400">
                <a:solidFill>
                  <a:srgbClr val="000000"/>
                </a:solidFill>
              </a:rPr>
              <a:t>позволили интегрировать мультимедийный материал</a:t>
            </a:r>
          </a:p>
          <a:p>
            <a:r>
              <a:rPr lang="ru-RU" sz="2400">
                <a:solidFill>
                  <a:srgbClr val="000000"/>
                </a:solidFill>
              </a:rPr>
              <a:t> с традиционными средствами;</a:t>
            </a:r>
          </a:p>
          <a:p>
            <a:r>
              <a:rPr lang="ru-RU" sz="2400">
                <a:solidFill>
                  <a:srgbClr val="000000"/>
                </a:solidFill>
              </a:rPr>
              <a:t>-  обеспечили хранение базы данных;</a:t>
            </a:r>
          </a:p>
          <a:p>
            <a:pPr>
              <a:buFontTx/>
              <a:buChar char="-"/>
            </a:pPr>
            <a:r>
              <a:rPr lang="ru-RU" sz="2400">
                <a:solidFill>
                  <a:srgbClr val="000000"/>
                </a:solidFill>
              </a:rPr>
              <a:t>повышена мотивация учащихся в процессе самостоятельной</a:t>
            </a:r>
          </a:p>
          <a:p>
            <a:r>
              <a:rPr lang="ru-RU" sz="2400">
                <a:solidFill>
                  <a:srgbClr val="000000"/>
                </a:solidFill>
              </a:rPr>
              <a:t> работы с мультимедийными материалами;</a:t>
            </a:r>
          </a:p>
        </p:txBody>
      </p:sp>
      <p:pic>
        <p:nvPicPr>
          <p:cNvPr id="1741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13" y="3571875"/>
            <a:ext cx="1827212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1071563" y="928688"/>
            <a:ext cx="7358062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Показатели результативности применения ИКТ в 8 классе </a:t>
            </a:r>
          </a:p>
          <a:p>
            <a:pPr algn="ctr" eaLnBrk="0" hangingPunct="0"/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уроках истории.</a:t>
            </a:r>
            <a:endParaRPr lang="ru-RU" sz="2000"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ru-RU"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32769" name="Object 1"/>
          <p:cNvGraphicFramePr>
            <a:graphicFrameLocks/>
          </p:cNvGraphicFramePr>
          <p:nvPr/>
        </p:nvGraphicFramePr>
        <p:xfrm>
          <a:off x="1143000" y="1571625"/>
          <a:ext cx="6962775" cy="4129088"/>
        </p:xfrm>
        <a:graphic>
          <a:graphicData uri="http://schemas.openxmlformats.org/presentationml/2006/ole">
            <p:oleObj spid="_x0000_s32769" name="Диаграмма" r:id="rId3" imgW="5677002" imgH="3057347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1745" name="Object 1"/>
          <p:cNvGraphicFramePr>
            <a:graphicFrameLocks/>
          </p:cNvGraphicFramePr>
          <p:nvPr/>
        </p:nvGraphicFramePr>
        <p:xfrm>
          <a:off x="1857375" y="142875"/>
          <a:ext cx="5486400" cy="3048000"/>
        </p:xfrm>
        <a:graphic>
          <a:graphicData uri="http://schemas.openxmlformats.org/presentationml/2006/ole">
            <p:oleObj spid="_x0000_s31745" name="Диаграмма" r:id="rId3" imgW="5486400" imgH="3048000" progId="Excel.Sheet.8">
              <p:embed/>
            </p:oleObj>
          </a:graphicData>
        </a:graphic>
      </p:graphicFrame>
      <p:sp>
        <p:nvSpPr>
          <p:cNvPr id="31750" name="Rectangle 3"/>
          <p:cNvSpPr>
            <a:spLocks noChangeArrowheads="1"/>
          </p:cNvSpPr>
          <p:nvPr/>
        </p:nvSpPr>
        <p:spPr bwMode="auto">
          <a:xfrm>
            <a:off x="0" y="3048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175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1748" name="Object 4"/>
          <p:cNvGraphicFramePr>
            <a:graphicFrameLocks/>
          </p:cNvGraphicFramePr>
          <p:nvPr/>
        </p:nvGraphicFramePr>
        <p:xfrm>
          <a:off x="1928813" y="3357563"/>
          <a:ext cx="5429250" cy="3057525"/>
        </p:xfrm>
        <a:graphic>
          <a:graphicData uri="http://schemas.openxmlformats.org/presentationml/2006/ole">
            <p:oleObj spid="_x0000_s31748" name="Диаграмма" r:id="rId4" imgW="5219802" imgH="3057347" progId="Excel.Sheet.8">
              <p:embed/>
            </p:oleObj>
          </a:graphicData>
        </a:graphic>
      </p:graphicFrame>
      <p:sp>
        <p:nvSpPr>
          <p:cNvPr id="31752" name="Rectangle 6"/>
          <p:cNvSpPr>
            <a:spLocks noChangeArrowheads="1"/>
          </p:cNvSpPr>
          <p:nvPr/>
        </p:nvSpPr>
        <p:spPr bwMode="auto">
          <a:xfrm>
            <a:off x="0" y="3057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ChangeArrowheads="1"/>
          </p:cNvSpPr>
          <p:nvPr/>
        </p:nvSpPr>
        <p:spPr bwMode="auto">
          <a:xfrm>
            <a:off x="468313" y="476250"/>
            <a:ext cx="8207375" cy="5905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200">
                <a:solidFill>
                  <a:srgbClr val="000000"/>
                </a:solidFill>
              </a:rPr>
              <a:t>Реализация педагогической деятельности по указанным </a:t>
            </a:r>
          </a:p>
          <a:p>
            <a:r>
              <a:rPr lang="ru-RU" sz="2200">
                <a:solidFill>
                  <a:srgbClr val="000000"/>
                </a:solidFill>
              </a:rPr>
              <a:t>направлениям приводит к следующим результатам:</a:t>
            </a:r>
          </a:p>
          <a:p>
            <a:pPr>
              <a:buFontTx/>
              <a:buChar char="-"/>
            </a:pPr>
            <a:r>
              <a:rPr lang="ru-RU" sz="2200">
                <a:solidFill>
                  <a:srgbClr val="000000"/>
                </a:solidFill>
              </a:rPr>
              <a:t>позволяет выявлять и объединять учащихся, имеющих склонность к </a:t>
            </a:r>
          </a:p>
          <a:p>
            <a:r>
              <a:rPr lang="ru-RU" sz="2200">
                <a:solidFill>
                  <a:srgbClr val="000000"/>
                </a:solidFill>
              </a:rPr>
              <a:t>углубленному изучению гуманитарных предметов и к </a:t>
            </a:r>
          </a:p>
          <a:p>
            <a:r>
              <a:rPr lang="ru-RU" sz="2200">
                <a:solidFill>
                  <a:srgbClr val="000000"/>
                </a:solidFill>
              </a:rPr>
              <a:t>поисково-исследовательской работе;</a:t>
            </a:r>
          </a:p>
          <a:p>
            <a:pPr>
              <a:buFontTx/>
              <a:buChar char="-"/>
            </a:pPr>
            <a:r>
              <a:rPr lang="ru-RU" sz="2200">
                <a:solidFill>
                  <a:srgbClr val="000000"/>
                </a:solidFill>
              </a:rPr>
              <a:t>способствует развитию у школьников самостоятельности, </a:t>
            </a:r>
          </a:p>
          <a:p>
            <a:r>
              <a:rPr lang="ru-RU" sz="2200">
                <a:solidFill>
                  <a:srgbClr val="000000"/>
                </a:solidFill>
              </a:rPr>
              <a:t>инициативы, творческого потенциала;</a:t>
            </a:r>
          </a:p>
          <a:p>
            <a:pPr>
              <a:buFontTx/>
              <a:buChar char="-"/>
            </a:pPr>
            <a:r>
              <a:rPr lang="ru-RU" sz="2200">
                <a:solidFill>
                  <a:srgbClr val="000000"/>
                </a:solidFill>
              </a:rPr>
              <a:t>помогает школьникам лучше узнать историю разных цивилизаций, </a:t>
            </a:r>
          </a:p>
          <a:p>
            <a:r>
              <a:rPr lang="ru-RU" sz="2200">
                <a:solidFill>
                  <a:srgbClr val="000000"/>
                </a:solidFill>
              </a:rPr>
              <a:t>своей страны и родного края.</a:t>
            </a:r>
          </a:p>
          <a:p>
            <a:pPr>
              <a:buFontTx/>
              <a:buChar char="-"/>
            </a:pPr>
            <a:r>
              <a:rPr lang="ru-RU" sz="2200">
                <a:solidFill>
                  <a:srgbClr val="000000"/>
                </a:solidFill>
              </a:rPr>
              <a:t>формирует уважительное отношение к истории своего Отечества,</a:t>
            </a:r>
          </a:p>
          <a:p>
            <a:r>
              <a:rPr lang="ru-RU" sz="2200">
                <a:solidFill>
                  <a:srgbClr val="000000"/>
                </a:solidFill>
              </a:rPr>
              <a:t> что способствует воспитанию чувства патриотизма</a:t>
            </a:r>
          </a:p>
          <a:p>
            <a:pPr>
              <a:buFontTx/>
              <a:buChar char="-"/>
            </a:pPr>
            <a:r>
              <a:rPr lang="ru-RU" sz="2200">
                <a:solidFill>
                  <a:srgbClr val="000000"/>
                </a:solidFill>
              </a:rPr>
              <a:t>формирует навыки социального поведения, адаптирует </a:t>
            </a:r>
          </a:p>
          <a:p>
            <a:r>
              <a:rPr lang="ru-RU" sz="2200">
                <a:solidFill>
                  <a:srgbClr val="000000"/>
                </a:solidFill>
              </a:rPr>
              <a:t>школьников к изменяющимся условиям среды;</a:t>
            </a:r>
          </a:p>
          <a:p>
            <a:pPr>
              <a:buFontTx/>
              <a:buChar char="-"/>
            </a:pPr>
            <a:r>
              <a:rPr lang="ru-RU" sz="2200">
                <a:solidFill>
                  <a:srgbClr val="000000"/>
                </a:solidFill>
              </a:rPr>
              <a:t>обеспечивает более высокий уровень подготовки к поступлению </a:t>
            </a:r>
          </a:p>
          <a:p>
            <a:r>
              <a:rPr lang="ru-RU" sz="2200">
                <a:solidFill>
                  <a:srgbClr val="000000"/>
                </a:solidFill>
              </a:rPr>
              <a:t>в высшие учебные заведения. </a:t>
            </a: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9"/>
          <p:cNvSpPr>
            <a:spLocks noChangeArrowheads="1"/>
          </p:cNvSpPr>
          <p:nvPr/>
        </p:nvSpPr>
        <p:spPr bwMode="auto">
          <a:xfrm>
            <a:off x="250825" y="260350"/>
            <a:ext cx="8713788" cy="20891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>
                <a:solidFill>
                  <a:srgbClr val="000000"/>
                </a:solidFill>
              </a:rPr>
              <a:t>Использование ИКТ повышает качество и эффективность </a:t>
            </a:r>
          </a:p>
          <a:p>
            <a:pPr algn="ctr"/>
            <a:r>
              <a:rPr lang="ru-RU" sz="2400">
                <a:solidFill>
                  <a:srgbClr val="000000"/>
                </a:solidFill>
              </a:rPr>
              <a:t>обучения, развивает учебную деятельность – </a:t>
            </a:r>
          </a:p>
          <a:p>
            <a:pPr algn="ctr"/>
            <a:r>
              <a:rPr lang="ru-RU" sz="2400">
                <a:solidFill>
                  <a:srgbClr val="000000"/>
                </a:solidFill>
              </a:rPr>
              <a:t>это эффективный стимул обучения школьников. </a:t>
            </a:r>
          </a:p>
        </p:txBody>
      </p:sp>
      <p:pic>
        <p:nvPicPr>
          <p:cNvPr id="2048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2565400"/>
            <a:ext cx="5832475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ru-RU" sz="280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К наиболее часто используемым элементам   ИКТ в учебном процессе относятся:</a:t>
            </a:r>
            <a:r>
              <a:rPr lang="ru-RU" sz="400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2000" smtClean="0"/>
              <a:t>электронные учебники и пособия, демонстрируемые с помощью компьютера и мультимедийного проектора, </a:t>
            </a:r>
          </a:p>
          <a:p>
            <a:pPr eaLnBrk="1" hangingPunct="1"/>
            <a:r>
              <a:rPr lang="ru-RU" sz="2000" smtClean="0"/>
              <a:t>интерактивная доска, </a:t>
            </a:r>
          </a:p>
          <a:p>
            <a:pPr eaLnBrk="1" hangingPunct="1"/>
            <a:r>
              <a:rPr lang="ru-RU" sz="2000" smtClean="0"/>
              <a:t>электронные энциклопедии и справочники, </a:t>
            </a:r>
          </a:p>
          <a:p>
            <a:pPr eaLnBrk="1" hangingPunct="1"/>
            <a:r>
              <a:rPr lang="ru-RU" sz="2000" smtClean="0"/>
              <a:t>тренажеры и программы тестирования, </a:t>
            </a:r>
          </a:p>
          <a:p>
            <a:pPr eaLnBrk="1" hangingPunct="1"/>
            <a:r>
              <a:rPr lang="ru-RU" sz="2000" smtClean="0"/>
              <a:t>образовательные ресурсы Интернета, </a:t>
            </a:r>
          </a:p>
          <a:p>
            <a:pPr eaLnBrk="1" hangingPunct="1"/>
            <a:r>
              <a:rPr lang="ru-RU" sz="2000" smtClean="0"/>
              <a:t>DVD  и CD диски с картинами  </a:t>
            </a:r>
          </a:p>
          <a:p>
            <a:pPr eaLnBrk="1" hangingPunct="1"/>
            <a:r>
              <a:rPr lang="ru-RU" sz="2000" smtClean="0"/>
              <a:t>интерактивные карты и атласы. </a:t>
            </a:r>
          </a:p>
        </p:txBody>
      </p:sp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4643438"/>
            <a:ext cx="136207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3535363"/>
            <a:ext cx="4284662" cy="320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890</TotalTime>
  <Words>481</Words>
  <Application>Microsoft Office PowerPoint</Application>
  <PresentationFormat>Экран (4:3)</PresentationFormat>
  <Paragraphs>74</Paragraphs>
  <Slides>15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Литейная</vt:lpstr>
      <vt:lpstr>Диаграмма</vt:lpstr>
      <vt:lpstr>       Овчаренко Михаил Викторович   учитель истории   МОУ Подгоренская СОШ</vt:lpstr>
      <vt:lpstr>ИКТ – новые технологии в образовании</vt:lpstr>
      <vt:lpstr>Слайд 3</vt:lpstr>
      <vt:lpstr>Слайд 4</vt:lpstr>
      <vt:lpstr>Слайд 5</vt:lpstr>
      <vt:lpstr>Слайд 6</vt:lpstr>
      <vt:lpstr>Слайд 7</vt:lpstr>
      <vt:lpstr>Слайд 8</vt:lpstr>
      <vt:lpstr>К наиболее часто используемым элементам   ИКТ в учебном процессе относятся: </vt:lpstr>
      <vt:lpstr>В настоящее время на уроках, в основном, используются следующие формы подачи материала и оценивания знаний с помощью компьютера </vt:lpstr>
      <vt:lpstr>Слайд 11</vt:lpstr>
      <vt:lpstr>Слайд 12</vt:lpstr>
      <vt:lpstr>Слайд 13</vt:lpstr>
      <vt:lpstr>Слайд 14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Открытый урок</dc:title>
  <dc:creator>Овчаренко М.В.</dc:creator>
  <cp:lastModifiedBy>Geografia</cp:lastModifiedBy>
  <cp:revision>100</cp:revision>
  <dcterms:created xsi:type="dcterms:W3CDTF">2008-09-30T12:14:17Z</dcterms:created>
  <dcterms:modified xsi:type="dcterms:W3CDTF">2009-01-30T08:46:30Z</dcterms:modified>
</cp:coreProperties>
</file>