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58" r:id="rId4"/>
    <p:sldId id="267" r:id="rId5"/>
    <p:sldId id="261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66" d="100"/>
          <a:sy n="66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EF888-576D-4EF7-9769-C784BFE7D073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435A5-5AB0-4E57-B761-D7C9C3445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435A5-5AB0-4E57-B761-D7C9C344583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435A5-5AB0-4E57-B761-D7C9C344583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435A5-5AB0-4E57-B761-D7C9C344583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435A5-5AB0-4E57-B761-D7C9C344583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435A5-5AB0-4E57-B761-D7C9C344583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435A5-5AB0-4E57-B761-D7C9C344583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435A5-5AB0-4E57-B761-D7C9C344583A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435A5-5AB0-4E57-B761-D7C9C344583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435A5-5AB0-4E57-B761-D7C9C344583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435A5-5AB0-4E57-B761-D7C9C344583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435A5-5AB0-4E57-B761-D7C9C344583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435A5-5AB0-4E57-B761-D7C9C344583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435A5-5AB0-4E57-B761-D7C9C344583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435A5-5AB0-4E57-B761-D7C9C344583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435A5-5AB0-4E57-B761-D7C9C344583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FDEFC-1BE7-4DAD-9C1A-8290B4D978C1}" type="datetime1">
              <a:rPr lang="ru-RU" smtClean="0"/>
              <a:pPr/>
              <a:t>30.01.2009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C295-6C17-4CFF-AC5B-5D150B51CB45}" type="datetime1">
              <a:rPr lang="ru-RU" smtClean="0"/>
              <a:pPr/>
              <a:t>30.01.2009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1408-4415-4B24-93FE-9F1254703793}" type="datetime1">
              <a:rPr lang="ru-RU" smtClean="0"/>
              <a:pPr/>
              <a:t>30.01.2009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30B8-55FF-4BD6-A57D-D4776BD1B1D3}" type="datetime1">
              <a:rPr lang="ru-RU" smtClean="0"/>
              <a:pPr/>
              <a:t>30.01.2009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680C-7402-4556-9A75-4934CD187F75}" type="datetime1">
              <a:rPr lang="ru-RU" smtClean="0"/>
              <a:pPr/>
              <a:t>30.01.2009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7735-C0CF-46CF-8E90-8C66055FF16A}" type="datetime1">
              <a:rPr lang="ru-RU" smtClean="0"/>
              <a:pPr/>
              <a:t>30.01.2009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2A14-0514-4ADA-88D4-6721F0C4DB76}" type="datetime1">
              <a:rPr lang="ru-RU" smtClean="0"/>
              <a:pPr/>
              <a:t>30.01.2009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033A-818F-4656-977F-D26229F3F17F}" type="datetime1">
              <a:rPr lang="ru-RU" smtClean="0"/>
              <a:pPr/>
              <a:t>30.01.2009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1174-0D47-4343-8B49-06D9FDCE42B1}" type="datetime1">
              <a:rPr lang="ru-RU" smtClean="0"/>
              <a:pPr/>
              <a:t>30.01.2009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2FDD-AC5E-47F3-AE29-373AD569CCB1}" type="datetime1">
              <a:rPr lang="ru-RU" smtClean="0"/>
              <a:pPr/>
              <a:t>30.01.2009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E64A-F412-421B-9615-EBC214282E95}" type="datetime1">
              <a:rPr lang="ru-RU" smtClean="0"/>
              <a:pPr/>
              <a:t>30.01.2009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E610D46-2008-4B5E-AE0E-B8D70CE0AED0}" type="datetime1">
              <a:rPr lang="ru-RU" smtClean="0"/>
              <a:pPr/>
              <a:t>30.01.2009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928670"/>
            <a:ext cx="7715304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Тема урока: </a:t>
            </a:r>
          </a:p>
          <a:p>
            <a:endParaRPr lang="ru-RU" sz="4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Стилистика. </a:t>
            </a:r>
          </a:p>
          <a:p>
            <a:r>
              <a:rPr lang="ru-RU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Функциональные стили речи.</a:t>
            </a:r>
            <a:endParaRPr lang="ru-RU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000100" y="571480"/>
            <a:ext cx="750099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Признаки публицистического стиля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Что общего у публицистического стиля с художественным?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Какие жанры публицистического стиля вы знаете?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57158" y="5786454"/>
            <a:ext cx="84296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      К жанрам публицистического стиля можно  отнести:  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428596" y="642918"/>
            <a:ext cx="914400" cy="185738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Речи </a:t>
            </a:r>
            <a:r>
              <a:rPr lang="ru-RU" dirty="0" err="1" smtClean="0"/>
              <a:t>адвока-тов</a:t>
            </a:r>
            <a:endParaRPr lang="ru-RU" dirty="0"/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1785918" y="1500174"/>
            <a:ext cx="1071570" cy="185738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Орато-</a:t>
            </a:r>
          </a:p>
          <a:p>
            <a:pPr algn="ctr"/>
            <a:r>
              <a:rPr lang="ru-RU" dirty="0" smtClean="0"/>
              <a:t>ров</a:t>
            </a:r>
            <a:endParaRPr lang="ru-RU" dirty="0"/>
          </a:p>
        </p:txBody>
      </p:sp>
      <p:sp>
        <p:nvSpPr>
          <p:cNvPr id="12" name="Выноска со стрелкой вниз 11"/>
          <p:cNvSpPr/>
          <p:nvPr/>
        </p:nvSpPr>
        <p:spPr>
          <a:xfrm>
            <a:off x="3214678" y="571480"/>
            <a:ext cx="1000132" cy="185738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Выступления в</a:t>
            </a:r>
            <a:r>
              <a:rPr lang="ru-RU" b="1" dirty="0" smtClean="0"/>
              <a:t> </a:t>
            </a:r>
            <a:r>
              <a:rPr lang="ru-RU" dirty="0" smtClean="0"/>
              <a:t>печати </a:t>
            </a:r>
            <a:endParaRPr lang="ru-RU" dirty="0"/>
          </a:p>
        </p:txBody>
      </p:sp>
      <p:sp>
        <p:nvSpPr>
          <p:cNvPr id="13" name="Выноска со стрелкой вниз 12"/>
          <p:cNvSpPr/>
          <p:nvPr/>
        </p:nvSpPr>
        <p:spPr>
          <a:xfrm>
            <a:off x="4429124" y="1357298"/>
            <a:ext cx="1071570" cy="185738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Репор</a:t>
            </a:r>
            <a:endParaRPr lang="ru-RU" dirty="0" smtClean="0"/>
          </a:p>
          <a:p>
            <a:pPr algn="ctr"/>
            <a:r>
              <a:rPr lang="ru-RU" dirty="0" err="1" smtClean="0"/>
              <a:t>таж</a:t>
            </a:r>
            <a:endParaRPr lang="ru-RU" dirty="0"/>
          </a:p>
        </p:txBody>
      </p:sp>
      <p:sp>
        <p:nvSpPr>
          <p:cNvPr id="14" name="Выноска со стрелкой вниз 13"/>
          <p:cNvSpPr/>
          <p:nvPr/>
        </p:nvSpPr>
        <p:spPr>
          <a:xfrm>
            <a:off x="2428860" y="3643314"/>
            <a:ext cx="1071570" cy="185738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Фелье</a:t>
            </a:r>
            <a:endParaRPr lang="ru-RU" dirty="0" smtClean="0"/>
          </a:p>
          <a:p>
            <a:pPr algn="ctr"/>
            <a:r>
              <a:rPr lang="ru-RU" dirty="0" smtClean="0"/>
              <a:t>тон</a:t>
            </a:r>
            <a:endParaRPr lang="ru-RU" dirty="0"/>
          </a:p>
        </p:txBody>
      </p:sp>
      <p:sp>
        <p:nvSpPr>
          <p:cNvPr id="15" name="Выноска со стрелкой вниз 14"/>
          <p:cNvSpPr/>
          <p:nvPr/>
        </p:nvSpPr>
        <p:spPr>
          <a:xfrm>
            <a:off x="5786446" y="3643314"/>
            <a:ext cx="1071570" cy="185738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Путевой очерк</a:t>
            </a:r>
            <a:endParaRPr lang="ru-RU" dirty="0"/>
          </a:p>
        </p:txBody>
      </p:sp>
      <p:sp>
        <p:nvSpPr>
          <p:cNvPr id="16" name="Выноска со стрелкой вниз 15"/>
          <p:cNvSpPr/>
          <p:nvPr/>
        </p:nvSpPr>
        <p:spPr>
          <a:xfrm>
            <a:off x="5929322" y="642918"/>
            <a:ext cx="914400" cy="185738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Статья</a:t>
            </a:r>
            <a:endParaRPr lang="ru-RU" dirty="0"/>
          </a:p>
        </p:txBody>
      </p:sp>
      <p:sp>
        <p:nvSpPr>
          <p:cNvPr id="17" name="Выноска со стрелкой вниз 16"/>
          <p:cNvSpPr/>
          <p:nvPr/>
        </p:nvSpPr>
        <p:spPr>
          <a:xfrm>
            <a:off x="500034" y="3714752"/>
            <a:ext cx="1071570" cy="185738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Заметка</a:t>
            </a:r>
            <a:endParaRPr lang="ru-RU" dirty="0"/>
          </a:p>
        </p:txBody>
      </p:sp>
      <p:sp>
        <p:nvSpPr>
          <p:cNvPr id="18" name="Выноска со стрелкой вниз 17"/>
          <p:cNvSpPr/>
          <p:nvPr/>
        </p:nvSpPr>
        <p:spPr>
          <a:xfrm>
            <a:off x="7572396" y="1071546"/>
            <a:ext cx="914400" cy="185738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Портретный очерк</a:t>
            </a:r>
            <a:endParaRPr lang="ru-RU" dirty="0"/>
          </a:p>
        </p:txBody>
      </p:sp>
      <p:sp>
        <p:nvSpPr>
          <p:cNvPr id="19" name="Выноска со стрелкой вниз 18"/>
          <p:cNvSpPr/>
          <p:nvPr/>
        </p:nvSpPr>
        <p:spPr>
          <a:xfrm>
            <a:off x="4286248" y="3643314"/>
            <a:ext cx="914400" cy="185738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Эссе</a:t>
            </a:r>
            <a:endParaRPr lang="ru-RU" dirty="0"/>
          </a:p>
        </p:txBody>
      </p:sp>
      <p:sp>
        <p:nvSpPr>
          <p:cNvPr id="20" name="Выноска со стрелкой вниз 19"/>
          <p:cNvSpPr/>
          <p:nvPr/>
        </p:nvSpPr>
        <p:spPr>
          <a:xfrm>
            <a:off x="7572396" y="3643314"/>
            <a:ext cx="1214446" cy="185738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Интервью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1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714348" y="1571612"/>
            <a:ext cx="642942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Словарная работа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Беллетристика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повествовательная художественная литература.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Беллетрист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автор повествовательного произведения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571472" y="1000108"/>
            <a:ext cx="8001056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Выделите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слова, относящиеся к   публицистическому  стилю.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Ассортимент, благоуханный, взоры, бездуховность, демократический,  популистский,  колея, беспрецедентный, интервью, эксклюзив, приоритетный, кулуары власти, безнравственность, пирушка, амперметр, экстремальный, политикан, реформатор, экономические рычаги, головомойка, рейтинг.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357159" y="1071546"/>
            <a:ext cx="850112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6. Подчеркните названия жанров публицистики.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Элегия, баллада, роман, очерк, трагедия, сонет, рассказ, фельетон, эпиграмма, новелла, повесть, поэма, интервью, ода, басня, комедия, эссе, статья, сатира.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928662" y="428604"/>
            <a:ext cx="8001056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В</a:t>
            </a:r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приведенном списке тем </a:t>
            </a:r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делайте пометку </a:t>
            </a: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полях, выявив лишь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 проблемы, которые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являются предметом обсуждения </a:t>
            </a:r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публицистической литературе.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Построение сложноподчиненных предложений;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проблемы, связанные с техногенными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катастрофами;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выборы президента;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решение линейных уравнений;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соединение химических элементов;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работа администрации района;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рейтинг исполнителей современной музыки;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использование акваланга для проведения ремонтных работ под водой;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литературоведческий анализ текста.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785794"/>
            <a:ext cx="764386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Цели и задачи урока: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eorgia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lang="ru-RU" sz="2000" b="1" dirty="0" smtClean="0"/>
              <a:t>акрепить </a:t>
            </a:r>
            <a:r>
              <a:rPr lang="en-US" sz="2000" b="1" dirty="0" smtClean="0"/>
              <a:t> </a:t>
            </a:r>
            <a:r>
              <a:rPr lang="ru-RU" sz="2000" b="1" dirty="0" smtClean="0"/>
              <a:t>ЗУН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 по определению стилей речи;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- учиться находить в текстах элементы, указывающие на стиль;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- определять средства речи;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- самостоятельно делать выводы и аргументировать свои ответы;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- развивать умения пользоваться общественно-политической лексикой, средствами     публицистического стиля, эмоционального воздействия на слушателя, читателя;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- закрепление навыков правописания;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- воспитание общечеловеческих ценностей (при   помощи восприятия текстов  нравственного характера).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142976" y="2193941"/>
            <a:ext cx="5857916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Times New Roman" pitchFamily="18" charset="0"/>
              </a:rPr>
              <a:t>Скажи мне  –  и я забуду;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Times New Roman" pitchFamily="18" charset="0"/>
              </a:rPr>
              <a:t>Покажи мне  –  и я запомню;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Times New Roman" pitchFamily="18" charset="0"/>
              </a:rPr>
              <a:t>Дай сделать  –  и я пойму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Times New Roman" pitchFamily="18" charset="0"/>
              </a:rPr>
              <a:t>Китайская притча</a:t>
            </a: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rus.1september.ru/2002/43/9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8643998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285860"/>
            <a:ext cx="8001056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Обратимся к тексту №1.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Задание: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определить, к какому стилю речи относится данный текст, поставить ударение в слове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каталог.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целях ознакомления с ассортиментом выпускаемой вами продукции просим направить нам каталоги женской обуви с указанием размера отпускных цен.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Директор                                                               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И.В. Иванов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28596" y="500042"/>
            <a:ext cx="8286808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Текст №2</a:t>
            </a: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Задание:</a:t>
            </a:r>
            <a:r>
              <a:rPr kumimoji="0" lang="ru-RU" b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определить стиль текста, расставить знаки препинания. </a:t>
            </a:r>
            <a:endParaRPr kumimoji="0" lang="ru-RU" b="1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Реформа орфографии 1918 года приблизила письмо к живой речи (т.е. отменила целый ряд традиционных а не фонетических орфограмм). Приближение орфографии к живой речи обычно вызывает и движение в другом направлении  стремление сблизить произношение с орфографией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endParaRPr kumimoji="0" lang="ru-RU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Однако влияние письма контролировалось развитием внутренних фонетических тенденций. Только те орфографические особенности оказали сильное влияние на литературное произношение которые помогали развиваться русской фонетической системе или способствовали устранению фразеологизмов в этой системе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endParaRPr kumimoji="0" lang="ru-RU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При этом надо подчеркнуть что во-первых эти особенности были известны и в конце </a:t>
            </a:r>
            <a:r>
              <a:rPr kumimoji="0" lang="en-US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XIX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в. и что во-вторых их и сейчас нельзя считать полностью победившими в современном русском литературном произношении. С ними конкурируют старые литературные нормы.</a:t>
            </a:r>
            <a:endParaRPr kumimoji="0" lang="ru-RU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</a:t>
            </a:r>
            <a:endParaRPr kumimoji="0" lang="ru-RU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(Цитируется по книге: Фонетика современного русского литературного языка. –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М., 1968.С 16-17)</a:t>
            </a:r>
            <a:endParaRPr kumimoji="0" lang="ru-RU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14546" y="214290"/>
            <a:ext cx="359734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Проверь себя!</a:t>
            </a:r>
          </a:p>
          <a:p>
            <a:pPr algn="ju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endParaRPr lang="ru-RU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00034" y="1142985"/>
            <a:ext cx="814393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Реформа орфографии 1918 года приблизила письмо к живой речи (т.е. отменила целый ряд традиционных, а не фонетических орфограмм). Приближение орфографии к живой речи обычно вызывает и движение в другом направлении: стремление сблизить произношение с орфографией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Однако влияние письма контролировалось развитием внутренних фонетических тенденций. Только те орфографические особенности оказали сильное влияние на литературное произношение, которые помогали развиваться русской фонетической системе или способствовали устранению фразеологизмов в этой системе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При этом надо подчеркнуть, что, во-первых, эти особенности были известны и в конце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XIX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в. и что, во-вторых, их и сейчас нельзя считать полностью победившими в современном русском литературном произношении. С ними конкурируют старые литературные нормы.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5229493"/>
            <a:ext cx="8143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(Цитируется по книге: Фонетика современного русского литературного языка. –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М., 1968. с. 16-17)</a:t>
            </a:r>
            <a:endParaRPr lang="ru-RU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928662" y="1071546"/>
            <a:ext cx="750099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Утро. Выглядываю в кусочек окна, не запушённый морозом, и не узнаю леса. Какое великолепие и спокойствие!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Над глубокими, свежими снегами, завалившими чащи елей, синее, огромное и удивительно нежное небо. Такие яркие, радостные краски бывают у нас только по утрам в афанасьевские морозы. И особенно хороши они сегодня, над свежим снегом и зелёным бором. Солнце ещё за лесом, просека в голубой тени. В колеях санного следа, смелым и чётким полукругом прорезанного от дороги  к дому, тень совершенно синяя. А на вершинах сосен, на их пышных зелёных венцах, уже играет золотистый солнечный свет. И сосны, как хоругви, замерли под глубоким небом.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(И.А. Бунин)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714348" y="571480"/>
            <a:ext cx="778671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Текст №3.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Задание:</a:t>
            </a:r>
            <a:r>
              <a:rPr kumimoji="0" lang="ru-RU" sz="240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определить стиль текста, найти  и выписать средства выразительной речи.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1857364"/>
            <a:ext cx="735811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Словарная работа: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sz="2400" i="1" dirty="0" smtClean="0">
                <a:solidFill>
                  <a:srgbClr val="FF0000"/>
                </a:solidFill>
              </a:rPr>
              <a:t>    </a:t>
            </a:r>
            <a:r>
              <a:rPr lang="ru-RU" sz="2400" b="1" i="1" dirty="0" smtClean="0"/>
              <a:t>хоругвь(и), ж.р. </a:t>
            </a:r>
          </a:p>
          <a:p>
            <a:r>
              <a:rPr lang="ru-RU" sz="2400" i="1" dirty="0" smtClean="0"/>
              <a:t>           1. В старину: войсковое знамя.</a:t>
            </a:r>
            <a:endParaRPr lang="ru-RU" sz="2400" dirty="0" smtClean="0"/>
          </a:p>
          <a:p>
            <a:endParaRPr lang="ru-RU" sz="2400" i="1" dirty="0" smtClean="0"/>
          </a:p>
          <a:p>
            <a:r>
              <a:rPr lang="ru-RU" sz="2400" i="1" dirty="0" smtClean="0"/>
              <a:t>           2. Принадлежность церковных шествий –  укреплённое на длинном древке большое полотнище с изображением святых. 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</TotalTime>
  <Words>832</Words>
  <PresentationFormat>Экран (4:3)</PresentationFormat>
  <Paragraphs>116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23</cp:revision>
  <dcterms:modified xsi:type="dcterms:W3CDTF">2009-01-29T22:03:51Z</dcterms:modified>
</cp:coreProperties>
</file>