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893" autoAdjust="0"/>
    <p:restoredTop sz="94660"/>
  </p:normalViewPr>
  <p:slideViewPr>
    <p:cSldViewPr>
      <p:cViewPr varScale="1">
        <p:scale>
          <a:sx n="79" d="100"/>
          <a:sy n="79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41D7C8-7D4D-4F44-829E-BE670A968DD7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93FD1A-EC3E-4883-ADFC-67882A05A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А.С.Пушкин.</a:t>
            </a:r>
            <a:br>
              <a:rPr lang="ru-RU" dirty="0" smtClean="0"/>
            </a:br>
            <a:r>
              <a:rPr lang="ru-RU" dirty="0" smtClean="0"/>
              <a:t>«ЕВГЕНИЙ ОНЕГИН»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r>
              <a:rPr lang="ru-RU" smtClean="0"/>
              <a:t>ОПОРНЫЕ  СХЕМЫ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7086600" cy="1928826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ЭТО </a:t>
            </a:r>
            <a:r>
              <a:rPr lang="ru-RU" sz="2800" dirty="0" smtClean="0"/>
              <a:t>ЛУЧШЕЕ МОЕ ТВОРЕНИЕ.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</a:t>
            </a:r>
            <a:r>
              <a:rPr lang="ru-RU" sz="2000" dirty="0" smtClean="0">
                <a:solidFill>
                  <a:schemeClr val="bg1"/>
                </a:solidFill>
              </a:rPr>
              <a:t>А.С. ПУШКИН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5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214554"/>
            <a:ext cx="4929222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СИСТЕМА ХУДОЖЕСТВЕННЫХ ОБРАЗОВ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50072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>
                <a:solidFill>
                  <a:srgbClr val="FF0000"/>
                </a:solidFill>
              </a:rPr>
              <a:t>            </a:t>
            </a:r>
            <a:r>
              <a:rPr lang="ru-RU" sz="6400" dirty="0" smtClean="0">
                <a:solidFill>
                  <a:srgbClr val="FF0000"/>
                </a:solidFill>
              </a:rPr>
              <a:t>ОНЕГИН                               ТАТЬЯНА                                                      </a:t>
            </a:r>
            <a:r>
              <a:rPr lang="ru-RU" sz="5600" dirty="0" smtClean="0">
                <a:solidFill>
                  <a:srgbClr val="FF0000"/>
                </a:solidFill>
              </a:rPr>
              <a:t>ЛЕНСКИЙ                                                   </a:t>
            </a:r>
          </a:p>
          <a:p>
            <a:pPr>
              <a:buNone/>
            </a:pPr>
            <a:r>
              <a:rPr lang="ru-RU" sz="5600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ru-RU" sz="5600" dirty="0" smtClean="0">
                <a:solidFill>
                  <a:schemeClr val="bg1"/>
                </a:solidFill>
              </a:rPr>
              <a:t>                                        представляют определенную категорию общества</a:t>
            </a: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«</a:t>
            </a:r>
            <a:r>
              <a:rPr lang="ru-RU" sz="4900" b="1" dirty="0" smtClean="0">
                <a:solidFill>
                  <a:schemeClr val="bg1"/>
                </a:solidFill>
              </a:rPr>
              <a:t>Высший свет»                                                Дворянство                                                                         Патриархальное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4900" b="1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             дворянство</a:t>
            </a:r>
          </a:p>
          <a:p>
            <a:pPr>
              <a:buNone/>
            </a:pPr>
            <a:endParaRPr lang="ru-RU" sz="49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2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Являются образцами определенного  нравственного, духовного, литературного типа </a:t>
            </a:r>
          </a:p>
          <a:p>
            <a:pPr algn="ctr">
              <a:buNone/>
            </a:pPr>
            <a:endParaRPr lang="ru-RU" sz="8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                                 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bg1"/>
                </a:solidFill>
              </a:rPr>
              <a:t>«</a:t>
            </a:r>
            <a:r>
              <a:rPr lang="ru-RU" sz="4900" i="1" dirty="0" smtClean="0">
                <a:solidFill>
                  <a:schemeClr val="bg1"/>
                </a:solidFill>
              </a:rPr>
              <a:t>Лишний человек</a:t>
            </a:r>
            <a:r>
              <a:rPr lang="ru-RU" sz="2600" i="1" dirty="0" smtClean="0">
                <a:solidFill>
                  <a:schemeClr val="bg1"/>
                </a:solidFill>
              </a:rPr>
              <a:t>»                                                                                               </a:t>
            </a:r>
            <a:r>
              <a:rPr lang="ru-RU" sz="4800" i="1" dirty="0" smtClean="0">
                <a:solidFill>
                  <a:schemeClr val="bg1"/>
                </a:solidFill>
              </a:rPr>
              <a:t>Идеал                                                            Романтическое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bg1"/>
                </a:solidFill>
              </a:rPr>
              <a:t>                                                                              «русской души»                                                       сознание </a:t>
            </a:r>
          </a:p>
          <a:p>
            <a:pPr>
              <a:buNone/>
            </a:pPr>
            <a:endParaRPr lang="ru-RU" sz="4800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800" i="1" dirty="0" smtClean="0">
                <a:solidFill>
                  <a:schemeClr val="bg1"/>
                </a:solidFill>
              </a:rPr>
              <a:t>                                                 Объединяются  АВТОРОМ  - действующим лицом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6400" i="1" dirty="0" smtClean="0">
                <a:solidFill>
                  <a:schemeClr val="bg1"/>
                </a:solidFill>
              </a:rPr>
              <a:t>АВТОР</a:t>
            </a:r>
          </a:p>
          <a:p>
            <a:pPr>
              <a:buNone/>
            </a:pPr>
            <a:r>
              <a:rPr lang="ru-RU" sz="6400" i="1" dirty="0" smtClean="0">
                <a:solidFill>
                  <a:schemeClr val="bg1"/>
                </a:solidFill>
              </a:rPr>
              <a:t>          -незримо присутствует всегда и везде;</a:t>
            </a:r>
          </a:p>
          <a:p>
            <a:pPr>
              <a:buNone/>
            </a:pPr>
            <a:r>
              <a:rPr lang="ru-RU" sz="6400" i="1" dirty="0" smtClean="0">
                <a:solidFill>
                  <a:schemeClr val="bg1"/>
                </a:solidFill>
              </a:rPr>
              <a:t>          -принимает участие в судьбе героя;</a:t>
            </a:r>
          </a:p>
          <a:p>
            <a:pPr>
              <a:buNone/>
            </a:pPr>
            <a:r>
              <a:rPr lang="ru-RU" sz="6400" i="1" dirty="0" smtClean="0">
                <a:solidFill>
                  <a:schemeClr val="bg1"/>
                </a:solidFill>
              </a:rPr>
              <a:t>          -делится с читателем  своими мыслями и чувствами;</a:t>
            </a:r>
          </a:p>
          <a:p>
            <a:pPr>
              <a:buNone/>
            </a:pPr>
            <a:r>
              <a:rPr lang="ru-RU" sz="6400" i="1" dirty="0" smtClean="0">
                <a:solidFill>
                  <a:schemeClr val="bg1"/>
                </a:solidFill>
              </a:rPr>
              <a:t>          -рассуждает о нравах и морали общества.</a:t>
            </a:r>
          </a:p>
          <a:p>
            <a:pPr>
              <a:buNone/>
            </a:pPr>
            <a:endParaRPr lang="ru-RU" sz="2600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600" i="1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ru-RU" sz="2600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600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600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49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ru-RU" sz="3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                                     </a:t>
            </a:r>
            <a:r>
              <a:rPr lang="ru-RU" sz="2000" dirty="0" smtClean="0">
                <a:solidFill>
                  <a:schemeClr val="bg1"/>
                </a:solidFill>
              </a:rPr>
              <a:t>             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r>
              <a:rPr lang="ru-RU" dirty="0" smtClean="0"/>
              <a:t>СЮЖЕТ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71504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b="1" u="sng" dirty="0" smtClean="0">
                <a:solidFill>
                  <a:schemeClr val="bg1"/>
                </a:solidFill>
              </a:rPr>
              <a:t>1</a:t>
            </a:r>
            <a:r>
              <a:rPr lang="ru-RU" sz="2000" b="1" u="sng" dirty="0" smtClean="0">
                <a:solidFill>
                  <a:schemeClr val="bg1"/>
                </a:solidFill>
              </a:rPr>
              <a:t> ОСОБЕННОСТЬ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r>
              <a:rPr lang="ru-RU" sz="2400" b="1" dirty="0" smtClean="0">
                <a:solidFill>
                  <a:srgbClr val="C00000"/>
                </a:solidFill>
              </a:rPr>
              <a:t>ОНЕГИН – ТАТЬЯНА                   ЛЕНСКИЙ – ОЛЬГА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служит для развития                                               не развивается,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основного конфликта                                помогает Татьяне  понять Онегина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романа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000" b="1" u="sng" dirty="0" smtClean="0">
                <a:solidFill>
                  <a:schemeClr val="bg1"/>
                </a:solidFill>
              </a:rPr>
              <a:t>2 ОСОБЕННОСТЬ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 Главное действующее лицо – ПОВЕСТВОВАТЕЛЬ: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-спутник Онегина;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-антипод Ленского – поэта;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-защитник « Татьяны милой»</a:t>
            </a:r>
          </a:p>
          <a:p>
            <a:pPr>
              <a:buNone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Лирическое отступление- </a:t>
            </a:r>
            <a:r>
              <a:rPr lang="ru-RU" sz="2000" b="1" dirty="0" smtClean="0">
                <a:solidFill>
                  <a:schemeClr val="bg1"/>
                </a:solidFill>
              </a:rPr>
              <a:t>составная часть сюжета</a:t>
            </a:r>
          </a:p>
          <a:p>
            <a:pPr>
              <a:buNone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b="1" u="sng" dirty="0" smtClean="0">
                <a:solidFill>
                  <a:schemeClr val="bg1"/>
                </a:solidFill>
              </a:rPr>
              <a:t> 3 ОСОБЕННОСТЬ</a:t>
            </a:r>
          </a:p>
          <a:p>
            <a:pPr>
              <a:buNone/>
            </a:pPr>
            <a:endParaRPr lang="ru-RU" sz="2000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100" b="1" dirty="0" smtClean="0">
                <a:solidFill>
                  <a:schemeClr val="bg1"/>
                </a:solidFill>
              </a:rPr>
              <a:t>          </a:t>
            </a:r>
            <a:r>
              <a:rPr lang="ru-RU" b="1" i="1" dirty="0" smtClean="0">
                <a:solidFill>
                  <a:schemeClr val="bg1"/>
                </a:solidFill>
              </a:rPr>
              <a:t>Образ повествователя </a:t>
            </a:r>
            <a:r>
              <a:rPr lang="ru-RU" sz="2100" b="1" dirty="0" smtClean="0">
                <a:solidFill>
                  <a:schemeClr val="bg1"/>
                </a:solidFill>
              </a:rPr>
              <a:t>раздвигает границы конфликта- в роман входит русская жизнь того времени во всех ее проявлениях.</a:t>
            </a:r>
          </a:p>
          <a:p>
            <a:pPr>
              <a:buNone/>
            </a:pPr>
            <a:r>
              <a:rPr lang="ru-RU" sz="2100" b="1" u="sng" dirty="0" smtClean="0">
                <a:solidFill>
                  <a:schemeClr val="bg1"/>
                </a:solidFill>
              </a:rPr>
              <a:t>         </a:t>
            </a:r>
          </a:p>
          <a:p>
            <a:pPr>
              <a:buNone/>
            </a:pPr>
            <a:endParaRPr lang="ru-RU" sz="2000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000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	                                         </a:t>
            </a:r>
          </a:p>
          <a:p>
            <a:pPr>
              <a:buNone/>
            </a:pP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Онегинская</a:t>
            </a:r>
            <a:r>
              <a:rPr lang="ru-RU" sz="3200" dirty="0" smtClean="0"/>
              <a:t> строфа</a:t>
            </a:r>
            <a:r>
              <a:rPr lang="ru-RU" sz="2400" dirty="0" smtClean="0"/>
              <a:t>( весь роман кроме писем Татьяны и  Онегина  и песни девушек)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sz="2000" dirty="0" smtClean="0">
                <a:solidFill>
                  <a:srgbClr val="C00000"/>
                </a:solidFill>
              </a:rPr>
              <a:t>1</a:t>
            </a:r>
            <a:r>
              <a:rPr lang="ru-RU" sz="1800" dirty="0" smtClean="0">
                <a:solidFill>
                  <a:schemeClr val="bg1"/>
                </a:solidFill>
              </a:rPr>
              <a:t>. Включает 14 стихов : 4+4+4+2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</a:t>
            </a:r>
            <a:r>
              <a:rPr lang="ru-RU" sz="2000" dirty="0" smtClean="0">
                <a:solidFill>
                  <a:srgbClr val="C00000"/>
                </a:solidFill>
              </a:rPr>
              <a:t>2</a:t>
            </a:r>
            <a:r>
              <a:rPr lang="ru-RU" sz="1800" dirty="0" smtClean="0">
                <a:solidFill>
                  <a:schemeClr val="bg1"/>
                </a:solidFill>
              </a:rPr>
              <a:t>.Четырехстопный ямб со строгой рифмовкой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- 4 стр.- перекрестная;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- 4 стр.- парная;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- 4 стр.- кольцевая;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- 2 стр.- куплет (двустишие)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4-стопный ямб позволяет передать разнообразные интонации: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-эпические, повествовательные;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-разговорные.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</a:t>
            </a:r>
            <a:r>
              <a:rPr lang="ru-RU" sz="1800" i="1" dirty="0" smtClean="0">
                <a:solidFill>
                  <a:schemeClr val="bg1"/>
                </a:solidFill>
              </a:rPr>
              <a:t>Стили речи- </a:t>
            </a:r>
            <a:r>
              <a:rPr lang="ru-RU" sz="1800" dirty="0" smtClean="0">
                <a:solidFill>
                  <a:schemeClr val="bg1"/>
                </a:solidFill>
              </a:rPr>
              <a:t>от « высокого» ,книжного до разговорного стиля обычных деревенских пересудов « о сенокосе, о вине, о псарне, о своей родне».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</a:t>
            </a:r>
            <a:r>
              <a:rPr lang="ru-RU" sz="1800" i="1" dirty="0" smtClean="0">
                <a:solidFill>
                  <a:schemeClr val="bg1"/>
                </a:solidFill>
              </a:rPr>
              <a:t>Каждая </a:t>
            </a:r>
            <a:r>
              <a:rPr lang="ru-RU" sz="1800" i="1" dirty="0" err="1" smtClean="0">
                <a:solidFill>
                  <a:schemeClr val="bg1"/>
                </a:solidFill>
              </a:rPr>
              <a:t>онегинская</a:t>
            </a:r>
            <a:r>
              <a:rPr lang="ru-RU" sz="1800" i="1" dirty="0" smtClean="0">
                <a:solidFill>
                  <a:schemeClr val="bg1"/>
                </a:solidFill>
              </a:rPr>
              <a:t> строфа</a:t>
            </a:r>
            <a:r>
              <a:rPr lang="ru-RU" sz="1800" dirty="0" smtClean="0">
                <a:solidFill>
                  <a:schemeClr val="bg1"/>
                </a:solidFill>
              </a:rPr>
              <a:t>: – определенный элемент в движении сюжета;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                         - законченное по смыслу и форме маленькое произведение.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305</TotalTime>
  <Words>304</Words>
  <Application>Microsoft Office PowerPoint</Application>
  <PresentationFormat>Экран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А.С.Пушкин. «ЕВГЕНИЙ ОНЕГИН»</vt:lpstr>
      <vt:lpstr>        ЭТО ЛУЧШЕЕ МОЕ ТВОРЕНИЕ.                         А.С. ПУШКИН.</vt:lpstr>
      <vt:lpstr>СИСТЕМА ХУДОЖЕСТВЕННЫХ ОБРАЗОВ</vt:lpstr>
      <vt:lpstr>СЮЖЕТ</vt:lpstr>
      <vt:lpstr>Онегинская строфа( весь роман кроме писем Татьяны и  Онегина  и песни девушек)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А.С.Пушкин. « Евгений Онегин»</dc:title>
  <dc:creator>марина</dc:creator>
  <cp:lastModifiedBy>марина</cp:lastModifiedBy>
  <cp:revision>45</cp:revision>
  <dcterms:created xsi:type="dcterms:W3CDTF">2008-03-22T09:27:49Z</dcterms:created>
  <dcterms:modified xsi:type="dcterms:W3CDTF">2009-01-25T06:45:24Z</dcterms:modified>
</cp:coreProperties>
</file>