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1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27CB25D-8B8C-40E3-A050-BFA22260EE7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4E308AF-B18F-4C3C-956D-C886642FB60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7D88984-5ED3-49D2-990A-0011A343C73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EEB5178-85E5-4759-B325-A622E4188818}"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5DC1AB4-BF96-4EB1-9C77-453F503F6EC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F4A10373-9AA0-49C1-90FA-0740142C635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875422-86C8-46F1-A433-8ADE31538AE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067C2B1D-0C38-408F-8228-96F9DFA6C4F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31F20DA5-29B6-4C5E-A245-AEA543E11D7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6EB0419-CDD2-47C5-8B64-05FD0F270AC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2FE287B-5F08-4D5C-8469-4CEC0A979DB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259C7E3-47E3-4143-B76B-8121E10A60D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33400" y="304800"/>
            <a:ext cx="7772400" cy="1470025"/>
          </a:xfrm>
        </p:spPr>
        <p:txBody>
          <a:bodyPr/>
          <a:lstStyle/>
          <a:p>
            <a:pPr eaLnBrk="1" hangingPunct="1">
              <a:defRPr/>
            </a:pPr>
            <a:r>
              <a:rPr lang="ru-RU" sz="5400" b="1" u="sng">
                <a:solidFill>
                  <a:schemeClr val="bg1"/>
                </a:solidFill>
                <a:effectLst>
                  <a:outerShdw blurRad="38100" dist="38100" dir="2700000" algn="tl">
                    <a:srgbClr val="000000"/>
                  </a:outerShdw>
                </a:effectLst>
              </a:rPr>
              <a:t>ХОЛОДНАЯ ВОЙНА:</a:t>
            </a:r>
            <a:r>
              <a:rPr lang="ru-RU" sz="4000">
                <a:solidFill>
                  <a:schemeClr val="bg1"/>
                </a:solidFill>
              </a:rPr>
              <a:t> </a:t>
            </a:r>
          </a:p>
        </p:txBody>
      </p:sp>
      <p:sp>
        <p:nvSpPr>
          <p:cNvPr id="13315" name="Rectangle 4"/>
          <p:cNvSpPr>
            <a:spLocks noChangeArrowheads="1"/>
          </p:cNvSpPr>
          <p:nvPr/>
        </p:nvSpPr>
        <p:spPr bwMode="auto">
          <a:xfrm>
            <a:off x="762000" y="3581400"/>
            <a:ext cx="7772400" cy="1470025"/>
          </a:xfrm>
          <a:prstGeom prst="rect">
            <a:avLst/>
          </a:prstGeom>
          <a:noFill/>
          <a:ln w="9525">
            <a:noFill/>
            <a:miter lim="800000"/>
            <a:headEnd/>
            <a:tailEnd/>
          </a:ln>
        </p:spPr>
        <p:txBody>
          <a:bodyPr anchor="ctr"/>
          <a:lstStyle/>
          <a:p>
            <a:pPr algn="ctr"/>
            <a:endParaRPr lang="ru-RU" sz="4400">
              <a:solidFill>
                <a:schemeClr val="bg1"/>
              </a:solidFill>
            </a:endParaRPr>
          </a:p>
        </p:txBody>
      </p:sp>
      <p:sp>
        <p:nvSpPr>
          <p:cNvPr id="13316" name="Rectangle 5"/>
          <p:cNvSpPr>
            <a:spLocks noChangeArrowheads="1"/>
          </p:cNvSpPr>
          <p:nvPr/>
        </p:nvSpPr>
        <p:spPr bwMode="auto">
          <a:xfrm>
            <a:off x="609600" y="3276600"/>
            <a:ext cx="8001000" cy="1470025"/>
          </a:xfrm>
          <a:prstGeom prst="rect">
            <a:avLst/>
          </a:prstGeom>
          <a:noFill/>
          <a:ln w="9525">
            <a:noFill/>
            <a:miter lim="800000"/>
            <a:headEnd/>
            <a:tailEnd/>
          </a:ln>
        </p:spPr>
        <p:txBody>
          <a:bodyPr anchor="ctr"/>
          <a:lstStyle/>
          <a:p>
            <a:pPr algn="ctr"/>
            <a:r>
              <a:rPr lang="ru-RU" sz="4400">
                <a:solidFill>
                  <a:schemeClr val="bg1"/>
                </a:solidFill>
              </a:rPr>
              <a:t>КОНФЛИКТ ВОКРУГ ТУРЦИИ</a:t>
            </a:r>
          </a:p>
        </p:txBody>
      </p:sp>
      <p:sp>
        <p:nvSpPr>
          <p:cNvPr id="5126" name="Rectangle 6"/>
          <p:cNvSpPr>
            <a:spLocks noChangeArrowheads="1"/>
          </p:cNvSpPr>
          <p:nvPr/>
        </p:nvSpPr>
        <p:spPr bwMode="auto">
          <a:xfrm>
            <a:off x="457200" y="1676400"/>
            <a:ext cx="7772400" cy="1470025"/>
          </a:xfrm>
          <a:prstGeom prst="rect">
            <a:avLst/>
          </a:prstGeom>
          <a:noFill/>
          <a:ln w="9525">
            <a:noFill/>
            <a:miter lim="800000"/>
            <a:headEnd/>
            <a:tailEnd/>
          </a:ln>
          <a:effectLst/>
        </p:spPr>
        <p:txBody>
          <a:bodyPr anchor="ctr"/>
          <a:lstStyle/>
          <a:p>
            <a:pPr algn="ctr">
              <a:defRPr/>
            </a:pPr>
            <a:r>
              <a:rPr lang="ru-RU" sz="4400" b="1">
                <a:solidFill>
                  <a:schemeClr val="bg1"/>
                </a:solidFill>
              </a:rPr>
              <a:t>ГРАЖДАНСКАЯ ВОЙНА В </a:t>
            </a:r>
            <a:r>
              <a:rPr lang="ru-RU" sz="4400" b="1">
                <a:solidFill>
                  <a:schemeClr val="bg1"/>
                </a:solidFill>
                <a:effectLst>
                  <a:outerShdw blurRad="38100" dist="38100" dir="2700000" algn="tl">
                    <a:srgbClr val="000000"/>
                  </a:outerShdw>
                </a:effectLst>
              </a:rPr>
              <a:t>ГРЕЦИИ</a:t>
            </a:r>
            <a:r>
              <a:rPr lang="ru-RU" sz="4400">
                <a:solidFill>
                  <a:schemeClr val="bg1"/>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ru-RU" sz="4000" b="1" smtClean="0">
                <a:solidFill>
                  <a:schemeClr val="bg1"/>
                </a:solidFill>
              </a:rPr>
              <a:t>ГРАЖДАНСКАЯ ВОЙНА В ГРЕЦИИ</a:t>
            </a:r>
          </a:p>
        </p:txBody>
      </p:sp>
      <p:sp>
        <p:nvSpPr>
          <p:cNvPr id="6147" name="Rectangle 3"/>
          <p:cNvSpPr>
            <a:spLocks noGrp="1" noChangeArrowheads="1"/>
          </p:cNvSpPr>
          <p:nvPr>
            <p:ph type="body" idx="1"/>
          </p:nvPr>
        </p:nvSpPr>
        <p:spPr>
          <a:xfrm>
            <a:off x="457200" y="1600200"/>
            <a:ext cx="8229600" cy="5257800"/>
          </a:xfrm>
        </p:spPr>
        <p:txBody>
          <a:bodyPr/>
          <a:lstStyle/>
          <a:p>
            <a:pPr eaLnBrk="1" hangingPunct="1">
              <a:defRPr/>
            </a:pPr>
            <a:r>
              <a:rPr lang="ru-RU" b="1">
                <a:solidFill>
                  <a:schemeClr val="bg1"/>
                </a:solidFill>
                <a:effectLst>
                  <a:outerShdw blurRad="38100" dist="38100" dir="2700000" algn="tl">
                    <a:srgbClr val="000000"/>
                  </a:outerShdw>
                </a:effectLst>
              </a:rPr>
              <a:t>Гражданская война в Греции</a:t>
            </a:r>
            <a:r>
              <a:rPr lang="ru-RU">
                <a:solidFill>
                  <a:schemeClr val="bg1"/>
                </a:solidFill>
                <a:effectLst>
                  <a:outerShdw blurRad="38100" dist="38100" dir="2700000" algn="tl">
                    <a:srgbClr val="000000"/>
                  </a:outerShdw>
                </a:effectLst>
              </a:rPr>
              <a:t> — первый крупный вооруженный конфликт в Европе после окончания Второй Мировой войны, проходивший с 1946 по 1949 годы.</a:t>
            </a:r>
          </a:p>
        </p:txBody>
      </p:sp>
      <p:pic>
        <p:nvPicPr>
          <p:cNvPr id="14340" name="Picture 4" descr="1"/>
          <p:cNvPicPr>
            <a:picLocks noChangeAspect="1" noChangeArrowheads="1"/>
          </p:cNvPicPr>
          <p:nvPr/>
        </p:nvPicPr>
        <p:blipFill>
          <a:blip r:embed="rId3"/>
          <a:srcRect/>
          <a:stretch>
            <a:fillRect/>
          </a:stretch>
        </p:blipFill>
        <p:spPr bwMode="auto">
          <a:xfrm>
            <a:off x="4876800" y="4038600"/>
            <a:ext cx="3733800" cy="2432050"/>
          </a:xfrm>
          <a:prstGeom prst="rect">
            <a:avLst/>
          </a:prstGeom>
          <a:solidFill>
            <a:schemeClr val="bg1"/>
          </a:solid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ru-RU" sz="4000" b="1">
                <a:solidFill>
                  <a:schemeClr val="bg1"/>
                </a:solidFill>
                <a:effectLst>
                  <a:outerShdw blurRad="38100" dist="38100" dir="2700000" algn="tl">
                    <a:srgbClr val="000000"/>
                  </a:outerShdw>
                </a:effectLst>
              </a:rPr>
              <a:t>ГРАЖДАНСКАЯ ВОЙНА В ГРЕЦИИ</a:t>
            </a:r>
          </a:p>
        </p:txBody>
      </p:sp>
      <p:sp>
        <p:nvSpPr>
          <p:cNvPr id="10243" name="Rectangle 3"/>
          <p:cNvSpPr>
            <a:spLocks noGrp="1" noChangeArrowheads="1"/>
          </p:cNvSpPr>
          <p:nvPr>
            <p:ph type="body" idx="1"/>
          </p:nvPr>
        </p:nvSpPr>
        <p:spPr>
          <a:xfrm>
            <a:off x="457200" y="1371600"/>
            <a:ext cx="8229600" cy="5715000"/>
          </a:xfrm>
        </p:spPr>
        <p:txBody>
          <a:bodyPr/>
          <a:lstStyle/>
          <a:p>
            <a:pPr eaLnBrk="1" hangingPunct="1">
              <a:lnSpc>
                <a:spcPct val="80000"/>
              </a:lnSpc>
              <a:defRPr/>
            </a:pPr>
            <a:r>
              <a:rPr lang="ru-RU" sz="1400" b="1">
                <a:solidFill>
                  <a:schemeClr val="bg1"/>
                </a:solidFill>
                <a:effectLst>
                  <a:outerShdw blurRad="38100" dist="38100" dir="2700000" algn="tl">
                    <a:srgbClr val="000000"/>
                  </a:outerShdw>
                </a:effectLst>
              </a:rPr>
              <a:t>После германского вторжения весной 1941 г. Греция была оккупирована. На территории самой Греции развивалось активное движение Сопротивления, в котором выделялось два крыла: левое прокоммунистическое и правое промонархическое. К. освобождению Греции в октябре 1944 г. прокоммунистические антимонархические организации имели перевес. В стране высадились британские войска, при помощи которых в начале декабря была подавлена массовая демонстрация прокоммунистических сил в Афинах. Постепенно правые монархические силы при поддержке британцев и американцев стали усиливать свои политические позиции.</a:t>
            </a:r>
            <a:br>
              <a:rPr lang="ru-RU" sz="1400" b="1">
                <a:solidFill>
                  <a:schemeClr val="bg1"/>
                </a:solidFill>
                <a:effectLst>
                  <a:outerShdw blurRad="38100" dist="38100" dir="2700000" algn="tl">
                    <a:srgbClr val="000000"/>
                  </a:outerShdw>
                </a:effectLst>
              </a:rPr>
            </a:br>
            <a:r>
              <a:rPr lang="ru-RU" sz="1400" b="1">
                <a:solidFill>
                  <a:schemeClr val="bg1"/>
                </a:solidFill>
                <a:effectLst>
                  <a:outerShdw blurRad="38100" dist="38100" dir="2700000" algn="tl">
                    <a:srgbClr val="000000"/>
                  </a:outerShdw>
                </a:effectLst>
              </a:rPr>
              <a:t>В декабре 1945 г. различные политические силы Греции подписали Варкизское соглашение, предусматривавшее взаимное разоружение, создание коалиционного правительства, проведение свободных демократических выборов. Выполнение соглашения было сорвано. В марте 1946 г. состоялись парламентские выборы, которые принесли успех правым силам — Компартия Греции их бойкотировала. В сентябре того же года большинство греков проголосовало на референдуме за сохранение монархии. В октябре коммунисты объявили о создании нелегальной Демократической армии Греции и развязали в стране гражданскую войну. В 1946 г. началась Гражданская война между либералами и коммунистами. Была реставрирована монархия, а коммунисты объявлены вне закона.</a:t>
            </a:r>
          </a:p>
          <a:p>
            <a:pPr eaLnBrk="1" hangingPunct="1">
              <a:lnSpc>
                <a:spcPct val="80000"/>
              </a:lnSpc>
              <a:defRPr/>
            </a:pPr>
            <a:r>
              <a:rPr lang="ru-RU" sz="1400" b="1">
                <a:solidFill>
                  <a:schemeClr val="bg1"/>
                </a:solidFill>
                <a:effectLst>
                  <a:outerShdw blurRad="38100" dist="38100" dir="2700000" algn="tl">
                    <a:srgbClr val="000000"/>
                  </a:outerShdw>
                </a:effectLst>
              </a:rPr>
              <a:t>На развитие внутриполитической ситуации в Греции все большее влияние оказывало общее ухудшение международной обстановки, предвещавшее холодную войну. В феврале 1946 г. СССР обратился в Совет Безопасности ООН с жалобой на присутствие британских войск в Греции. Дальнейшее нарастание тенденций холодной войны привело к тому, что с конца 1946 — начала 1947 г. сталинское руководство решило поддержать греческих коммунистов в гражданской войне. Необходимая им помощь направлялась через Югославию и Болгарию. Великобритания и США проявляли громадную заинтересованность в судьбе Греции, рассматривая ее как ключ к Восточному Средиземноморью, к важнейшим коммуникациям и к природным ресурсам Ближнего Востока.</a:t>
            </a:r>
            <a:br>
              <a:rPr lang="ru-RU" sz="1400" b="1">
                <a:solidFill>
                  <a:schemeClr val="bg1"/>
                </a:solidFill>
                <a:effectLst>
                  <a:outerShdw blurRad="38100" dist="38100" dir="2700000" algn="tl">
                    <a:srgbClr val="000000"/>
                  </a:outerShdw>
                </a:effectLst>
              </a:rPr>
            </a:br>
            <a:r>
              <a:rPr lang="ru-RU" sz="1400" b="1">
                <a:solidFill>
                  <a:schemeClr val="bg1"/>
                </a:solidFill>
                <a:effectLst>
                  <a:outerShdw blurRad="38100" dist="38100" dir="2700000" algn="tl">
                    <a:srgbClr val="000000"/>
                  </a:outerShdw>
                </a:effectLst>
              </a:rPr>
              <a:t>Борьба за влияние в Греции была лишь частью борьбы великих держав за укрепление своих позиций на Ближнем и Среднем Востоке.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ru-RU" b="1" smtClean="0">
                <a:solidFill>
                  <a:schemeClr val="bg1"/>
                </a:solidFill>
              </a:rPr>
              <a:t>ДАВЛЕНИЕ НА ТУРЦИЮ</a:t>
            </a:r>
          </a:p>
        </p:txBody>
      </p:sp>
      <p:sp>
        <p:nvSpPr>
          <p:cNvPr id="7171" name="Rectangle 3"/>
          <p:cNvSpPr>
            <a:spLocks noGrp="1" noChangeArrowheads="1"/>
          </p:cNvSpPr>
          <p:nvPr>
            <p:ph type="body" idx="1"/>
          </p:nvPr>
        </p:nvSpPr>
        <p:spPr>
          <a:xfrm>
            <a:off x="457200" y="1600200"/>
            <a:ext cx="5334000" cy="4953000"/>
          </a:xfrm>
        </p:spPr>
        <p:txBody>
          <a:bodyPr/>
          <a:lstStyle/>
          <a:p>
            <a:pPr eaLnBrk="1" hangingPunct="1">
              <a:lnSpc>
                <a:spcPct val="80000"/>
              </a:lnSpc>
              <a:defRPr/>
            </a:pPr>
            <a:r>
              <a:rPr lang="ru-RU" sz="1600" b="1">
                <a:solidFill>
                  <a:schemeClr val="bg1"/>
                </a:solidFill>
                <a:effectLst>
                  <a:outerShdw blurRad="38100" dist="38100" dir="2700000" algn="tl">
                    <a:srgbClr val="000000"/>
                  </a:outerShdw>
                </a:effectLst>
              </a:rPr>
              <a:t>СССР оказывал давление  на Турцию, от которой Советский Союз требовал вместе с ним принять участие в охране проливов, «чтобы помешать их использованию государствами в целях, враждебным причерноморским  державам».Оно потребовало возвращения областей Карса, Артвина и Ардагана, перешедших к Турции после Первой мировой войны.</a:t>
            </a:r>
            <a:br>
              <a:rPr lang="ru-RU" sz="1600" b="1">
                <a:solidFill>
                  <a:schemeClr val="bg1"/>
                </a:solidFill>
                <a:effectLst>
                  <a:outerShdw blurRad="38100" dist="38100" dir="2700000" algn="tl">
                    <a:srgbClr val="000000"/>
                  </a:outerShdw>
                </a:effectLst>
              </a:rPr>
            </a:br>
            <a:endParaRPr lang="ru-RU" sz="1600" b="1">
              <a:solidFill>
                <a:schemeClr val="bg1"/>
              </a:solidFill>
              <a:effectLst>
                <a:outerShdw blurRad="38100" dist="38100" dir="2700000" algn="tl">
                  <a:srgbClr val="000000"/>
                </a:outerShdw>
              </a:effectLst>
            </a:endParaRPr>
          </a:p>
          <a:p>
            <a:pPr eaLnBrk="1" hangingPunct="1">
              <a:lnSpc>
                <a:spcPct val="80000"/>
              </a:lnSpc>
              <a:defRPr/>
            </a:pPr>
            <a:r>
              <a:rPr lang="ru-RU" sz="1600" b="1">
                <a:solidFill>
                  <a:schemeClr val="bg1"/>
                </a:solidFill>
                <a:effectLst>
                  <a:outerShdw blurRad="38100" dist="38100" dir="2700000" algn="tl">
                    <a:srgbClr val="000000"/>
                  </a:outerShdw>
                </a:effectLst>
              </a:rPr>
              <a:t> В августе 1946 г. советское правительство вновь настойчиво предложило Турции, чтобы режим проливов определялся только черноморскими государствами с участием СССР в обороне Босфора и Дарданелл.</a:t>
            </a:r>
            <a:br>
              <a:rPr lang="ru-RU" sz="1600" b="1">
                <a:solidFill>
                  <a:schemeClr val="bg1"/>
                </a:solidFill>
                <a:effectLst>
                  <a:outerShdw blurRad="38100" dist="38100" dir="2700000" algn="tl">
                    <a:srgbClr val="000000"/>
                  </a:outerShdw>
                </a:effectLst>
              </a:rPr>
            </a:br>
            <a:r>
              <a:rPr lang="ru-RU" sz="1600" b="1">
                <a:solidFill>
                  <a:schemeClr val="bg1"/>
                </a:solidFill>
                <a:effectLst>
                  <a:outerShdw blurRad="38100" dist="38100" dir="2700000" algn="tl">
                    <a:srgbClr val="000000"/>
                  </a:outerShdw>
                </a:effectLst>
              </a:rPr>
              <a:t> </a:t>
            </a:r>
          </a:p>
          <a:p>
            <a:pPr eaLnBrk="1" hangingPunct="1">
              <a:lnSpc>
                <a:spcPct val="80000"/>
              </a:lnSpc>
              <a:defRPr/>
            </a:pPr>
            <a:r>
              <a:rPr lang="ru-RU" sz="1600" b="1">
                <a:solidFill>
                  <a:schemeClr val="bg1"/>
                </a:solidFill>
                <a:effectLst>
                  <a:outerShdw blurRad="38100" dist="38100" dir="2700000" algn="tl">
                    <a:srgbClr val="000000"/>
                  </a:outerShdw>
                </a:effectLst>
              </a:rPr>
              <a:t>Руководствуясь соображениями глобальной стратегии, США должны были оказать Турции всю необходимую поддержку и помощь, включая угрозу военных действий против СССР.</a:t>
            </a:r>
          </a:p>
        </p:txBody>
      </p:sp>
      <p:pic>
        <p:nvPicPr>
          <p:cNvPr id="16388" name="Picture 4" descr="untitled"/>
          <p:cNvPicPr>
            <a:picLocks noChangeAspect="1" noChangeArrowheads="1"/>
          </p:cNvPicPr>
          <p:nvPr/>
        </p:nvPicPr>
        <p:blipFill>
          <a:blip r:embed="rId3"/>
          <a:srcRect/>
          <a:stretch>
            <a:fillRect/>
          </a:stretch>
        </p:blipFill>
        <p:spPr bwMode="auto">
          <a:xfrm>
            <a:off x="5810250" y="1295400"/>
            <a:ext cx="3333750" cy="53054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ru-RU" b="1">
                <a:solidFill>
                  <a:schemeClr val="bg1"/>
                </a:solidFill>
                <a:effectLst>
                  <a:outerShdw blurRad="38100" dist="38100" dir="2700000" algn="tl">
                    <a:srgbClr val="000000"/>
                  </a:outerShdw>
                </a:effectLst>
              </a:rPr>
              <a:t>ПОМОЩЬ США</a:t>
            </a:r>
          </a:p>
        </p:txBody>
      </p:sp>
      <p:sp>
        <p:nvSpPr>
          <p:cNvPr id="8195" name="Rectangle 3"/>
          <p:cNvSpPr>
            <a:spLocks noGrp="1" noChangeArrowheads="1"/>
          </p:cNvSpPr>
          <p:nvPr>
            <p:ph type="body" idx="1"/>
          </p:nvPr>
        </p:nvSpPr>
        <p:spPr/>
        <p:txBody>
          <a:bodyPr/>
          <a:lstStyle/>
          <a:p>
            <a:pPr eaLnBrk="1" hangingPunct="1">
              <a:lnSpc>
                <a:spcPct val="80000"/>
              </a:lnSpc>
              <a:defRPr/>
            </a:pPr>
            <a:r>
              <a:rPr lang="ru-RU" sz="2000">
                <a:solidFill>
                  <a:schemeClr val="bg1"/>
                </a:solidFill>
                <a:effectLst>
                  <a:outerShdw blurRad="38100" dist="38100" dir="2700000" algn="tl">
                    <a:srgbClr val="000000"/>
                  </a:outerShdw>
                </a:effectLst>
              </a:rPr>
              <a:t>10 марта 1947 года в  Москве собралось совещание министров иностранных дел, накануне изложения Трумэном конгрессу своей доктрины экономической помощи "свободным народам, сопротивляющимся попыткам закабаления со стороны вооруженного меньшинства, внешнему давлению. Первыми получили необходимую американскую помощь Турция и Греция. 20 июня 1947 г. подписано соглашение между Грецией и США. </a:t>
            </a:r>
          </a:p>
          <a:p>
            <a:pPr eaLnBrk="1" hangingPunct="1">
              <a:lnSpc>
                <a:spcPct val="80000"/>
              </a:lnSpc>
              <a:defRPr/>
            </a:pPr>
            <a:r>
              <a:rPr lang="ru-RU" sz="2000">
                <a:solidFill>
                  <a:schemeClr val="bg1"/>
                </a:solidFill>
                <a:effectLst>
                  <a:outerShdw blurRad="38100" dist="38100" dir="2700000" algn="tl">
                    <a:srgbClr val="000000"/>
                  </a:outerShdw>
                </a:effectLst>
              </a:rPr>
              <a:t>В Грецию начали прибывать сотни кораблей с современной военной техникой, для перевооружения "национальной армии". 24 февраля 1948 г. в Афины приехал американский генерал Ван Флит, который и стал главнокомандующим "национальной армии". 5 тыс. американских офицеров и советников начали курировать "национальную армию", прошла чистка офицеров и солдат в ее рядах.</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ru-RU" b="1">
                <a:solidFill>
                  <a:schemeClr val="bg1"/>
                </a:solidFill>
                <a:effectLst>
                  <a:outerShdw blurRad="38100" dist="38100" dir="2700000" algn="tl">
                    <a:srgbClr val="000000"/>
                  </a:outerShdw>
                </a:effectLst>
              </a:rPr>
              <a:t>ИТОГ</a:t>
            </a:r>
          </a:p>
        </p:txBody>
      </p:sp>
      <p:sp>
        <p:nvSpPr>
          <p:cNvPr id="9219" name="Rectangle 3"/>
          <p:cNvSpPr>
            <a:spLocks noGrp="1" noChangeArrowheads="1"/>
          </p:cNvSpPr>
          <p:nvPr>
            <p:ph type="body" idx="1"/>
          </p:nvPr>
        </p:nvSpPr>
        <p:spPr/>
        <p:txBody>
          <a:bodyPr/>
          <a:lstStyle/>
          <a:p>
            <a:pPr eaLnBrk="1" hangingPunct="1">
              <a:lnSpc>
                <a:spcPct val="80000"/>
              </a:lnSpc>
              <a:defRPr/>
            </a:pPr>
            <a:r>
              <a:rPr lang="ru-RU" sz="2000">
                <a:solidFill>
                  <a:schemeClr val="bg1"/>
                </a:solidFill>
                <a:effectLst>
                  <a:outerShdw blurRad="38100" dist="38100" dir="2700000" algn="tl">
                    <a:srgbClr val="000000"/>
                  </a:outerShdw>
                </a:effectLst>
              </a:rPr>
              <a:t>В период гражданской войны в Греции в боях погибло 50 тыс. человек. В тюрьмах и ссылках оказались 50 тыс. антифашистов, которые подвергались чудовищным пыткам. 100 тыс. греков  и члены их семей, после поражения были вынуждены покинуть родину.</a:t>
            </a:r>
          </a:p>
          <a:p>
            <a:pPr eaLnBrk="1" hangingPunct="1">
              <a:lnSpc>
                <a:spcPct val="80000"/>
              </a:lnSpc>
              <a:defRPr/>
            </a:pPr>
            <a:r>
              <a:rPr lang="ru-RU" sz="2000">
                <a:solidFill>
                  <a:schemeClr val="bg1"/>
                </a:solidFill>
                <a:effectLst>
                  <a:outerShdw blurRad="38100" dist="38100" dir="2700000" algn="tl">
                    <a:srgbClr val="000000"/>
                  </a:outerShdw>
                </a:effectLst>
              </a:rPr>
              <a:t>Поражение коммунистов, поддерживаемых Советским Союзом, привело ко вступлению Греции в НАТО и установлению влияния США в Эгейском море до самого конца Холодной войны.</a:t>
            </a:r>
          </a:p>
          <a:p>
            <a:pPr eaLnBrk="1" hangingPunct="1">
              <a:lnSpc>
                <a:spcPct val="80000"/>
              </a:lnSpc>
              <a:defRPr/>
            </a:pPr>
            <a:r>
              <a:rPr lang="ru-RU" sz="2000">
                <a:solidFill>
                  <a:schemeClr val="bg1"/>
                </a:solidFill>
                <a:effectLst>
                  <a:outerShdw blurRad="38100" dist="38100" dir="2700000" algn="tl">
                    <a:srgbClr val="000000"/>
                  </a:outerShdw>
                </a:effectLst>
              </a:rPr>
              <a:t>В конечном счете, греческий и турецкий кризисы сыграли в истории     холодной войны роль, которая далеко превзошла те ставки, которые были сделаны конфликтовавшими  сторонами. По существу, они послужили источником  доктрины Трумэна, ставшей первым шагом к оформлению американских обязательств в отношении Европы, к  созданию НАТО.</a:t>
            </a:r>
          </a:p>
          <a:p>
            <a:pPr eaLnBrk="1" hangingPunct="1">
              <a:lnSpc>
                <a:spcPct val="80000"/>
              </a:lnSpc>
              <a:defRPr/>
            </a:pPr>
            <a:endParaRPr lang="ru-RU" sz="2000">
              <a:solidFill>
                <a:schemeClr val="bg1"/>
              </a:solidFill>
              <a:effectLst>
                <a:outerShdw blurRad="38100" dist="38100" dir="2700000" algn="tl">
                  <a:srgbClr val="000000"/>
                </a:outerShdw>
              </a:effectLst>
            </a:endParaRPr>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58</TotalTime>
  <Words>604</Words>
  <Application>Microsoft PowerPoint</Application>
  <PresentationFormat>Экран (4:3)</PresentationFormat>
  <Paragraphs>19</Paragraphs>
  <Slides>6</Slides>
  <Notes>0</Notes>
  <HiddenSlides>0</HiddenSlides>
  <MMClips>0</MMClips>
  <ScaleCrop>false</ScaleCrop>
  <HeadingPairs>
    <vt:vector size="6" baseType="variant">
      <vt:variant>
        <vt:lpstr>Использованные шрифты</vt:lpstr>
      </vt:variant>
      <vt:variant>
        <vt:i4>2</vt:i4>
      </vt:variant>
      <vt:variant>
        <vt:lpstr>Шаблон оформления</vt:lpstr>
      </vt:variant>
      <vt:variant>
        <vt:i4>1</vt:i4>
      </vt:variant>
      <vt:variant>
        <vt:lpstr>Заголовки слайдов</vt:lpstr>
      </vt:variant>
      <vt:variant>
        <vt:i4>6</vt:i4>
      </vt:variant>
    </vt:vector>
  </HeadingPairs>
  <TitlesOfParts>
    <vt:vector size="9" baseType="lpstr">
      <vt:lpstr>Arial</vt:lpstr>
      <vt:lpstr>Calibri</vt:lpstr>
      <vt:lpstr>Оформление по умолчанию</vt:lpstr>
      <vt:lpstr>ХОЛОДНАЯ ВОЙНА: </vt:lpstr>
      <vt:lpstr>ГРАЖДАНСКАЯ ВОЙНА В ГРЕЦИИ</vt:lpstr>
      <vt:lpstr>ГРАЖДАНСКАЯ ВОЙНА В ГРЕЦИИ</vt:lpstr>
      <vt:lpstr>ДАВЛЕНИЕ НА ТУРЦИЮ</vt:lpstr>
      <vt:lpstr>ПОМОЩЬ США</vt:lpstr>
      <vt:lpstr>ИТОГ</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User</cp:lastModifiedBy>
  <cp:revision>4</cp:revision>
  <cp:lastPrinted>1601-01-01T00:00:00Z</cp:lastPrinted>
  <dcterms:created xsi:type="dcterms:W3CDTF">1601-01-01T00:00:00Z</dcterms:created>
  <dcterms:modified xsi:type="dcterms:W3CDTF">2009-07-08T12:01:05Z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