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000" kern="1200">
        <a:solidFill>
          <a:srgbClr val="FF0000"/>
        </a:solidFill>
        <a:latin typeface="GothicE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rgbClr val="FF0000"/>
        </a:solidFill>
        <a:latin typeface="GothicE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rgbClr val="FF0000"/>
        </a:solidFill>
        <a:latin typeface="GothicE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rgbClr val="FF0000"/>
        </a:solidFill>
        <a:latin typeface="GothicE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rgbClr val="FF0000"/>
        </a:solidFill>
        <a:latin typeface="GothicE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rgbClr val="FF0000"/>
        </a:solidFill>
        <a:latin typeface="GothicE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rgbClr val="FF0000"/>
        </a:solidFill>
        <a:latin typeface="GothicE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rgbClr val="FF0000"/>
        </a:solidFill>
        <a:latin typeface="GothicE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rgbClr val="FF0000"/>
        </a:solidFill>
        <a:latin typeface="GothicE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0045"/>
    <a:srgbClr val="FF66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A7957-EC6F-4C4A-AD55-960AB90917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85E85-6D9B-41B0-A183-F1C1DE06BC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07363-C88B-4158-B47E-9B9C1D7DA1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F271A-7D15-473A-845B-CC0B8AFD0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E73EB-CD46-4125-AB01-955E6122B5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49DF6-ECC2-4F4D-98FB-DADC5E284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F6798-9F5C-4240-837A-AFE157DC69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C8325-68D1-438C-B46B-B1675AA66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5C48D-90FD-4B1E-8F21-91EFD7C74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4ECA6-8657-4923-B2E4-1FE72FBE66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FD86F-0763-4F85-9CFC-20EBBE745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D6B74-FEC1-4533-8CA1-EBAAF87C9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F0589-89C0-421E-BDCC-2D14FA2C37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11C60-2514-4D76-8333-A2D298EE5D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86FE5-721D-4BB8-BA50-2D283562F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10E80-8E05-4ABD-9545-188CAD0470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505C511-0492-4DAF-B905-AD91FAAC7B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  <p:sldLayoutId id="2147483652" r:id="rId13"/>
    <p:sldLayoutId id="2147483651" r:id="rId14"/>
    <p:sldLayoutId id="2147483650" r:id="rId15"/>
    <p:sldLayoutId id="2147483649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0" descr="Берлинская стена2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grayscl/>
          </a:blip>
          <a:srcRect/>
          <a:stretch>
            <a:fillRect/>
          </a:stretch>
        </p:blipFill>
        <p:spPr bwMode="ltGray">
          <a:xfrm>
            <a:off x="6010275" y="0"/>
            <a:ext cx="3133725" cy="2185988"/>
          </a:xfrm>
        </p:spPr>
      </p:pic>
      <p:pic>
        <p:nvPicPr>
          <p:cNvPr id="18435" name="Picture 29" descr="2слайд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grayscl/>
          </a:blip>
          <a:srcRect/>
          <a:stretch>
            <a:fillRect/>
          </a:stretch>
        </p:blipFill>
        <p:spPr bwMode="ltGray">
          <a:xfrm>
            <a:off x="1714500" y="1524000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50825" y="3357563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u="sng" smtClean="0">
                <a:solidFill>
                  <a:schemeClr val="tx1"/>
                </a:solidFill>
                <a:latin typeface="GothicE"/>
              </a:rPr>
              <a:t>Берлинский кризис </a:t>
            </a:r>
            <a:br>
              <a:rPr lang="ru-RU" sz="4000" u="sng" smtClean="0">
                <a:solidFill>
                  <a:schemeClr val="tx1"/>
                </a:solidFill>
                <a:latin typeface="GothicE"/>
              </a:rPr>
            </a:br>
            <a:r>
              <a:rPr lang="ru-RU" sz="4000" u="sng" smtClean="0">
                <a:solidFill>
                  <a:schemeClr val="tx1"/>
                </a:solidFill>
                <a:latin typeface="GothicE"/>
              </a:rPr>
              <a:t>(1948-1949)</a:t>
            </a:r>
          </a:p>
        </p:txBody>
      </p:sp>
      <p:pic>
        <p:nvPicPr>
          <p:cNvPr id="18437" name="Picture 18" descr="5слайд"/>
          <p:cNvPicPr>
            <a:picLocks noChangeAspect="1" noChangeArrowheads="1"/>
          </p:cNvPicPr>
          <p:nvPr>
            <p:ph sz="quarter" idx="1"/>
          </p:nvPr>
        </p:nvPicPr>
        <p:blipFill>
          <a:blip r:embed="rId5"/>
          <a:srcRect/>
          <a:stretch>
            <a:fillRect/>
          </a:stretch>
        </p:blipFill>
        <p:spPr bwMode="ltGray">
          <a:xfrm>
            <a:off x="0" y="0"/>
            <a:ext cx="2847975" cy="2185988"/>
          </a:xfrm>
          <a:noFill/>
        </p:spPr>
      </p:pic>
      <p:pic>
        <p:nvPicPr>
          <p:cNvPr id="18438" name="Picture 27" descr="Берлинская стена"/>
          <p:cNvPicPr>
            <a:picLocks noChangeAspect="1" noChangeArrowheads="1"/>
          </p:cNvPicPr>
          <p:nvPr>
            <p:ph sz="quarter" idx="4"/>
          </p:nvPr>
        </p:nvPicPr>
        <p:blipFill>
          <a:blip r:embed="rId6">
            <a:grayscl/>
          </a:blip>
          <a:srcRect/>
          <a:stretch>
            <a:fillRect/>
          </a:stretch>
        </p:blipFill>
        <p:spPr bwMode="ltGray">
          <a:xfrm>
            <a:off x="5567363" y="4670425"/>
            <a:ext cx="3576637" cy="2187575"/>
          </a:xfrm>
        </p:spPr>
      </p:pic>
      <p:pic>
        <p:nvPicPr>
          <p:cNvPr id="18439" name="Picture 25" descr="2 слайд"/>
          <p:cNvPicPr>
            <a:picLocks noChangeAspect="1" noChangeArrowheads="1"/>
          </p:cNvPicPr>
          <p:nvPr>
            <p:ph sz="quarter" idx="3"/>
          </p:nvPr>
        </p:nvPicPr>
        <p:blipFill>
          <a:blip r:embed="rId7">
            <a:grayscl/>
            <a:biLevel thresh="50000"/>
          </a:blip>
          <a:srcRect/>
          <a:stretch>
            <a:fillRect/>
          </a:stretch>
        </p:blipFill>
        <p:spPr bwMode="ltGray">
          <a:xfrm>
            <a:off x="0" y="4670425"/>
            <a:ext cx="3281363" cy="21875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/>
            </a:gs>
            <a:gs pos="100000">
              <a:schemeClr val="hlink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latin typeface="GothicE"/>
              </a:rPr>
              <a:t>Начало кризиса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1600" b="1" smtClean="0">
                <a:latin typeface="Complex"/>
              </a:rPr>
              <a:t>  1948г. ознаменовался новым серьезным обострением отношений между СССР и странами Запада. На сей раз в центре внимания оказалась </a:t>
            </a:r>
            <a:r>
              <a:rPr lang="ru-RU" sz="1600" b="1" i="1" u="sng" smtClean="0">
                <a:latin typeface="Complex"/>
              </a:rPr>
              <a:t>германская проблема</a:t>
            </a:r>
            <a:r>
              <a:rPr lang="ru-RU" sz="1600" b="1" smtClean="0">
                <a:latin typeface="Complex"/>
              </a:rPr>
              <a:t>.</a:t>
            </a:r>
          </a:p>
        </p:txBody>
      </p:sp>
      <p:pic>
        <p:nvPicPr>
          <p:cNvPr id="19460" name="Picture 7" descr="2 слайд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 rot="20779590">
            <a:off x="971550" y="2133600"/>
            <a:ext cx="3279775" cy="2185988"/>
          </a:xfrm>
        </p:spPr>
      </p:pic>
      <p:pic>
        <p:nvPicPr>
          <p:cNvPr id="19461" name="Picture 8" descr="2слайд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 rot="19872849">
            <a:off x="4572000" y="3860800"/>
            <a:ext cx="3281363" cy="2187575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chemeClr val="tx1"/>
                </a:solidFill>
                <a:latin typeface="GothicI"/>
              </a:rPr>
              <a:t>Берлинская стена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b="1" smtClean="0">
                <a:latin typeface="Complex"/>
              </a:rPr>
              <a:t>  </a:t>
            </a:r>
            <a:r>
              <a:rPr lang="ru-RU" sz="2000" b="1" smtClean="0">
                <a:latin typeface="Complex"/>
              </a:rPr>
              <a:t>Берлинский кризис показал, что обе стороны стремились избегать крупномасштабного военного конфликта.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latin typeface="Complex"/>
              </a:rPr>
              <a:t>      Вместе с тем он стал важным этапом на пути к окончательному расколу Германии на два государства. </a:t>
            </a:r>
            <a:r>
              <a:rPr lang="ru-RU" sz="2000" b="1" i="1" u="sng" smtClean="0">
                <a:latin typeface="Complex"/>
              </a:rPr>
              <a:t>Германская Демократическая Республика и Федеративная Республика Германии</a:t>
            </a:r>
            <a:r>
              <a:rPr lang="ru-RU" sz="2000" b="1" smtClean="0">
                <a:latin typeface="Complex"/>
              </a:rPr>
              <a:t> в которую вошли три западные оккупационные зоны. Германия была на 40 лет расколота на два государства. Отношения между ними долго оставались враждебными.</a:t>
            </a:r>
          </a:p>
        </p:txBody>
      </p:sp>
      <p:pic>
        <p:nvPicPr>
          <p:cNvPr id="20484" name="Picture 7" descr="Берлинская стена"/>
          <p:cNvPicPr>
            <a:picLocks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 rot="21005569">
            <a:off x="684213" y="1335088"/>
            <a:ext cx="3573462" cy="2185987"/>
          </a:xfrm>
        </p:spPr>
      </p:pic>
      <p:pic>
        <p:nvPicPr>
          <p:cNvPr id="20485" name="Picture 8" descr="Берлинская стена2"/>
          <p:cNvPicPr>
            <a:picLocks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 rot="764717">
            <a:off x="5137150" y="1346200"/>
            <a:ext cx="3133725" cy="21859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2997200"/>
            <a:ext cx="4038600" cy="30241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b="1" smtClean="0">
                <a:latin typeface="Complex"/>
              </a:rPr>
              <a:t>   </a:t>
            </a:r>
            <a:r>
              <a:rPr lang="ru-RU" sz="1600" b="1" i="1" u="sng" smtClean="0">
                <a:latin typeface="Complex"/>
              </a:rPr>
              <a:t>Одним из последствий Берлинского кризиса стало создание в апреле 1949 г. Североатлантического блока</a:t>
            </a:r>
            <a:r>
              <a:rPr lang="ru-RU" sz="1600" b="1" smtClean="0">
                <a:latin typeface="Complex"/>
              </a:rPr>
              <a:t>   НАТО.В состав НАТО вошли США, Канада, Великобритания, Франция, Италия, Португалия, Бельгия, Нидерланды, Люксембург, Дания, Норвегия, Исландия. В 1952 г. к НАТО присоединились Греция и Турция.</a:t>
            </a:r>
          </a:p>
        </p:txBody>
      </p:sp>
      <p:pic>
        <p:nvPicPr>
          <p:cNvPr id="21507" name="Picture 6" descr="4 слайд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333375"/>
            <a:ext cx="4038600" cy="28273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pattFill prst="lgCheck">
          <a:fgClr>
            <a:schemeClr val="accent1"/>
          </a:fgClr>
          <a:bgClr>
            <a:schemeClr val="bg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5516563"/>
            <a:ext cx="9144000" cy="10795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400" b="1" i="1" smtClean="0">
                <a:latin typeface="Complex"/>
              </a:rPr>
              <a:t>   </a:t>
            </a:r>
            <a:r>
              <a:rPr lang="ru-RU" sz="1800" b="1" i="1" smtClean="0">
                <a:latin typeface="Complex"/>
              </a:rPr>
              <a:t>Берлинский кризис подошел к концу. Советская блокада Западного Берлина, </a:t>
            </a:r>
            <a:r>
              <a:rPr lang="ru-RU" sz="1800" b="1" i="1" u="sng" smtClean="0">
                <a:latin typeface="Complex"/>
              </a:rPr>
              <a:t>длившаяся 343 дня</a:t>
            </a:r>
            <a:r>
              <a:rPr lang="ru-RU" sz="1800" b="1" i="1" smtClean="0">
                <a:latin typeface="Complex"/>
              </a:rPr>
              <a:t>, закончилась. Несмотря на относительно мирное протекание кризиса, в ходе его несколько раз возникали ситуации, грозившие большой войной между двумя сверхдержавами.</a:t>
            </a:r>
          </a:p>
        </p:txBody>
      </p:sp>
      <p:pic>
        <p:nvPicPr>
          <p:cNvPr id="22531" name="Picture 4" descr="5слайд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55165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GothicE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GothicE" pitchFamily="2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153</Words>
  <Application>Microsoft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GothicE</vt:lpstr>
      <vt:lpstr>Arial</vt:lpstr>
      <vt:lpstr>Calibri</vt:lpstr>
      <vt:lpstr>Complex</vt:lpstr>
      <vt:lpstr>GothicI</vt:lpstr>
      <vt:lpstr>Оформление по умолчанию</vt:lpstr>
      <vt:lpstr>Берлинский кризис  (1948-1949)</vt:lpstr>
      <vt:lpstr>Начало кризиса</vt:lpstr>
      <vt:lpstr>Берлинская стена</vt:lpstr>
      <vt:lpstr>Слайд 4</vt:lpstr>
      <vt:lpstr>Слайд 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Берлинский кризис  (1948-1949)</dc:title>
  <dc:creator>Эдуард</dc:creator>
  <cp:lastModifiedBy>User</cp:lastModifiedBy>
  <cp:revision>5</cp:revision>
  <dcterms:created xsi:type="dcterms:W3CDTF">2008-02-11T17:03:48Z</dcterms:created>
  <dcterms:modified xsi:type="dcterms:W3CDTF">2009-07-08T12:00:07Z</dcterms:modified>
</cp:coreProperties>
</file>