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74" r:id="rId3"/>
    <p:sldId id="275" r:id="rId4"/>
    <p:sldId id="279" r:id="rId5"/>
    <p:sldId id="276" r:id="rId6"/>
    <p:sldId id="280" r:id="rId7"/>
    <p:sldId id="281" r:id="rId8"/>
    <p:sldId id="282" r:id="rId9"/>
    <p:sldId id="284" r:id="rId10"/>
    <p:sldId id="286" r:id="rId11"/>
    <p:sldId id="287" r:id="rId12"/>
    <p:sldId id="289" r:id="rId13"/>
    <p:sldId id="290" r:id="rId14"/>
    <p:sldId id="291" r:id="rId15"/>
    <p:sldId id="292" r:id="rId16"/>
    <p:sldId id="313" r:id="rId17"/>
    <p:sldId id="293" r:id="rId18"/>
    <p:sldId id="314" r:id="rId19"/>
    <p:sldId id="301" r:id="rId20"/>
    <p:sldId id="304" r:id="rId21"/>
    <p:sldId id="305" r:id="rId22"/>
    <p:sldId id="306" r:id="rId23"/>
    <p:sldId id="308" r:id="rId24"/>
    <p:sldId id="310" r:id="rId25"/>
    <p:sldId id="312" r:id="rId26"/>
    <p:sldId id="297" r:id="rId27"/>
    <p:sldId id="319" r:id="rId28"/>
    <p:sldId id="320" r:id="rId29"/>
    <p:sldId id="31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CFF99"/>
    <a:srgbClr val="99FFCC"/>
    <a:srgbClr val="CC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mboo"/>
          <p:cNvPicPr>
            <a:picLocks noChangeAspect="1" noChangeArrowheads="1"/>
          </p:cNvPicPr>
          <p:nvPr/>
        </p:nvPicPr>
        <p:blipFill>
          <a:blip r:embed="rId2"/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641CE449-DAA3-4CB8-A3AF-7366323F5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5F316-3C4E-41AA-A8CB-7B04CC70A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F41E5-7BD1-44C8-BDB0-B9F47A60BF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1DC5DC24-D343-4935-80E9-090AB48B84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231A3-D1B5-4892-B36E-448F42A7B9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A120-EB3C-44A2-B55F-CB1506A843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C9EC-FB9A-4BA3-8B19-EE7EC89C3E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C871-91AF-48BD-93EC-3CAB2F8617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7E56-3FD9-49AE-851B-3A9A87007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F5854-2865-481E-B65B-B79F1A9D1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D1685-628C-4997-B0AE-08A313CB7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7BE92-38BC-465A-BB5C-A70A75B95A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B65E-E292-41EC-9E4C-54D4D6BF00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E46D-9C42-4BCB-892E-AF901BF46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28213-8B26-4D3D-BF51-4FD000A59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3695F-7EC4-440A-B7E4-3378CB6C13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142B6D-899F-4A50-BBF8-B791483C3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7C3089-F844-46EE-A2F9-3EC5C5F345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E885-26C8-4FA7-8F6D-0FBB776C1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1A7D-437F-47A1-BDB2-5F75C6949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524B-6B48-4D99-8E35-F063426A5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408B4-8C24-40D3-ABCC-25D4043B07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3A6F5-E32A-4D4E-8CB9-C57B33BB7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195AD-A928-457F-96C7-945CF6050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277-0586-4646-A265-AD15464BA1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A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mboo"/>
          <p:cNvPicPr>
            <a:picLocks noChangeAspect="1" noChangeArrowheads="1"/>
          </p:cNvPicPr>
          <p:nvPr/>
        </p:nvPicPr>
        <p:blipFill>
          <a:blip r:embed="rId14"/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4585E3-1715-44BA-9C8A-074761179D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>
                <a:gamma/>
                <a:shade val="46275"/>
                <a:invGamma/>
              </a:srgbClr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868B7C-B8CE-43EE-AEA9-99E54C08DD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hyperlink" Target="http://smiles.33b.ru/smile.90698.html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0584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0584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0584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0584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0584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90584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77;&#1079;&#1077;&#1085;&#1090;&#1072;&#1094;&#1080;&#1103;-%20&#1087;&#1086;&#1089;&#1083;&#1086;&#1074;&#1080;&#1094;&#1072;%204.pptx" TargetMode="External"/><Relationship Id="rId3" Type="http://schemas.openxmlformats.org/officeDocument/2006/relationships/hyperlink" Target="&#1055;&#1088;&#1077;&#1079;&#1077;&#1085;&#1090;&#1072;&#1094;&#1080;&#1103;-%20&#1087;&#1086;&#1089;&#1083;&#1086;&#1074;&#1080;&#1094;&#1072;%201.pptx" TargetMode="External"/><Relationship Id="rId7" Type="http://schemas.openxmlformats.org/officeDocument/2006/relationships/hyperlink" Target="&#1055;&#1088;&#1077;&#1079;&#1077;&#1085;&#1090;&#1072;&#1094;&#1080;&#1103;-%20&#1087;&#1086;&#1089;&#1083;&#1086;&#1074;&#1080;&#1094;&#1072;%203.pptx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83;&#1072;&#1089;&#1089;&#1085;&#1099;&#1081;%20&#1095;&#1072;&#1089;%20&#1063;&#1072;&#1089;%20-&#1072;&#1087;&#1090;&#1077;&#1082;&#1072;%20&#1079;&#1076;&#1086;&#1088;&#1086;&#1074;&#1100;&#1103;\08%20&#1044;&#1086;&#1088;&#1086;&#1078;&#1082;&#1072;%208.mp3" TargetMode="External"/><Relationship Id="rId6" Type="http://schemas.openxmlformats.org/officeDocument/2006/relationships/hyperlink" Target="&#1055;&#1088;&#1077;&#1079;&#1077;&#1085;&#1090;&#1072;&#1094;&#1080;&#1103;-%20&#1087;&#1086;&#1089;&#1083;&#1086;&#1074;&#1080;&#1094;&#1072;%205.pptx" TargetMode="External"/><Relationship Id="rId11" Type="http://schemas.openxmlformats.org/officeDocument/2006/relationships/image" Target="../media/image38.png"/><Relationship Id="rId5" Type="http://schemas.openxmlformats.org/officeDocument/2006/relationships/hyperlink" Target="&#1055;&#1088;&#1077;&#1079;&#1077;&#1085;&#1090;&#1072;&#1094;&#1080;&#1103;-%20&#1087;&#1086;&#1089;&#1083;&#1086;&#1074;&#1080;&#1094;&#1072;%202.pptx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hyperlink" Target="08%20&#1044;&#1086;&#1088;&#1086;&#1078;&#1082;&#1072;%208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6405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&#1053;&#1072;&#1079;&#1074;&#1072;&#1085;&#1080;&#1077;%20&#1095;&#1072;&#1103;%203.pptx" TargetMode="External"/><Relationship Id="rId3" Type="http://schemas.openxmlformats.org/officeDocument/2006/relationships/hyperlink" Target="&#1053;&#1072;&#1079;&#1074;&#1072;&#1085;&#1080;&#1077;%20&#1095;&#1072;&#1103;%201.pptx" TargetMode="External"/><Relationship Id="rId7" Type="http://schemas.openxmlformats.org/officeDocument/2006/relationships/hyperlink" Target="&#1053;&#1072;&#1079;&#1074;&#1072;&#1085;&#1080;&#1077;%20&#1095;&#1072;&#1103;%206.pptx" TargetMode="Externa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0;&#1083;&#1072;&#1089;&#1089;&#1085;&#1099;&#1081;%20&#1095;&#1072;&#1089;%20&#1063;&#1072;&#1089;%20-&#1072;&#1087;&#1090;&#1077;&#1082;&#1072;%20&#1079;&#1076;&#1086;&#1088;&#1086;&#1074;&#1100;&#1103;\13%20&#1044;&#1086;&#1088;&#1086;&#1078;&#1082;&#1072;%2013.mp3" TargetMode="External"/><Relationship Id="rId6" Type="http://schemas.openxmlformats.org/officeDocument/2006/relationships/hyperlink" Target="&#1053;&#1072;&#1079;&#1074;&#1072;&#1085;&#1080;&#1077;%20&#1095;&#1072;&#1103;%204.pptx" TargetMode="External"/><Relationship Id="rId5" Type="http://schemas.openxmlformats.org/officeDocument/2006/relationships/hyperlink" Target="&#1053;&#1072;&#1079;&#1074;&#1072;&#1085;&#1080;&#1077;%20&#1095;&#1072;&#1103;%202.pptx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37.jpeg"/><Relationship Id="rId9" Type="http://schemas.openxmlformats.org/officeDocument/2006/relationships/hyperlink" Target="&#1053;&#1072;&#1079;&#1074;&#1072;&#1085;&#1080;&#1077;%20&#1095;&#1072;&#1103;%205.ppt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1038225" cy="1223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643050"/>
            <a:ext cx="87831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Классный час </a:t>
            </a:r>
            <a:endParaRPr kumimoji="0" lang="en-US" sz="54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kumimoji="0" lang="ru-RU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«Чай – аптека здоровья»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2714615" cy="288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2857488" y="2285992"/>
            <a:ext cx="2643206" cy="20002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Правильный пятиугольник 2"/>
          <p:cNvSpPr/>
          <p:nvPr/>
        </p:nvSpPr>
        <p:spPr bwMode="auto">
          <a:xfrm rot="13128461">
            <a:off x="4434197" y="244959"/>
            <a:ext cx="2490183" cy="2261181"/>
          </a:xfrm>
          <a:prstGeom prst="pentagon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авильный пятиугольник 3"/>
          <p:cNvSpPr/>
          <p:nvPr/>
        </p:nvSpPr>
        <p:spPr bwMode="auto">
          <a:xfrm rot="9076165">
            <a:off x="1495918" y="260051"/>
            <a:ext cx="2536654" cy="2118140"/>
          </a:xfrm>
          <a:prstGeom prst="pentag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авильный пятиугольник 4"/>
          <p:cNvSpPr/>
          <p:nvPr/>
        </p:nvSpPr>
        <p:spPr bwMode="auto">
          <a:xfrm rot="16200000">
            <a:off x="5640587" y="2431851"/>
            <a:ext cx="2590626" cy="2156032"/>
          </a:xfrm>
          <a:prstGeom prst="pentagon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 bwMode="auto">
          <a:xfrm rot="1782707">
            <a:off x="1806922" y="4491243"/>
            <a:ext cx="2449594" cy="2112933"/>
          </a:xfrm>
          <a:prstGeom prst="pentagon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9" descr="615e36d9d3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14620"/>
            <a:ext cx="156080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кал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000636"/>
            <a:ext cx="1840712" cy="138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ЕЖЕВИ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00042"/>
            <a:ext cx="164454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авильный пятиугольник 10"/>
          <p:cNvSpPr/>
          <p:nvPr/>
        </p:nvSpPr>
        <p:spPr bwMode="auto">
          <a:xfrm rot="5594408">
            <a:off x="176578" y="2242202"/>
            <a:ext cx="2503131" cy="2289906"/>
          </a:xfrm>
          <a:prstGeom prst="pentagon">
            <a:avLst/>
          </a:prstGeom>
          <a:blipFill>
            <a:blip r:embed="rId7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авильный пятиугольник 12"/>
          <p:cNvSpPr/>
          <p:nvPr/>
        </p:nvSpPr>
        <p:spPr bwMode="auto">
          <a:xfrm rot="9327923" flipV="1">
            <a:off x="4195628" y="4355759"/>
            <a:ext cx="2553056" cy="2289885"/>
          </a:xfrm>
          <a:prstGeom prst="pentagon">
            <a:avLst/>
          </a:prstGeom>
          <a:blipFill>
            <a:blip r:embed="rId8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0" descr="butterfly1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911895">
            <a:off x="440117" y="615476"/>
            <a:ext cx="1000125" cy="647700"/>
          </a:xfrm>
          <a:prstGeom prst="rect">
            <a:avLst/>
          </a:prstGeom>
          <a:noFill/>
        </p:spPr>
      </p:pic>
      <p:pic>
        <p:nvPicPr>
          <p:cNvPr id="15" name="Picture 9" descr="butterfly1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4786322"/>
            <a:ext cx="1214438" cy="1441450"/>
          </a:xfrm>
          <a:prstGeom prst="rect">
            <a:avLst/>
          </a:prstGeom>
          <a:noFill/>
        </p:spPr>
      </p:pic>
      <p:pic>
        <p:nvPicPr>
          <p:cNvPr id="16" name="Picture 14" descr="5d8f03d6caa1d250d1d4f0812db24118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5286388"/>
            <a:ext cx="1238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znyak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5572164" cy="6320035"/>
          </a:xfrm>
          <a:prstGeom prst="rect">
            <a:avLst/>
          </a:prstGeom>
        </p:spPr>
      </p:pic>
      <p:pic>
        <p:nvPicPr>
          <p:cNvPr id="3" name="Picture 12" descr="e81de1c8d2a53a30cdf5b2ce1acb0f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50"/>
            <a:ext cx="142875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5929330"/>
            <a:ext cx="36695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 Хижняк « Чаепитие »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115182"/>
            <a:ext cx="3474823" cy="3304185"/>
          </a:xfrm>
          <a:prstGeom prst="rect">
            <a:avLst/>
          </a:prstGeom>
        </p:spPr>
      </p:pic>
      <p:pic>
        <p:nvPicPr>
          <p:cNvPr id="4" name="Picture 12" descr="e81de1c8d2a53a30cdf5b2ce1acb0f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50"/>
            <a:ext cx="1428750" cy="1428750"/>
          </a:xfrm>
          <a:prstGeom prst="rect">
            <a:avLst/>
          </a:prstGeom>
          <a:noFill/>
        </p:spPr>
      </p:pic>
      <p:pic>
        <p:nvPicPr>
          <p:cNvPr id="5" name="Рисунок 4" descr="edc2fd397eebt.jpg"/>
          <p:cNvPicPr>
            <a:picLocks noChangeAspect="1"/>
          </p:cNvPicPr>
          <p:nvPr/>
        </p:nvPicPr>
        <p:blipFill>
          <a:blip r:embed="rId5"/>
          <a:srcRect b="3578"/>
          <a:stretch>
            <a:fillRect/>
          </a:stretch>
        </p:blipFill>
        <p:spPr>
          <a:xfrm>
            <a:off x="214282" y="214290"/>
            <a:ext cx="4041212" cy="3357586"/>
          </a:xfrm>
          <a:prstGeom prst="rect">
            <a:avLst/>
          </a:prstGeom>
        </p:spPr>
      </p:pic>
      <p:pic>
        <p:nvPicPr>
          <p:cNvPr id="16386" name="Picture 2" descr="F:\по картинам подписи\МИР РУССКОГО ИСКУССТВА - Чаепитие_files\arro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-136525"/>
            <a:ext cx="85725" cy="857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5786454"/>
            <a:ext cx="2131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2400" b="0" i="0" u="none" strike="noStrike" cap="none" spc="0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Боганис</a:t>
            </a:r>
            <a:r>
              <a:rPr kumimoji="0" lang="ru-RU" sz="2400" b="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А.М. </a:t>
            </a:r>
          </a:p>
          <a:p>
            <a:pPr algn="ctr"/>
            <a:r>
              <a:rPr kumimoji="0" lang="ru-RU" sz="2400" b="0" i="0" u="none" strike="noStrike" cap="none" spc="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"Чаепитие" 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357562"/>
            <a:ext cx="32685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Константин Коровин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«За чайным столом»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537314" cy="5929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5715016"/>
            <a:ext cx="5846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Вячеслав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Россохин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«Посиделки»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2" descr="e81de1c8d2a53a30cdf5b2ce1acb0f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001056" cy="63368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5429264"/>
            <a:ext cx="56436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Т.В. Фролова 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«Чаепитие в Федоскино»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12" descr="e81de1c8d2a53a30cdf5b2ce1acb0f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00042"/>
            <a:ext cx="6000792" cy="6055846"/>
          </a:xfrm>
          <a:prstGeom prst="rect">
            <a:avLst/>
          </a:prstGeom>
        </p:spPr>
      </p:pic>
      <p:pic>
        <p:nvPicPr>
          <p:cNvPr id="3" name="Picture 12" descr="e81de1c8d2a53a30cdf5b2ce1acb0f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6000768"/>
            <a:ext cx="33441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«Купчиха за чаем»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5643578"/>
            <a:ext cx="2612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Борис Кустодиев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resi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500462" cy="4292121"/>
          </a:xfrm>
          <a:prstGeom prst="rect">
            <a:avLst/>
          </a:prstGeom>
        </p:spPr>
      </p:pic>
      <p:pic>
        <p:nvPicPr>
          <p:cNvPr id="4" name="Picture 12" descr="e81de1c8d2a53a30cdf5b2ce1acb0f8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50"/>
            <a:ext cx="1428750" cy="1428750"/>
          </a:xfrm>
          <a:prstGeom prst="rect">
            <a:avLst/>
          </a:prstGeom>
          <a:noFill/>
        </p:spPr>
      </p:pic>
      <p:pic>
        <p:nvPicPr>
          <p:cNvPr id="5" name="Рисунок 4" descr="1-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500306"/>
            <a:ext cx="3143272" cy="37962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286256"/>
            <a:ext cx="31944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АЛЕКСЕЙ НАУМОВ.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Чаепитие»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5786454"/>
            <a:ext cx="31390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Александр Морозов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«За чаепитием»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214290"/>
            <a:ext cx="2786082" cy="197236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71480"/>
            <a:ext cx="2714623" cy="19217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500307"/>
            <a:ext cx="2643206" cy="18712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156" y="3143249"/>
            <a:ext cx="2623665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643446"/>
            <a:ext cx="2724575" cy="19288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 descr="F:\Наталья Владимировна-классный час\816018b(hoz-tovary_ru)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1857364"/>
            <a:ext cx="2500330" cy="2500330"/>
          </a:xfrm>
          <a:prstGeom prst="ellipse">
            <a:avLst/>
          </a:prstGeom>
          <a:noFill/>
        </p:spPr>
      </p:pic>
      <p:pic>
        <p:nvPicPr>
          <p:cNvPr id="9" name="08 Дорожка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228600" y="320675"/>
            <a:ext cx="4057648" cy="107721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Чайник-самовар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(</a:t>
            </a:r>
            <a:r>
              <a:rPr lang="ru-RU" sz="3200" b="1" dirty="0" err="1" smtClean="0">
                <a:solidFill>
                  <a:srgbClr val="FF0000"/>
                </a:solidFill>
              </a:rPr>
              <a:t>сбитенник</a:t>
            </a:r>
            <a:r>
              <a:rPr lang="ru-RU" sz="3200" b="1" dirty="0" smtClean="0">
                <a:solidFill>
                  <a:srgbClr val="FF0000"/>
                </a:solidFill>
              </a:rPr>
              <a:t>). </a:t>
            </a:r>
          </a:p>
        </p:txBody>
      </p:sp>
      <p:pic>
        <p:nvPicPr>
          <p:cNvPr id="6149" name="Рисунок 2" descr="Чайник-самовар (сбитенник). Конец XVIII ве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2000240"/>
            <a:ext cx="3423906" cy="43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Чайник-самовар. Конец XVIII века.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4" y="2000240"/>
            <a:ext cx="3776662" cy="4311649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43438" y="500042"/>
            <a:ext cx="357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Чайник-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самовар.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928688" y="285750"/>
            <a:ext cx="6500812" cy="571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Самовар –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ваза «Кратер»</a:t>
            </a:r>
          </a:p>
        </p:txBody>
      </p:sp>
      <p:pic>
        <p:nvPicPr>
          <p:cNvPr id="9219" name="Рисунок 8" descr="Самовар вазой. XIX век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43000"/>
            <a:ext cx="3571875" cy="5086350"/>
          </a:xfrm>
        </p:spPr>
      </p:pic>
      <p:sp>
        <p:nvSpPr>
          <p:cNvPr id="12292" name="Текст 10"/>
          <p:cNvSpPr>
            <a:spLocks noGrp="1"/>
          </p:cNvSpPr>
          <p:nvPr>
            <p:ph type="body" sz="half" idx="2"/>
          </p:nvPr>
        </p:nvSpPr>
        <p:spPr>
          <a:xfrm>
            <a:off x="5072063" y="1214438"/>
            <a:ext cx="3008312" cy="469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Рисунок 12" descr="Самовар вазой. Середина XIX ве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143000"/>
            <a:ext cx="33956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:\Наталья Владимировна-классный час\b4a4fbe99e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9161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9"/>
          <p:cNvSpPr>
            <a:spLocks noGrp="1"/>
          </p:cNvSpPr>
          <p:nvPr>
            <p:ph type="title"/>
          </p:nvPr>
        </p:nvSpPr>
        <p:spPr>
          <a:xfrm>
            <a:off x="428625" y="5286375"/>
            <a:ext cx="3008313" cy="785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Рисунок 11" descr="Самовар &quot;Флорентийская ваза&quot; 1870 го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643063"/>
            <a:ext cx="32861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13"/>
          <p:cNvSpPr txBox="1">
            <a:spLocks noChangeArrowheads="1"/>
          </p:cNvSpPr>
          <p:nvPr/>
        </p:nvSpPr>
        <p:spPr bwMode="auto">
          <a:xfrm>
            <a:off x="1143000" y="428625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Самовар –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ваза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«Флорентийская ваза»</a:t>
            </a:r>
          </a:p>
        </p:txBody>
      </p:sp>
      <p:pic>
        <p:nvPicPr>
          <p:cNvPr id="10246" name="Содержимое 5" descr="Самовар &quot;Флорентийская ваза&quot;. Вторая половина XIX века.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33575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3786188" cy="40011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Самовар  дорожный</a:t>
            </a: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779588"/>
          </a:xfrm>
        </p:spPr>
        <p:txBody>
          <a:bodyPr/>
          <a:lstStyle/>
          <a:p>
            <a:pPr eaLnBrk="1" hangingPunct="1"/>
            <a:endParaRPr lang="ru-RU" i="1" smtClean="0"/>
          </a:p>
        </p:txBody>
      </p:sp>
      <p:pic>
        <p:nvPicPr>
          <p:cNvPr id="11268" name="Рисунок 4" descr="Самовар дорожный. 1870-е год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3357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Содержимое 4" descr="Самовар вазой. Середина XIX века.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85875"/>
            <a:ext cx="3357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5072066" y="357166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Самовар </a:t>
            </a:r>
            <a:r>
              <a:rPr lang="ru-RU" sz="2000" b="1" dirty="0" smtClean="0">
                <a:solidFill>
                  <a:srgbClr val="FF0000"/>
                </a:solidFill>
              </a:rPr>
              <a:t>– ваза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«Многогранник»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амовар &quot;Желудь&quot;. Вторая половина XIX ве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38242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28688" y="357188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Самовар «Жёлудь»</a:t>
            </a:r>
          </a:p>
        </p:txBody>
      </p:sp>
      <p:pic>
        <p:nvPicPr>
          <p:cNvPr id="13316" name="Рисунок 3" descr="Самовар &quot;Арбуз&quot;. Вторая половина XIX ве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143000"/>
            <a:ext cx="31908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429250" y="357188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Самовар «Арбуз»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амовар банкой буфетный электрический &quot;Тульский Левша&quot;. 1978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38877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28625" y="428625"/>
            <a:ext cx="32146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Самовар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банкой</a:t>
            </a:r>
            <a:r>
              <a:rPr lang="ru-RU" b="1" dirty="0">
                <a:solidFill>
                  <a:srgbClr val="FF0000"/>
                </a:solidFill>
              </a:rPr>
              <a:t> буфетный электрический </a:t>
            </a:r>
          </a:p>
        </p:txBody>
      </p:sp>
      <p:pic>
        <p:nvPicPr>
          <p:cNvPr id="15364" name="Рисунок 4" descr="Самовар вазой. Конец XIX ве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428750"/>
            <a:ext cx="36957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29188" y="571500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Самовар вазой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Содержимое 4" descr="Самовар &quot;Тула - Город-Герой&quot;. 1978 г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40" y="857232"/>
            <a:ext cx="2786052" cy="3786194"/>
          </a:xfrm>
        </p:spPr>
      </p:pic>
      <p:pic>
        <p:nvPicPr>
          <p:cNvPr id="5" name="Рисунок 4" descr="Самова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52222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Самовар вазой &quot;Русское поле&quot;. 1986 г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0855" y="2571744"/>
            <a:ext cx="2635958" cy="37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в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4429156" cy="6125550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3" name="Picture 50" descr="f472dc8ef84cace0a1c248d5e9142d9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46700"/>
            <a:ext cx="12954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F:\Наталья Владимировна-классный час\816018b(hoz-tovary_ru)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714488"/>
            <a:ext cx="1428760" cy="1428760"/>
          </a:xfrm>
          <a:prstGeom prst="ellipse">
            <a:avLst/>
          </a:prstGeom>
          <a:noFill/>
        </p:spPr>
      </p:pic>
      <p:pic>
        <p:nvPicPr>
          <p:cNvPr id="10" name="Picture 3" descr="F:\Наталья Владимировна-классный час\816018b(hoz-tovary_ru)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643314"/>
            <a:ext cx="1428760" cy="1428760"/>
          </a:xfrm>
          <a:prstGeom prst="ellipse">
            <a:avLst/>
          </a:prstGeom>
          <a:noFill/>
        </p:spPr>
      </p:pic>
      <p:pic>
        <p:nvPicPr>
          <p:cNvPr id="11" name="Picture 3" descr="F:\Наталья Владимировна-классный час\816018b(hoz-tovary_ru).jp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643446"/>
            <a:ext cx="1428760" cy="1428760"/>
          </a:xfrm>
          <a:prstGeom prst="ellipse">
            <a:avLst/>
          </a:prstGeom>
          <a:noFill/>
        </p:spPr>
      </p:pic>
      <p:pic>
        <p:nvPicPr>
          <p:cNvPr id="12" name="Picture 3" descr="F:\Наталья Владимировна-классный час\816018b(hoz-tovary_ru).jpg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1428760" cy="1428760"/>
          </a:xfrm>
          <a:prstGeom prst="ellipse">
            <a:avLst/>
          </a:prstGeom>
          <a:noFill/>
        </p:spPr>
      </p:pic>
      <p:pic>
        <p:nvPicPr>
          <p:cNvPr id="13" name="Picture 3" descr="F:\Наталья Владимировна-классный час\816018b(hoz-tovary_ru).jp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71480"/>
            <a:ext cx="1428760" cy="1428760"/>
          </a:xfrm>
          <a:prstGeom prst="ellipse">
            <a:avLst/>
          </a:prstGeom>
          <a:noFill/>
        </p:spPr>
      </p:pic>
      <p:pic>
        <p:nvPicPr>
          <p:cNvPr id="14" name="Picture 3" descr="F:\Наталья Владимировна-классный час\816018b(hoz-tovary_ru).jp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857364"/>
            <a:ext cx="1428760" cy="1428760"/>
          </a:xfrm>
          <a:prstGeom prst="ellipse">
            <a:avLst/>
          </a:prstGeom>
          <a:noFill/>
        </p:spPr>
      </p:pic>
      <p:pic>
        <p:nvPicPr>
          <p:cNvPr id="17" name="13 Дорожка 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F:\Наталья Владимировна-классный час\816018b(hoz-tovary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428760" cy="1428760"/>
          </a:xfrm>
          <a:prstGeom prst="ellipse">
            <a:avLst/>
          </a:prstGeom>
          <a:noFill/>
        </p:spPr>
      </p:pic>
      <p:pic>
        <p:nvPicPr>
          <p:cNvPr id="10" name="Picture 3" descr="F:\Наталья Владимировна-классный час\816018b(hoz-tovary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1428760" cy="1428760"/>
          </a:xfrm>
          <a:prstGeom prst="ellipse">
            <a:avLst/>
          </a:prstGeom>
          <a:noFill/>
        </p:spPr>
      </p:pic>
      <p:pic>
        <p:nvPicPr>
          <p:cNvPr id="11" name="Picture 3" descr="F:\Наталья Владимировна-классный час\816018b(hoz-tovary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1428760" cy="1428760"/>
          </a:xfrm>
          <a:prstGeom prst="ellipse">
            <a:avLst/>
          </a:prstGeom>
          <a:noFill/>
        </p:spPr>
      </p:pic>
      <p:pic>
        <p:nvPicPr>
          <p:cNvPr id="12" name="Picture 3" descr="F:\Наталья Владимировна-классный час\816018b(hoz-tovary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857760"/>
            <a:ext cx="1428760" cy="1428760"/>
          </a:xfrm>
          <a:prstGeom prst="ellipse">
            <a:avLst/>
          </a:prstGeom>
          <a:noFill/>
        </p:spPr>
      </p:pic>
      <p:pic>
        <p:nvPicPr>
          <p:cNvPr id="13" name="Picture 3" descr="F:\Наталья Владимировна-классный час\816018b(hoz-tovary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1428760" cy="1428760"/>
          </a:xfrm>
          <a:prstGeom prst="ellipse">
            <a:avLst/>
          </a:prstGeom>
          <a:noFill/>
        </p:spPr>
      </p:pic>
      <p:pic>
        <p:nvPicPr>
          <p:cNvPr id="14" name="Picture 3" descr="F:\Наталья Владимировна-классный час\816018b(hoz-tovary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1428760" cy="1428760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500042"/>
            <a:ext cx="182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мята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214950"/>
            <a:ext cx="321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ромашка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1571612"/>
            <a:ext cx="2840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душица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2776" y="3429000"/>
            <a:ext cx="2831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черный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2714620"/>
            <a:ext cx="2634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чабрец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4786322"/>
            <a:ext cx="1853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липа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928670"/>
            <a:ext cx="2590800" cy="159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8"/>
            <a:ext cx="2590800" cy="159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429132"/>
            <a:ext cx="2590800" cy="159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643182"/>
            <a:ext cx="2590800" cy="159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636"/>
            <a:ext cx="2590800" cy="159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2590800" cy="159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590800" cy="159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F:\Наталья Владимировна-классный час\Лекарственные растения Душица обыкновенная_files\dushob.jpg"/>
          <p:cNvPicPr>
            <a:picLocks noChangeAspect="1" noChangeArrowheads="1"/>
          </p:cNvPicPr>
          <p:nvPr/>
        </p:nvPicPr>
        <p:blipFill>
          <a:blip r:embed="rId2"/>
          <a:srcRect t="2066" r="4999" b="9090"/>
          <a:stretch>
            <a:fillRect/>
          </a:stretch>
        </p:blipFill>
        <p:spPr bwMode="auto">
          <a:xfrm>
            <a:off x="857224" y="1714488"/>
            <a:ext cx="3357586" cy="3799374"/>
          </a:xfrm>
          <a:prstGeom prst="rect">
            <a:avLst/>
          </a:prstGeom>
          <a:noFill/>
        </p:spPr>
      </p:pic>
      <p:pic>
        <p:nvPicPr>
          <p:cNvPr id="89093" name="Picture 5" descr="F:\Наталья Владимировна-классный час\Лекарственные растения Душица обыкновенная_files\dushob2.jpg"/>
          <p:cNvPicPr>
            <a:picLocks noChangeAspect="1" noChangeArrowheads="1"/>
          </p:cNvPicPr>
          <p:nvPr/>
        </p:nvPicPr>
        <p:blipFill>
          <a:blip r:embed="rId3"/>
          <a:srcRect t="1963" r="5955" b="3795"/>
          <a:stretch>
            <a:fillRect/>
          </a:stretch>
        </p:blipFill>
        <p:spPr bwMode="auto">
          <a:xfrm>
            <a:off x="4500562" y="2857496"/>
            <a:ext cx="2857520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74283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Травка та растет на склонах и холмах зеленых,</a:t>
            </a:r>
            <a:endParaRPr kumimoji="0" lang="ru-RU" sz="2400" b="1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Запах крепок и душист, а её зеленый лист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Нам идет на чай. Что за травка? Отгадай. 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643050"/>
            <a:ext cx="289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Душица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:\Наталья Владимировна-классный час\Ромашка — Википедия_files\250px-Chamomile_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286148" cy="2432662"/>
          </a:xfrm>
          <a:prstGeom prst="rect">
            <a:avLst/>
          </a:prstGeom>
          <a:noFill/>
        </p:spPr>
      </p:pic>
      <p:pic>
        <p:nvPicPr>
          <p:cNvPr id="92163" name="Picture 3" descr="F:\Наталья Владимировна-классный час\Ромашка — Википедия_files\275px-Several_daisies_%28Asteroideae%29_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857628"/>
            <a:ext cx="3492500" cy="2616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5335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Стоят в поле сестрички: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Желтый глазок, белые реснички.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643050"/>
            <a:ext cx="323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Ромашка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 descr="F:\Наталья Владимировна-классный час\Тимьян — Википедия_files\180px-Thymus_serpyllu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3429024" cy="2571768"/>
          </a:xfrm>
          <a:prstGeom prst="rect">
            <a:avLst/>
          </a:prstGeom>
          <a:noFill/>
        </p:spPr>
      </p:pic>
      <p:pic>
        <p:nvPicPr>
          <p:cNvPr id="91138" name="Picture 2" descr="F:\Наталья Владимировна-классный час\Тимьян — Википедия_files\200px-Thymus_serpyllum_flowering_pl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25454"/>
            <a:ext cx="3611570" cy="2708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776667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 это растение иногда называют тимьян  </a:t>
            </a:r>
            <a:endParaRPr kumimoji="0" lang="en-US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или </a:t>
            </a:r>
            <a:r>
              <a:rPr kumimoji="0" lang="ru-RU" sz="2400" b="1" i="0" u="none" strike="noStrike" cap="none" spc="0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богородская</a:t>
            </a: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трава. Само слово происходит </a:t>
            </a:r>
            <a:endParaRPr kumimoji="0" lang="en-US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от греческого которое значит "сила". </a:t>
            </a:r>
            <a:endParaRPr kumimoji="0" lang="en-US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 Древней Греции оно символизирует грацию </a:t>
            </a:r>
            <a:endParaRPr kumimoji="0" lang="en-US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элегантность.</a:t>
            </a:r>
            <a:r>
              <a:rPr kumimoji="0" lang="en-US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Старая ирландская легенда </a:t>
            </a:r>
            <a:endParaRPr kumimoji="0" lang="en-US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гласит: если промыть глаза росой, собранной </a:t>
            </a:r>
            <a:endParaRPr kumimoji="0" lang="en-US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 кустиков этого растения на рассвете первого </a:t>
            </a:r>
            <a:endParaRPr kumimoji="0" lang="en-US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мая, то потом можно видеть фей.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715016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Чабрец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F:\Наталья Владимировна-классный час\Мята — Википедия_files\275px-Illustration_Mentha_spicat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626" y="500042"/>
            <a:ext cx="3433129" cy="5429288"/>
          </a:xfrm>
          <a:prstGeom prst="rect">
            <a:avLst/>
          </a:prstGeom>
          <a:noFill/>
        </p:spPr>
      </p:pic>
      <p:pic>
        <p:nvPicPr>
          <p:cNvPr id="90114" name="Picture 2" descr="F:\образцы презентаций\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4051663" cy="3424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403508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Знаю, любят детки</a:t>
            </a:r>
          </a:p>
          <a:p>
            <a:pPr algn="just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Эти вкусные конфетки.</a:t>
            </a:r>
          </a:p>
          <a:p>
            <a:pPr algn="just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Они рот слегка кислят,</a:t>
            </a:r>
          </a:p>
          <a:p>
            <a:pPr algn="just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Освежают, холодят!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5715016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Мята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:\образцы презентаций\331b768c993bdd1b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3929090" cy="3013106"/>
          </a:xfrm>
          <a:prstGeom prst="rect">
            <a:avLst/>
          </a:prstGeom>
          <a:noFill/>
        </p:spPr>
      </p:pic>
      <p:pic>
        <p:nvPicPr>
          <p:cNvPr id="93187" name="Picture 3" descr="F:\Наталья Владимировна-классный час\Липа — Википедия_files\275px-Tilia_insularis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849690" cy="2561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450059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Весной растет,</a:t>
            </a:r>
            <a:r>
              <a:rPr kumimoji="0" lang="en-US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Л</a:t>
            </a: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етом цветет.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Осенью осыпается,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Зимой отсыпается.</a:t>
            </a:r>
            <a:endParaRPr kumimoji="0" lang="ru-RU" sz="24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  цветок- на медок,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Лечит от гриппа,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кашля и хрипа.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5286388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Липа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5720" y="214290"/>
            <a:ext cx="8501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Comic Sans MS" pitchFamily="66" charset="0"/>
              </a:rPr>
              <a:t>Правила </a:t>
            </a:r>
            <a:r>
              <a:rPr lang="ru-RU" sz="2400" b="1" dirty="0">
                <a:latin typeface="Comic Sans MS" pitchFamily="66" charset="0"/>
              </a:rPr>
              <a:t>заготовки лекарственных растений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14338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Comic Sans MS" pitchFamily="66" charset="0"/>
              </a:rPr>
              <a:t>Сушка.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Из собранных растений нужно сделать букеты и подвесить их головками вниз в хорошо проветриваемом помещении. 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Для сушки понадобится примерно 15 дней. 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Когда растения будут ломаться, но не крошиться, 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можно перекладывать их в банки.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81439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Comic Sans MS" pitchFamily="66" charset="0"/>
              </a:rPr>
              <a:t>Сбор лекарственных растений.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r>
              <a:rPr lang="ru-RU" sz="2000" dirty="0" smtClean="0">
                <a:latin typeface="Comic Sans MS" pitchFamily="66" charset="0"/>
              </a:rPr>
              <a:t>Лекарственные растения собирают ранним утром.  После того, 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как сойдет роса. 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Нельзя </a:t>
            </a:r>
            <a:r>
              <a:rPr lang="ru-RU" sz="2000" dirty="0">
                <a:latin typeface="Comic Sans MS" pitchFamily="66" charset="0"/>
              </a:rPr>
              <a:t>собирать вдоль дорог, около промышленных предприятий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Нельзя </a:t>
            </a:r>
            <a:r>
              <a:rPr lang="ru-RU" sz="2000" dirty="0">
                <a:latin typeface="Comic Sans MS" pitchFamily="66" charset="0"/>
              </a:rPr>
              <a:t>собирать незнакомые растения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Нельзя </a:t>
            </a:r>
            <a:r>
              <a:rPr lang="ru-RU" sz="2000" dirty="0">
                <a:latin typeface="Comic Sans MS" pitchFamily="66" charset="0"/>
              </a:rPr>
              <a:t>вырывать с корнями</a:t>
            </a:r>
          </a:p>
          <a:p>
            <a:pPr lvl="0"/>
            <a:r>
              <a:rPr lang="ru-RU" sz="2000" dirty="0" smtClean="0">
                <a:latin typeface="Comic Sans MS" pitchFamily="66" charset="0"/>
              </a:rPr>
              <a:t>Необходимо соблюдать </a:t>
            </a:r>
            <a:r>
              <a:rPr lang="ru-RU" sz="2000" dirty="0">
                <a:latin typeface="Comic Sans MS" pitchFamily="66" charset="0"/>
              </a:rPr>
              <a:t>время сбора и знать в каких частях растения находятся вещества, обладающие целебными </a:t>
            </a:r>
            <a:r>
              <a:rPr lang="ru-RU" sz="2000" dirty="0" smtClean="0">
                <a:latin typeface="Comic Sans MS" pitchFamily="66" charset="0"/>
              </a:rPr>
              <a:t> свойствами</a:t>
            </a:r>
          </a:p>
          <a:p>
            <a:pPr algn="just"/>
            <a:endParaRPr lang="ru-RU" dirty="0" smtClean="0">
              <a:latin typeface="Comic Sans MS" pitchFamily="66" charset="0"/>
            </a:endParaRP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336</Words>
  <Application>Microsoft Office PowerPoint</Application>
  <PresentationFormat>Экран (4:3)</PresentationFormat>
  <Paragraphs>75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Бамбук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Чайник-самовар  (сбитенник). </vt:lpstr>
      <vt:lpstr>Самовар – ваза «Кратер»</vt:lpstr>
      <vt:lpstr>Слайд 20</vt:lpstr>
      <vt:lpstr>Самовар  дорожный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70</cp:revision>
  <dcterms:created xsi:type="dcterms:W3CDTF">2008-12-12T15:17:56Z</dcterms:created>
  <dcterms:modified xsi:type="dcterms:W3CDTF">2009-01-29T08:36:21Z</dcterms:modified>
</cp:coreProperties>
</file>