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2D23-87BE-49AA-898B-4A0D62D7598F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49FB0-F5E5-433E-B295-DACA791DE5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D4DC-BC98-4261-86EE-8747B6123A62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9474-B325-4333-A531-EC5BAD80DC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429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ЗЕМЛЯНИКА</a:t>
            </a:r>
            <a:endParaRPr lang="ru-RU" sz="120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85728"/>
            <a:ext cx="1500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М</a:t>
            </a:r>
            <a:endParaRPr lang="ru-RU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57166"/>
            <a:ext cx="9364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Е</a:t>
            </a:r>
            <a:endParaRPr lang="ru-RU" sz="12000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357166"/>
            <a:ext cx="1124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Л</a:t>
            </a:r>
            <a:endParaRPr lang="ru-RU" sz="120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428604"/>
            <a:ext cx="1124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Л</a:t>
            </a:r>
            <a:endParaRPr lang="ru-RU" sz="12000" dirty="0"/>
          </a:p>
        </p:txBody>
      </p:sp>
      <p:sp>
        <p:nvSpPr>
          <p:cNvPr id="9" name="TextBox 8"/>
          <p:cNvSpPr txBox="1"/>
          <p:nvPr/>
        </p:nvSpPr>
        <p:spPr>
          <a:xfrm>
            <a:off x="7643834" y="428604"/>
            <a:ext cx="10743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А</a:t>
            </a:r>
            <a:endParaRPr lang="ru-RU" sz="1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914033" cy="201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З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25399E-6 L -3.88889E-6 0.3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0308E-6 L 0.24497 0.316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0308E-6 L 0.12621 0.316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9882E-6 L -0.13386 0.57715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34097E-6 L -0.48906 0.579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2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8244E-6 L 0.44236 0.584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02060"/>
                </a:solidFill>
              </a:rPr>
              <a:t>а</a:t>
            </a:r>
            <a:r>
              <a:rPr lang="ru-RU" sz="9600" dirty="0" smtClean="0">
                <a:solidFill>
                  <a:srgbClr val="002060"/>
                </a:solidFill>
              </a:rPr>
              <a:t>рбуз    яблоня </a:t>
            </a:r>
          </a:p>
          <a:p>
            <a:r>
              <a:rPr lang="ru-RU" sz="9600" dirty="0" smtClean="0">
                <a:solidFill>
                  <a:srgbClr val="002060"/>
                </a:solidFill>
              </a:rPr>
              <a:t>сорока     </a:t>
            </a:r>
            <a:r>
              <a:rPr lang="ru-RU" sz="9600" dirty="0" smtClean="0">
                <a:solidFill>
                  <a:srgbClr val="002060"/>
                </a:solidFill>
              </a:rPr>
              <a:t>яма </a:t>
            </a:r>
            <a:r>
              <a:rPr lang="ru-RU" sz="9600" dirty="0" smtClean="0">
                <a:solidFill>
                  <a:srgbClr val="002060"/>
                </a:solidFill>
              </a:rPr>
              <a:t>Марина</a:t>
            </a:r>
            <a:r>
              <a:rPr lang="ru-RU" sz="9600" dirty="0" smtClean="0">
                <a:solidFill>
                  <a:srgbClr val="002060"/>
                </a:solidFill>
              </a:rPr>
              <a:t>   земля</a:t>
            </a:r>
            <a:endParaRPr lang="ru-RU" sz="9600" dirty="0" smtClean="0">
              <a:solidFill>
                <a:srgbClr val="002060"/>
              </a:solidFill>
            </a:endParaRPr>
          </a:p>
          <a:p>
            <a:r>
              <a:rPr lang="ru-RU" sz="9600" dirty="0" smtClean="0">
                <a:solidFill>
                  <a:srgbClr val="002060"/>
                </a:solidFill>
              </a:rPr>
              <a:t>Аля         Никита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3860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Гласная  - согласная буква</a:t>
            </a:r>
          </a:p>
          <a:p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357298"/>
            <a:ext cx="24081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рбуз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500306"/>
            <a:ext cx="29872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блоня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571876"/>
            <a:ext cx="16898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ма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6273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ля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1357298"/>
            <a:ext cx="2893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с</a:t>
            </a:r>
            <a:r>
              <a:rPr lang="ru-RU" sz="7200" dirty="0" smtClean="0">
                <a:solidFill>
                  <a:srgbClr val="002060"/>
                </a:solidFill>
              </a:rPr>
              <a:t>орока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2500306"/>
            <a:ext cx="3336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М</a:t>
            </a:r>
            <a:r>
              <a:rPr lang="ru-RU" sz="7200" dirty="0" smtClean="0">
                <a:solidFill>
                  <a:srgbClr val="002060"/>
                </a:solidFill>
              </a:rPr>
              <a:t>арина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500438"/>
            <a:ext cx="25645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з</a:t>
            </a:r>
            <a:r>
              <a:rPr lang="ru-RU" sz="7200" dirty="0" smtClean="0">
                <a:solidFill>
                  <a:srgbClr val="002060"/>
                </a:solidFill>
              </a:rPr>
              <a:t>емля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4714884"/>
            <a:ext cx="2985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002060"/>
                </a:solidFill>
              </a:rPr>
              <a:t>икита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2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Гласный звук – согласный звук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85860"/>
            <a:ext cx="22195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а</a:t>
            </a:r>
            <a:r>
              <a:rPr lang="ru-RU" sz="6600" dirty="0" smtClean="0">
                <a:solidFill>
                  <a:srgbClr val="002060"/>
                </a:solidFill>
              </a:rPr>
              <a:t>рбуз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643182"/>
            <a:ext cx="1388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r>
              <a:rPr lang="ru-RU" sz="6000" dirty="0" smtClean="0">
                <a:solidFill>
                  <a:srgbClr val="002060"/>
                </a:solidFill>
              </a:rPr>
              <a:t>ля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4000504"/>
            <a:ext cx="37771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C00000"/>
                </a:solidFill>
              </a:rPr>
              <a:t>я</a:t>
            </a:r>
            <a:r>
              <a:rPr lang="en-US" sz="6000" dirty="0" smtClean="0"/>
              <a:t>[</a:t>
            </a:r>
            <a:r>
              <a:rPr lang="ru-RU" sz="6000" dirty="0" err="1" smtClean="0">
                <a:solidFill>
                  <a:srgbClr val="00B050"/>
                </a:solidFill>
              </a:rPr>
              <a:t>й</a:t>
            </a:r>
            <a:r>
              <a:rPr lang="ru-RU" sz="6000" dirty="0" err="1" smtClean="0">
                <a:solidFill>
                  <a:srgbClr val="C00000"/>
                </a:solidFill>
              </a:rPr>
              <a:t>а</a:t>
            </a:r>
            <a:r>
              <a:rPr lang="en-US" sz="6000" dirty="0" smtClean="0"/>
              <a:t>]</a:t>
            </a:r>
            <a:r>
              <a:rPr lang="ru-RU" sz="6000" dirty="0" err="1" smtClean="0">
                <a:solidFill>
                  <a:srgbClr val="002060"/>
                </a:solidFill>
              </a:rPr>
              <a:t>блоня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072074"/>
            <a:ext cx="26949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я</a:t>
            </a:r>
            <a:r>
              <a:rPr lang="en-US" sz="6000" dirty="0" smtClean="0"/>
              <a:t>[</a:t>
            </a:r>
            <a:r>
              <a:rPr lang="ru-RU" sz="6000" dirty="0" err="1" smtClean="0">
                <a:solidFill>
                  <a:srgbClr val="00B050"/>
                </a:solidFill>
              </a:rPr>
              <a:t>й</a:t>
            </a:r>
            <a:r>
              <a:rPr lang="ru-RU" sz="6000" dirty="0" err="1" smtClean="0">
                <a:solidFill>
                  <a:srgbClr val="C00000"/>
                </a:solidFill>
              </a:rPr>
              <a:t>а</a:t>
            </a:r>
            <a:r>
              <a:rPr lang="en-US" sz="6000" dirty="0" smtClean="0"/>
              <a:t>]</a:t>
            </a:r>
            <a:r>
              <a:rPr lang="ru-RU" sz="6000" dirty="0" err="1" smtClean="0">
                <a:solidFill>
                  <a:srgbClr val="002060"/>
                </a:solidFill>
              </a:rPr>
              <a:t>ма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928670"/>
            <a:ext cx="24400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с</a:t>
            </a:r>
            <a:r>
              <a:rPr lang="ru-RU" sz="6000" dirty="0" smtClean="0">
                <a:solidFill>
                  <a:srgbClr val="002060"/>
                </a:solidFill>
              </a:rPr>
              <a:t>орока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643050"/>
            <a:ext cx="28103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М</a:t>
            </a:r>
            <a:r>
              <a:rPr lang="ru-RU" sz="6000" dirty="0" smtClean="0">
                <a:solidFill>
                  <a:srgbClr val="002060"/>
                </a:solidFill>
              </a:rPr>
              <a:t>арина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428868"/>
            <a:ext cx="21679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з</a:t>
            </a:r>
            <a:r>
              <a:rPr lang="ru-RU" sz="6000" dirty="0" smtClean="0">
                <a:solidFill>
                  <a:srgbClr val="002060"/>
                </a:solidFill>
              </a:rPr>
              <a:t>емля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143248"/>
            <a:ext cx="2518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Н</a:t>
            </a:r>
            <a:r>
              <a:rPr lang="ru-RU" sz="6000" dirty="0" smtClean="0">
                <a:solidFill>
                  <a:srgbClr val="002060"/>
                </a:solidFill>
              </a:rPr>
              <a:t>икита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      </a:t>
            </a:r>
            <a:r>
              <a:rPr lang="ru-RU" sz="6600" dirty="0" smtClean="0">
                <a:solidFill>
                  <a:srgbClr val="002060"/>
                </a:solidFill>
              </a:rPr>
              <a:t>Кто?              Что?</a:t>
            </a:r>
          </a:p>
          <a:p>
            <a:r>
              <a:rPr lang="ru-RU" sz="4000" dirty="0" smtClean="0"/>
              <a:t> Одушевлённый            Неодушевлённый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85926"/>
            <a:ext cx="8786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002060"/>
                </a:solidFill>
              </a:rPr>
              <a:t>Никита         яблоня 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сорока          яма 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Марина        земля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Аля                арбуз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929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слога                3 слога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рб</a:t>
            </a:r>
            <a:r>
              <a:rPr lang="ru-RU" sz="7200" dirty="0" smtClean="0">
                <a:solidFill>
                  <a:srgbClr val="C00000"/>
                </a:solidFill>
              </a:rPr>
              <a:t>у</a:t>
            </a:r>
            <a:r>
              <a:rPr lang="ru-RU" sz="7200" dirty="0" smtClean="0">
                <a:solidFill>
                  <a:srgbClr val="002060"/>
                </a:solidFill>
              </a:rPr>
              <a:t>з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  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м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з</a:t>
            </a:r>
            <a:r>
              <a:rPr lang="ru-RU" sz="7200" dirty="0" smtClean="0">
                <a:solidFill>
                  <a:srgbClr val="C00000"/>
                </a:solidFill>
              </a:rPr>
              <a:t>е</a:t>
            </a:r>
            <a:r>
              <a:rPr lang="ru-RU" sz="7200" dirty="0" smtClean="0">
                <a:solidFill>
                  <a:srgbClr val="002060"/>
                </a:solidFill>
              </a:rPr>
              <a:t>мл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л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500174"/>
            <a:ext cx="29872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бл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C00000"/>
                </a:solidFill>
              </a:rPr>
              <a:t>я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643182"/>
            <a:ext cx="30716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М</a:t>
            </a:r>
            <a:r>
              <a:rPr lang="ru-RU" sz="6600" dirty="0" smtClean="0">
                <a:solidFill>
                  <a:srgbClr val="C00000"/>
                </a:solidFill>
              </a:rPr>
              <a:t>а</a:t>
            </a:r>
            <a:r>
              <a:rPr lang="ru-RU" sz="6600" dirty="0" smtClean="0">
                <a:solidFill>
                  <a:srgbClr val="002060"/>
                </a:solidFill>
              </a:rPr>
              <a:t>р</a:t>
            </a:r>
            <a:r>
              <a:rPr lang="ru-RU" sz="6600" dirty="0" smtClean="0">
                <a:solidFill>
                  <a:srgbClr val="C00000"/>
                </a:solidFill>
              </a:rPr>
              <a:t>и</a:t>
            </a:r>
            <a:r>
              <a:rPr lang="ru-RU" sz="6600" dirty="0" smtClean="0">
                <a:solidFill>
                  <a:srgbClr val="002060"/>
                </a:solidFill>
              </a:rPr>
              <a:t>н</a:t>
            </a:r>
            <a:r>
              <a:rPr lang="ru-RU" sz="6600" dirty="0" smtClean="0">
                <a:solidFill>
                  <a:srgbClr val="C00000"/>
                </a:solidFill>
              </a:rPr>
              <a:t>а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3643314"/>
            <a:ext cx="2893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с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р</a:t>
            </a:r>
            <a:r>
              <a:rPr lang="ru-RU" sz="7200" dirty="0" smtClean="0">
                <a:solidFill>
                  <a:srgbClr val="C00000"/>
                </a:solidFill>
              </a:rPr>
              <a:t>о</a:t>
            </a:r>
            <a:r>
              <a:rPr lang="ru-RU" sz="7200" dirty="0" smtClean="0">
                <a:solidFill>
                  <a:srgbClr val="002060"/>
                </a:solidFill>
              </a:rPr>
              <a:t>к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4714884"/>
            <a:ext cx="2985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C00000"/>
                </a:solidFill>
              </a:rPr>
              <a:t>и</a:t>
            </a:r>
            <a:r>
              <a:rPr lang="ru-RU" sz="7200" dirty="0" smtClean="0">
                <a:solidFill>
                  <a:srgbClr val="002060"/>
                </a:solidFill>
              </a:rPr>
              <a:t>к</a:t>
            </a:r>
            <a:r>
              <a:rPr lang="ru-RU" sz="7200" dirty="0" smtClean="0">
                <a:solidFill>
                  <a:srgbClr val="C00000"/>
                </a:solidFill>
              </a:rPr>
              <a:t>и</a:t>
            </a:r>
            <a:r>
              <a:rPr lang="ru-RU" sz="7200" dirty="0" smtClean="0">
                <a:solidFill>
                  <a:srgbClr val="002060"/>
                </a:solidFill>
              </a:rPr>
              <a:t>т</a:t>
            </a:r>
            <a:r>
              <a:rPr lang="ru-RU" sz="7200" dirty="0" smtClean="0">
                <a:solidFill>
                  <a:srgbClr val="C00000"/>
                </a:solidFill>
              </a:rPr>
              <a:t>а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7868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        </a:t>
            </a:r>
            <a:r>
              <a:rPr lang="ru-RU" sz="6000" dirty="0" smtClean="0"/>
              <a:t>Первая буква</a:t>
            </a:r>
          </a:p>
          <a:p>
            <a:r>
              <a:rPr lang="ru-RU" sz="6000" dirty="0"/>
              <a:t>з</a:t>
            </a:r>
            <a:r>
              <a:rPr lang="ru-RU" sz="6000" dirty="0" smtClean="0"/>
              <a:t>аглавная            строчная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1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Марина           арбуз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Никита             яма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Аля                   яблоня</a:t>
            </a:r>
          </a:p>
          <a:p>
            <a:r>
              <a:rPr lang="ru-RU" sz="7200" dirty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002060"/>
                </a:solidFill>
              </a:rPr>
              <a:t>                         земля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1428736"/>
            <a:ext cx="3716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высокие 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3000372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4143380"/>
            <a:ext cx="2637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растут</a:t>
            </a:r>
            <a:endParaRPr lang="ru-RU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4929198"/>
            <a:ext cx="1599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ели</a:t>
            </a:r>
            <a:endParaRPr lang="ru-RU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857232"/>
            <a:ext cx="1925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лесу</a:t>
            </a:r>
            <a:endParaRPr lang="ru-RU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500174"/>
            <a:ext cx="68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3571876"/>
            <a:ext cx="41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43316 -0.2206 " pathEditMode="relative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6 0.00394 L 0.10399 0.087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33316 -0.391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1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5099 0.319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08664 -0.19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101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19</cp:revision>
  <dcterms:created xsi:type="dcterms:W3CDTF">2009-01-28T04:00:17Z</dcterms:created>
  <dcterms:modified xsi:type="dcterms:W3CDTF">2009-01-28T07:05:35Z</dcterms:modified>
</cp:coreProperties>
</file>