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3" r:id="rId5"/>
    <p:sldId id="264" r:id="rId6"/>
    <p:sldId id="260" r:id="rId7"/>
    <p:sldId id="261" r:id="rId8"/>
    <p:sldId id="265" r:id="rId9"/>
    <p:sldId id="267" r:id="rId10"/>
    <p:sldId id="266" r:id="rId11"/>
    <p:sldId id="268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8E1E-4A73-4F43-AC68-BA14E13E7448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734B-5950-41A5-8401-F08902E96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8E1E-4A73-4F43-AC68-BA14E13E7448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734B-5950-41A5-8401-F08902E96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8E1E-4A73-4F43-AC68-BA14E13E7448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734B-5950-41A5-8401-F08902E96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8E1E-4A73-4F43-AC68-BA14E13E7448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734B-5950-41A5-8401-F08902E96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8E1E-4A73-4F43-AC68-BA14E13E7448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734B-5950-41A5-8401-F08902E96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8E1E-4A73-4F43-AC68-BA14E13E7448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734B-5950-41A5-8401-F08902E96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8E1E-4A73-4F43-AC68-BA14E13E7448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734B-5950-41A5-8401-F08902E96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8E1E-4A73-4F43-AC68-BA14E13E7448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734B-5950-41A5-8401-F08902E96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8E1E-4A73-4F43-AC68-BA14E13E7448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734B-5950-41A5-8401-F08902E96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8E1E-4A73-4F43-AC68-BA14E13E7448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734B-5950-41A5-8401-F08902E96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8E1E-4A73-4F43-AC68-BA14E13E7448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1E734B-5950-41A5-8401-F08902E96C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4D8E1E-4A73-4F43-AC68-BA14E13E7448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1E734B-5950-41A5-8401-F08902E96C7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500570"/>
            <a:ext cx="7854696" cy="17145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Учитель </a:t>
            </a:r>
            <a:r>
              <a:rPr lang="ru-RU" dirty="0" smtClean="0">
                <a:solidFill>
                  <a:schemeClr val="bg1"/>
                </a:solidFill>
              </a:rPr>
              <a:t>русского языка и литературы </a:t>
            </a:r>
            <a:r>
              <a:rPr lang="ru-RU" dirty="0" smtClean="0">
                <a:solidFill>
                  <a:schemeClr val="bg1"/>
                </a:solidFill>
              </a:rPr>
              <a:t>второй </a:t>
            </a:r>
            <a:r>
              <a:rPr lang="ru-RU" dirty="0" smtClean="0">
                <a:solidFill>
                  <a:schemeClr val="bg1"/>
                </a:solidFill>
              </a:rPr>
              <a:t>квалификационной </a:t>
            </a:r>
            <a:r>
              <a:rPr lang="ru-RU" dirty="0" smtClean="0">
                <a:solidFill>
                  <a:schemeClr val="bg1"/>
                </a:solidFill>
              </a:rPr>
              <a:t>категории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МОУ </a:t>
            </a:r>
            <a:r>
              <a:rPr lang="ru-RU" dirty="0" err="1" smtClean="0">
                <a:solidFill>
                  <a:schemeClr val="bg1"/>
                </a:solidFill>
              </a:rPr>
              <a:t>Квашнинской</a:t>
            </a:r>
            <a:r>
              <a:rPr lang="ru-RU" dirty="0" smtClean="0">
                <a:solidFill>
                  <a:schemeClr val="bg1"/>
                </a:solidFill>
              </a:rPr>
              <a:t> ООШ </a:t>
            </a:r>
          </a:p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Барабинского</a:t>
            </a:r>
            <a:r>
              <a:rPr lang="ru-RU" dirty="0" smtClean="0">
                <a:solidFill>
                  <a:schemeClr val="bg1"/>
                </a:solidFill>
              </a:rPr>
              <a:t> района Новосибирской области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Анохина Е.С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253310" cy="3000396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Буквы О-А в корне</a:t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 –лаг-  --- -лож-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 Изучение нового материала</a:t>
            </a: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07167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1928802"/>
            <a:ext cx="7858180" cy="42862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57158" y="2143116"/>
            <a:ext cx="807249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Запомните!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Корни –л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ж- и –л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г- являются чередующимися вариантами одного и того же корня. Безударный гласный в этих корнях произносится одинаково, а буквы пишутся разные: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 корне –л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ж-,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в корне –л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г-.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>Закрепление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Задание №1</a:t>
            </a:r>
            <a:br>
              <a:rPr lang="ru-RU" sz="2000" dirty="0" smtClean="0"/>
            </a:br>
            <a:r>
              <a:rPr lang="ru-RU" sz="2000" dirty="0" smtClean="0"/>
              <a:t>Распределительный диктант</a:t>
            </a:r>
            <a:br>
              <a:rPr lang="ru-RU" sz="2000" dirty="0" smtClean="0"/>
            </a:br>
            <a:endParaRPr lang="ru-RU" dirty="0"/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071678"/>
            <a:ext cx="8382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071678"/>
            <a:ext cx="71438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786058"/>
            <a:ext cx="17811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2714620"/>
            <a:ext cx="17811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3" name="Picture 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2928934"/>
            <a:ext cx="12573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838200" y="704850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/>
              <a:t>Задание №3</a:t>
            </a:r>
            <a:br>
              <a:rPr lang="ru-RU" sz="2000" dirty="0" smtClean="0"/>
            </a:br>
            <a:r>
              <a:rPr lang="ru-RU" sz="2000" dirty="0" smtClean="0"/>
              <a:t>Самостоятельная работа учащихся.</a:t>
            </a:r>
            <a:endParaRPr lang="ru-RU" sz="2000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14348" y="2285992"/>
            <a:ext cx="735808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Вставить пропущенные буквы и расставить знаки препинания. Изученную орфограмму выделить графически.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отл_жите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пока свои тетради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дост_вайте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карточки со словами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распол_житься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опушке,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разл_жили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костёр,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сл_жили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вещи, углубились в заросли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пол_жите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перед собой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ч_рновик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Сегодня мы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сост_вляем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опорным словам  текст «Поход в лес». Мысли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пол_гается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изл_гать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последовательно и чётко.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Предл_жения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должны быть хотя 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распростр_нёнными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 не слишком длинными.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Выск_занные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пол_жения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вам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предл_гается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док_зать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примерами. Работу можно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зав_ршить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предл_жением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 удачно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сл_жившемся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походе 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прил_жить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свои рисунки к рассказу с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изобр_жением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места действия и внешности людей.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2"/>
            <a:ext cx="8642380" cy="6499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§ 71, стр.175; творческая работа: мини-сочинение «Поход в лес» .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2976" y="4000504"/>
            <a:ext cx="6858048" cy="192882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285852" y="4071942"/>
            <a:ext cx="650085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Составить и записать мини-текст на тему «Поход в лес» по опорным словам: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CYR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распол_житься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опушке,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разл_жили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костёр,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сл_жили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вещи, углубились в заросли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1071538" y="278605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627" name="Picture 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3"/>
            <a:ext cx="1498579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571744"/>
            <a:ext cx="1333504" cy="119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86050" y="704088"/>
            <a:ext cx="5976950" cy="408223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Найти корень слова – 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значит, </a:t>
            </a:r>
            <a:r>
              <a:rPr lang="ru-RU" sz="3600" dirty="0" smtClean="0"/>
              <a:t>найти его внутренний, </a:t>
            </a:r>
            <a:br>
              <a:rPr lang="ru-RU" sz="3600" dirty="0" smtClean="0"/>
            </a:br>
            <a:r>
              <a:rPr lang="ru-RU" sz="3600" dirty="0" smtClean="0"/>
              <a:t>                                                                                                        </a:t>
            </a:r>
            <a:r>
              <a:rPr lang="en-US" sz="3600" dirty="0" smtClean="0"/>
              <a:t>             </a:t>
            </a:r>
            <a:r>
              <a:rPr lang="ru-RU" sz="3600" dirty="0" smtClean="0"/>
              <a:t>затаённый смысл – то же, что</a:t>
            </a:r>
            <a:br>
              <a:rPr lang="ru-RU" sz="3600" dirty="0" smtClean="0"/>
            </a:br>
            <a:r>
              <a:rPr lang="ru-RU" sz="3600" dirty="0" smtClean="0"/>
              <a:t>                                                                                                                      зажечь внутри фонаря огонёк.</a:t>
            </a:r>
            <a:br>
              <a:rPr lang="ru-RU" sz="3600" dirty="0" smtClean="0"/>
            </a:br>
            <a:r>
              <a:rPr lang="ru-RU" sz="3600" dirty="0" smtClean="0"/>
              <a:t>                              М.Рыбникова</a:t>
            </a:r>
            <a:endParaRPr lang="ru-RU" sz="3600" dirty="0"/>
          </a:p>
        </p:txBody>
      </p:sp>
      <p:pic>
        <p:nvPicPr>
          <p:cNvPr id="1027" name="Picture 3" descr="E:\анимашки\анимации\звезды\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1928826" cy="1714512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000636"/>
            <a:ext cx="1666880" cy="1309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010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852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lang="ru-RU" sz="1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lang="ru-RU" sz="1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lang="ru-RU" sz="1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lang="ru-RU" sz="1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lang="ru-RU" sz="1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lang="ru-RU" sz="1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lang="ru-RU" sz="4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lang="ru-RU" sz="4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lang="ru-RU" sz="4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lang="ru-RU" sz="4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lang="ru-RU" sz="1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CYR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AN00790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143116"/>
            <a:ext cx="3293952" cy="343579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28596" y="2428868"/>
            <a:ext cx="4429156" cy="31432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714620"/>
            <a:ext cx="457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Когда-то, в незапамятные времена, звуки речи, сложившись в определенном порядке, стали словами. Каждое слово имеет значение, смысл; каждый звук в слове занимает свое место.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 №1</a:t>
            </a:r>
            <a:br>
              <a:rPr lang="ru-RU" dirty="0" smtClean="0"/>
            </a:br>
            <a:r>
              <a:rPr lang="ru-RU" dirty="0" smtClean="0"/>
              <a:t>упражнение 414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371477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928802"/>
            <a:ext cx="342902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23153">
            <a:off x="383105" y="541993"/>
            <a:ext cx="1776759" cy="126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071546"/>
            <a:ext cx="385765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28596" y="1571612"/>
            <a:ext cx="3786214" cy="46434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 №2</a:t>
            </a:r>
            <a:br>
              <a:rPr lang="ru-RU" dirty="0" smtClean="0"/>
            </a:br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№ 1</a:t>
            </a:r>
            <a:endParaRPr lang="ru-RU" dirty="0" smtClean="0">
              <a:latin typeface="Arial CYR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Вставьте в корни слов безударные проверяемые гласные:</a:t>
            </a: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рщинистый, упр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щенный разбор, </a:t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тение, просв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щение,</a:t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стота помещения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endParaRPr lang="ru-RU" dirty="0" smtClean="0">
              <a:latin typeface="Arial CYR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Вставьте звонкие или глухие согласные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Arial CYR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кий ответ, разве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чик, сру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ца, убедительная про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ьба.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endParaRPr lang="ru-RU" dirty="0" smtClean="0">
              <a:latin typeface="Arial CYR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Вставьте, где нужно, непроизносимые согласные:</a:t>
            </a:r>
            <a:endParaRPr lang="ru-RU" u="sng" dirty="0" smtClean="0">
              <a:latin typeface="Arial CYR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аген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ство, блеснуть на со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нце,</a:t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шедший, счас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ливый миг.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endParaRPr lang="ru-RU" dirty="0" smtClean="0">
              <a:latin typeface="Arial CYR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4.Вставьте в приставки </a:t>
            </a:r>
            <a:r>
              <a:rPr lang="ru-RU" b="1" i="1" u="sng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lang="ru-RU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u="sng" dirty="0" smtClean="0">
              <a:latin typeface="Arial CYR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ценный, ни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падать,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дача, </a:t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продажа, 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гнание.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endParaRPr lang="ru-RU" dirty="0" smtClean="0">
              <a:latin typeface="Arial CYR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Отметьте слова, в которых допущены ошибки</a:t>
            </a: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u="sng" dirty="0" smtClean="0">
              <a:latin typeface="Arial CYR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Безбилетный, бескрайний,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безпалый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lang="ru-RU" dirty="0" smtClean="0">
              <a:latin typeface="Arial CYR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Искрасить, изгнанник,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изтерзать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1643050"/>
            <a:ext cx="3643338" cy="47149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№ 2</a:t>
            </a:r>
            <a:endParaRPr lang="ru-RU" dirty="0" smtClean="0">
              <a:latin typeface="Arial CYR" charset="-52"/>
              <a:ea typeface="Times New Roman" pitchFamily="18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1.Вставьте в корни слов безударные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лять о помощи,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раст</a:t>
            </a: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проверяемые</a:t>
            </a: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гласные: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лковать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насл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ждаться, елочные укр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шения,</a:t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риться с обстоятельствами.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 smtClean="0">
              <a:latin typeface="Arial CYR" charset="-52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2.Вставьте звонкие или глухие согласные: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вязаные варе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ки, ро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кий мальчик,</a:t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жеребье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ка, ко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ьба, насле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 smtClean="0">
              <a:latin typeface="Arial CYR" charset="-52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3.Вставьте, где нужно, непроизносимые согласные:</a:t>
            </a:r>
            <a:endParaRPr lang="ru-RU" u="sng" dirty="0" smtClean="0">
              <a:latin typeface="Arial CYR" charset="-52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безмол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ствовать, вкусные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гиган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ское сооружение, громоз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 smtClean="0">
              <a:latin typeface="Arial CYR" charset="-52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4.Вставьте в приставки </a:t>
            </a:r>
            <a:r>
              <a:rPr lang="ru-RU" b="1" i="1" u="sng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lang="ru-RU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u="sng" dirty="0" smtClean="0">
              <a:latin typeface="Arial CYR" charset="-52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двоение, чре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мерный,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дельщина,</a:t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человечный, во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хождение.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 smtClean="0">
              <a:latin typeface="Arial CYR" charset="-52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lang="ru-RU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Отметьте слова, в которых допущены ошибки</a:t>
            </a: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u="sng" dirty="0" smtClean="0">
              <a:latin typeface="Arial CYR" charset="-52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Раскатывать,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разкошелиться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истопить,</a:t>
            </a:r>
            <a:endParaRPr lang="ru-RU" dirty="0" smtClean="0">
              <a:latin typeface="Arial CYR" charset="-52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Издание,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безшумный</a:t>
            </a:r>
            <a:endParaRPr lang="ru-RU" dirty="0" smtClean="0">
              <a:latin typeface="Arial CYR" charset="-52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6" name="Рисунок 5" descr="AG00158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642918"/>
            <a:ext cx="1500198" cy="150019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Задание №3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Схема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850112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285993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Выберите  для каждого слова проверочное. Свой выбор обоснуйте. Всегда ли можно  легко это сделать?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Хв_стливый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(хвост, хвастаться),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к_менистый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(камень, ком),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запл_тить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(заплата, зарплата),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ут_щить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(утеха, тишь),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сл_зать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(лижет, лезет),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укр_щать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(крошечный, красящий),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пок_зание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козы,рассказ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зак_пать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(капать, закапывать).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Повторение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pic>
        <p:nvPicPr>
          <p:cNvPr id="23557" name="Picture 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643578"/>
            <a:ext cx="952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28604"/>
            <a:ext cx="952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вал 8"/>
          <p:cNvSpPr/>
          <p:nvPr/>
        </p:nvSpPr>
        <p:spPr>
          <a:xfrm>
            <a:off x="1071538" y="2214554"/>
            <a:ext cx="6572296" cy="27146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3244334"/>
            <a:ext cx="46434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П. 71, стр.175.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307</TotalTime>
  <Words>372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Буквы О-А в корне  –лаг-  --- -лож-</vt:lpstr>
      <vt:lpstr>Найти корень слова –   значит, найти его внутренний,                                                                                                                       затаённый смысл – то же, что                                                                                                                       зажечь внутри фонаря огонёк.                               М.Рыбникова</vt:lpstr>
      <vt:lpstr>Домашнее задание</vt:lpstr>
      <vt:lpstr>Задание №1 упражнение 414</vt:lpstr>
      <vt:lpstr>Слайд 5</vt:lpstr>
      <vt:lpstr>Задание №2 Тест</vt:lpstr>
      <vt:lpstr>Задание №3 Схема</vt:lpstr>
      <vt:lpstr> Повторение</vt:lpstr>
      <vt:lpstr>Изучение нового материала</vt:lpstr>
      <vt:lpstr> Изучение нового материала</vt:lpstr>
      <vt:lpstr>Закрепление Задание №1 Распределительный диктант </vt:lpstr>
      <vt:lpstr> Задание №3 Самостоятельная работа учащихся.</vt:lpstr>
      <vt:lpstr>Слайд 13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Квашнинская ООШ Барабинский район Новосибирская область</dc:title>
  <dc:creator>Кеслер</dc:creator>
  <cp:lastModifiedBy>ДОМ</cp:lastModifiedBy>
  <cp:revision>33</cp:revision>
  <dcterms:created xsi:type="dcterms:W3CDTF">2009-01-29T03:58:27Z</dcterms:created>
  <dcterms:modified xsi:type="dcterms:W3CDTF">2009-01-29T20:23:25Z</dcterms:modified>
</cp:coreProperties>
</file>