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4" r:id="rId10"/>
    <p:sldId id="268" r:id="rId11"/>
    <p:sldId id="267" r:id="rId12"/>
    <p:sldId id="266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56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7F281A-D2EE-4112-A3A1-35F7A946D8ED}" type="datetimeFigureOut">
              <a:rPr lang="ru-RU" smtClean="0"/>
              <a:pPr/>
              <a:t>29.01.2009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709BC1-7597-4DEA-811C-BD2CD55B55C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7F281A-D2EE-4112-A3A1-35F7A946D8ED}" type="datetimeFigureOut">
              <a:rPr lang="ru-RU" smtClean="0"/>
              <a:pPr/>
              <a:t>29.01.2009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709BC1-7597-4DEA-811C-BD2CD55B55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7F281A-D2EE-4112-A3A1-35F7A946D8ED}" type="datetimeFigureOut">
              <a:rPr lang="ru-RU" smtClean="0"/>
              <a:pPr/>
              <a:t>29.01.2009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709BC1-7597-4DEA-811C-BD2CD55B55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7F281A-D2EE-4112-A3A1-35F7A946D8ED}" type="datetimeFigureOut">
              <a:rPr lang="ru-RU" smtClean="0"/>
              <a:pPr/>
              <a:t>29.01.2009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709BC1-7597-4DEA-811C-BD2CD55B55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7F281A-D2EE-4112-A3A1-35F7A946D8ED}" type="datetimeFigureOut">
              <a:rPr lang="ru-RU" smtClean="0"/>
              <a:pPr/>
              <a:t>29.01.2009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709BC1-7597-4DEA-811C-BD2CD55B55C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7F281A-D2EE-4112-A3A1-35F7A946D8ED}" type="datetimeFigureOut">
              <a:rPr lang="ru-RU" smtClean="0"/>
              <a:pPr/>
              <a:t>29.01.2009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709BC1-7597-4DEA-811C-BD2CD55B55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7F281A-D2EE-4112-A3A1-35F7A946D8ED}" type="datetimeFigureOut">
              <a:rPr lang="ru-RU" smtClean="0"/>
              <a:pPr/>
              <a:t>29.01.2009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709BC1-7597-4DEA-811C-BD2CD55B55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7F281A-D2EE-4112-A3A1-35F7A946D8ED}" type="datetimeFigureOut">
              <a:rPr lang="ru-RU" smtClean="0"/>
              <a:pPr/>
              <a:t>29.01.2009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709BC1-7597-4DEA-811C-BD2CD55B55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7F281A-D2EE-4112-A3A1-35F7A946D8ED}" type="datetimeFigureOut">
              <a:rPr lang="ru-RU" smtClean="0"/>
              <a:pPr/>
              <a:t>29.01.2009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709BC1-7597-4DEA-811C-BD2CD55B55C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7F281A-D2EE-4112-A3A1-35F7A946D8ED}" type="datetimeFigureOut">
              <a:rPr lang="ru-RU" smtClean="0"/>
              <a:pPr/>
              <a:t>29.01.2009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709BC1-7597-4DEA-811C-BD2CD55B55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7F281A-D2EE-4112-A3A1-35F7A946D8ED}" type="datetimeFigureOut">
              <a:rPr lang="ru-RU" smtClean="0"/>
              <a:pPr/>
              <a:t>29.01.2009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709BC1-7597-4DEA-811C-BD2CD55B55C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EE7F281A-D2EE-4112-A3A1-35F7A946D8ED}" type="datetimeFigureOut">
              <a:rPr lang="ru-RU" smtClean="0"/>
              <a:pPr/>
              <a:t>29.01.2009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50709BC1-7597-4DEA-811C-BD2CD55B55C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9" r:id="rId1"/>
    <p:sldLayoutId id="2147483950" r:id="rId2"/>
    <p:sldLayoutId id="2147483951" r:id="rId3"/>
    <p:sldLayoutId id="2147483952" r:id="rId4"/>
    <p:sldLayoutId id="2147483953" r:id="rId5"/>
    <p:sldLayoutId id="2147483954" r:id="rId6"/>
    <p:sldLayoutId id="2147483955" r:id="rId7"/>
    <p:sldLayoutId id="2147483956" r:id="rId8"/>
    <p:sldLayoutId id="2147483957" r:id="rId9"/>
    <p:sldLayoutId id="2147483958" r:id="rId10"/>
    <p:sldLayoutId id="2147483959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57224" y="359898"/>
            <a:ext cx="8072494" cy="621237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dirty="0" smtClean="0"/>
              <a:t>Обобщающий урок по теме </a:t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6000" dirty="0" smtClean="0"/>
              <a:t>«Степень</a:t>
            </a:r>
            <a:br>
              <a:rPr lang="ru-RU" sz="6000" dirty="0" smtClean="0"/>
            </a:br>
            <a:r>
              <a:rPr lang="ru-RU" sz="6000" dirty="0" smtClean="0"/>
              <a:t> с натуральным показателем и её свойства»</a:t>
            </a:r>
            <a:br>
              <a:rPr lang="ru-RU" sz="6000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7 класс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Найдите неизвестное слово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2643174" y="1214422"/>
            <a:ext cx="3786214" cy="1571636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z="2800" dirty="0" smtClean="0"/>
              <a:t>4</a:t>
            </a:r>
            <a:r>
              <a:rPr lang="ru-RU" sz="2800" baseline="30000" dirty="0" smtClean="0"/>
              <a:t>х-2</a:t>
            </a:r>
            <a:r>
              <a:rPr lang="ru-RU" sz="2800" dirty="0" smtClean="0">
                <a:latin typeface="Calibri" pitchFamily="34" charset="0"/>
                <a:cs typeface="Arial" pitchFamily="34" charset="0"/>
              </a:rPr>
              <a:t>∙</a:t>
            </a:r>
            <a:r>
              <a:rPr lang="ru-RU" sz="2800" dirty="0" smtClean="0"/>
              <a:t>3</a:t>
            </a:r>
            <a:r>
              <a:rPr lang="ru-RU" sz="2800" baseline="30000" dirty="0" smtClean="0"/>
              <a:t>0</a:t>
            </a:r>
            <a:r>
              <a:rPr lang="ru-RU" sz="2800" dirty="0" smtClean="0"/>
              <a:t>=64; </a:t>
            </a:r>
            <a:r>
              <a:rPr lang="ru-RU" sz="2800" dirty="0" err="1" smtClean="0"/>
              <a:t>х</a:t>
            </a:r>
            <a:r>
              <a:rPr lang="ru-RU" sz="2800" dirty="0" smtClean="0"/>
              <a:t> =</a:t>
            </a:r>
          </a:p>
          <a:p>
            <a:pPr lvl="0"/>
            <a:r>
              <a:rPr lang="ru-RU" sz="2800" dirty="0" smtClean="0"/>
              <a:t>х</a:t>
            </a:r>
            <a:r>
              <a:rPr lang="ru-RU" sz="2800" baseline="30000" dirty="0" smtClean="0"/>
              <a:t>4</a:t>
            </a:r>
            <a:r>
              <a:rPr lang="ru-RU" sz="2800" dirty="0" smtClean="0"/>
              <a:t>=81</a:t>
            </a:r>
            <a:r>
              <a:rPr lang="ru-RU" sz="2800" dirty="0" smtClean="0"/>
              <a:t>;  </a:t>
            </a:r>
            <a:r>
              <a:rPr lang="ru-RU" sz="2800" dirty="0" err="1" smtClean="0"/>
              <a:t>х</a:t>
            </a:r>
            <a:r>
              <a:rPr lang="ru-RU" sz="2800" dirty="0" err="1" smtClean="0"/>
              <a:t>=</a:t>
            </a:r>
            <a:endParaRPr lang="ru-RU" sz="2800" dirty="0" smtClean="0"/>
          </a:p>
          <a:p>
            <a:pPr lvl="0"/>
            <a:r>
              <a:rPr lang="ru-RU" sz="2800" dirty="0" smtClean="0"/>
              <a:t>1000</a:t>
            </a:r>
            <a:r>
              <a:rPr lang="ru-RU" sz="2800" dirty="0" smtClean="0">
                <a:latin typeface="Calibri" pitchFamily="34" charset="0"/>
                <a:cs typeface="Arial" pitchFamily="34" charset="0"/>
              </a:rPr>
              <a:t>∙</a:t>
            </a:r>
            <a:r>
              <a:rPr lang="ru-RU" sz="2800" dirty="0" smtClean="0"/>
              <a:t>1000</a:t>
            </a:r>
            <a:r>
              <a:rPr lang="ru-RU" sz="2800" baseline="30000" dirty="0" smtClean="0"/>
              <a:t>3</a:t>
            </a:r>
            <a:r>
              <a:rPr lang="ru-RU" sz="2800" dirty="0" smtClean="0"/>
              <a:t>=1000</a:t>
            </a:r>
            <a:r>
              <a:rPr lang="ru-RU" sz="2800" baseline="30000" dirty="0" smtClean="0"/>
              <a:t>х</a:t>
            </a:r>
            <a:r>
              <a:rPr lang="ru-RU" sz="2800" dirty="0" smtClean="0"/>
              <a:t>; </a:t>
            </a:r>
            <a:r>
              <a:rPr lang="ru-RU" sz="2800" dirty="0" err="1" smtClean="0"/>
              <a:t>х=</a:t>
            </a:r>
            <a:endParaRPr lang="ru-RU" sz="2800" dirty="0" smtClean="0"/>
          </a:p>
          <a:p>
            <a:pPr lvl="0"/>
            <a:endParaRPr lang="ru-RU" sz="2800" dirty="0"/>
          </a:p>
        </p:txBody>
      </p:sp>
      <p:sp>
        <p:nvSpPr>
          <p:cNvPr id="19460" name="Oval 4"/>
          <p:cNvSpPr>
            <a:spLocks noChangeArrowheads="1"/>
          </p:cNvSpPr>
          <p:nvPr/>
        </p:nvSpPr>
        <p:spPr bwMode="auto">
          <a:xfrm>
            <a:off x="571472" y="3214686"/>
            <a:ext cx="3357586" cy="103504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ru-RU" sz="4400" dirty="0" smtClean="0">
                <a:latin typeface="Calibri" pitchFamily="34" charset="0"/>
                <a:cs typeface="Arial" pitchFamily="34" charset="0"/>
              </a:rPr>
              <a:t> </a:t>
            </a: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теорема</a:t>
            </a: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Стрелка вправо 7"/>
          <p:cNvSpPr/>
          <p:nvPr/>
        </p:nvSpPr>
        <p:spPr>
          <a:xfrm>
            <a:off x="4071934" y="3571876"/>
            <a:ext cx="1285884" cy="2857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Oval 4"/>
          <p:cNvSpPr>
            <a:spLocks noChangeArrowheads="1"/>
          </p:cNvSpPr>
          <p:nvPr/>
        </p:nvSpPr>
        <p:spPr bwMode="auto">
          <a:xfrm>
            <a:off x="5643570" y="3143248"/>
            <a:ext cx="3357586" cy="103504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ru-RU" sz="4400" dirty="0" smtClean="0">
                <a:latin typeface="Calibri" pitchFamily="34" charset="0"/>
                <a:cs typeface="Arial" pitchFamily="34" charset="0"/>
              </a:rPr>
              <a:t> </a:t>
            </a:r>
            <a:r>
              <a:rPr lang="ru-RU" sz="4400" dirty="0" smtClean="0">
                <a:latin typeface="Calibri" pitchFamily="34" charset="0"/>
                <a:cs typeface="Arial" pitchFamily="34" charset="0"/>
              </a:rPr>
              <a:t>       ?</a:t>
            </a: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Найдите неизвестное слово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2643174" y="1214422"/>
            <a:ext cx="3786214" cy="1571636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z="2800" dirty="0" smtClean="0"/>
              <a:t>4</a:t>
            </a:r>
            <a:r>
              <a:rPr lang="ru-RU" sz="2800" baseline="30000" dirty="0" smtClean="0"/>
              <a:t>х-2</a:t>
            </a:r>
            <a:r>
              <a:rPr lang="ru-RU" sz="2800" dirty="0" smtClean="0">
                <a:latin typeface="Calibri" pitchFamily="34" charset="0"/>
                <a:cs typeface="Arial" pitchFamily="34" charset="0"/>
              </a:rPr>
              <a:t>∙</a:t>
            </a:r>
            <a:r>
              <a:rPr lang="ru-RU" sz="2800" dirty="0" smtClean="0"/>
              <a:t>3</a:t>
            </a:r>
            <a:r>
              <a:rPr lang="ru-RU" sz="2800" baseline="30000" dirty="0" smtClean="0"/>
              <a:t>0</a:t>
            </a:r>
            <a:r>
              <a:rPr lang="ru-RU" sz="2800" dirty="0" smtClean="0"/>
              <a:t>=64; </a:t>
            </a:r>
            <a:r>
              <a:rPr lang="ru-RU" sz="2800" dirty="0" err="1" smtClean="0"/>
              <a:t>х</a:t>
            </a:r>
            <a:r>
              <a:rPr lang="ru-RU" sz="2800" dirty="0" smtClean="0"/>
              <a:t> =</a:t>
            </a:r>
          </a:p>
          <a:p>
            <a:pPr lvl="0"/>
            <a:r>
              <a:rPr lang="ru-RU" sz="2800" dirty="0" smtClean="0"/>
              <a:t>х</a:t>
            </a:r>
            <a:r>
              <a:rPr lang="ru-RU" sz="2800" baseline="30000" dirty="0" smtClean="0"/>
              <a:t>4</a:t>
            </a:r>
            <a:r>
              <a:rPr lang="ru-RU" sz="2800" dirty="0" smtClean="0"/>
              <a:t>=81</a:t>
            </a:r>
            <a:r>
              <a:rPr lang="ru-RU" sz="2800" dirty="0" smtClean="0"/>
              <a:t>;  </a:t>
            </a:r>
            <a:r>
              <a:rPr lang="ru-RU" sz="2800" dirty="0" err="1" smtClean="0"/>
              <a:t>х</a:t>
            </a:r>
            <a:r>
              <a:rPr lang="ru-RU" sz="2800" dirty="0" err="1" smtClean="0"/>
              <a:t>=</a:t>
            </a:r>
            <a:endParaRPr lang="ru-RU" sz="2800" dirty="0" smtClean="0"/>
          </a:p>
          <a:p>
            <a:pPr lvl="0"/>
            <a:r>
              <a:rPr lang="ru-RU" sz="2800" dirty="0" smtClean="0"/>
              <a:t>1000</a:t>
            </a:r>
            <a:r>
              <a:rPr lang="ru-RU" sz="2800" dirty="0" smtClean="0">
                <a:latin typeface="Calibri" pitchFamily="34" charset="0"/>
                <a:cs typeface="Arial" pitchFamily="34" charset="0"/>
              </a:rPr>
              <a:t>∙</a:t>
            </a:r>
            <a:r>
              <a:rPr lang="ru-RU" sz="2800" dirty="0" smtClean="0"/>
              <a:t>1000</a:t>
            </a:r>
            <a:r>
              <a:rPr lang="ru-RU" sz="2800" baseline="30000" dirty="0" smtClean="0"/>
              <a:t>3</a:t>
            </a:r>
            <a:r>
              <a:rPr lang="ru-RU" sz="2800" dirty="0" smtClean="0"/>
              <a:t>=1000</a:t>
            </a:r>
            <a:r>
              <a:rPr lang="ru-RU" sz="2800" baseline="30000" dirty="0" smtClean="0"/>
              <a:t>х</a:t>
            </a:r>
            <a:r>
              <a:rPr lang="ru-RU" sz="2800" dirty="0" smtClean="0"/>
              <a:t>; </a:t>
            </a:r>
            <a:r>
              <a:rPr lang="ru-RU" sz="2800" dirty="0" err="1" smtClean="0"/>
              <a:t>х=</a:t>
            </a:r>
            <a:endParaRPr lang="ru-RU" sz="2800" dirty="0" smtClean="0"/>
          </a:p>
          <a:p>
            <a:pPr lvl="0"/>
            <a:endParaRPr lang="ru-RU" sz="2800" dirty="0"/>
          </a:p>
        </p:txBody>
      </p:sp>
      <p:sp>
        <p:nvSpPr>
          <p:cNvPr id="19460" name="Oval 4"/>
          <p:cNvSpPr>
            <a:spLocks noChangeArrowheads="1"/>
          </p:cNvSpPr>
          <p:nvPr/>
        </p:nvSpPr>
        <p:spPr bwMode="auto">
          <a:xfrm>
            <a:off x="571472" y="3214686"/>
            <a:ext cx="3357586" cy="103504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ru-RU" sz="4400" dirty="0" smtClean="0">
                <a:latin typeface="Calibri" pitchFamily="34" charset="0"/>
                <a:cs typeface="Arial" pitchFamily="34" charset="0"/>
              </a:rPr>
              <a:t> </a:t>
            </a: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теорема</a:t>
            </a: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Стрелка вправо 7"/>
          <p:cNvSpPr/>
          <p:nvPr/>
        </p:nvSpPr>
        <p:spPr>
          <a:xfrm>
            <a:off x="4071934" y="3571876"/>
            <a:ext cx="1285884" cy="2857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Oval 4"/>
          <p:cNvSpPr>
            <a:spLocks noChangeArrowheads="1"/>
          </p:cNvSpPr>
          <p:nvPr/>
        </p:nvSpPr>
        <p:spPr bwMode="auto">
          <a:xfrm>
            <a:off x="5643570" y="3143248"/>
            <a:ext cx="3357586" cy="103504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ru-RU" sz="4400" dirty="0" smtClean="0">
                <a:latin typeface="Calibri" pitchFamily="34" charset="0"/>
                <a:cs typeface="Arial" pitchFamily="34" charset="0"/>
              </a:rPr>
              <a:t> </a:t>
            </a:r>
            <a:r>
              <a:rPr lang="ru-RU" sz="4400" dirty="0" smtClean="0">
                <a:latin typeface="Calibri" pitchFamily="34" charset="0"/>
                <a:cs typeface="Arial" pitchFamily="34" charset="0"/>
              </a:rPr>
              <a:t>   тема</a:t>
            </a: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45-wpix_5edit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-334501" y="0"/>
            <a:ext cx="10705139" cy="6858001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0312" y="-285776"/>
            <a:ext cx="8933688" cy="2225986"/>
          </a:xfrm>
        </p:spPr>
        <p:txBody>
          <a:bodyPr>
            <a:noAutofit/>
          </a:bodyPr>
          <a:lstStyle/>
          <a:p>
            <a:pPr algn="ctr"/>
            <a:r>
              <a:rPr lang="ru-RU" sz="7200" dirty="0" smtClean="0"/>
              <a:t>Спасибо за урок!</a:t>
            </a:r>
            <a:endParaRPr lang="ru-RU" sz="7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>
                <a:tint val="60000"/>
                <a:satMod val="355000"/>
              </a:schemeClr>
            </a:gs>
            <a:gs pos="40000">
              <a:schemeClr val="bg1">
                <a:tint val="85000"/>
                <a:satMod val="320000"/>
              </a:schemeClr>
            </a:gs>
            <a:gs pos="100000">
              <a:schemeClr val="bg1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000100" y="214290"/>
            <a:ext cx="3850772" cy="1143000"/>
          </a:xfrm>
        </p:spPr>
        <p:txBody>
          <a:bodyPr>
            <a:noAutofit/>
          </a:bodyPr>
          <a:lstStyle/>
          <a:p>
            <a:r>
              <a:rPr lang="ru-RU" sz="3200" dirty="0" smtClean="0"/>
              <a:t>1. Найдите неизвестное число: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 smtClean="0"/>
              <a:t>Математика – 10</a:t>
            </a:r>
          </a:p>
          <a:p>
            <a:r>
              <a:rPr lang="ru-RU" dirty="0" smtClean="0"/>
              <a:t>Свойство – 8</a:t>
            </a:r>
          </a:p>
          <a:p>
            <a:r>
              <a:rPr lang="ru-RU" dirty="0" smtClean="0"/>
              <a:t>Степень – ?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 smtClean="0"/>
              <a:t>3</a:t>
            </a:r>
            <a:r>
              <a:rPr lang="ru-RU" baseline="30000" dirty="0" smtClean="0"/>
              <a:t>2</a:t>
            </a:r>
            <a:r>
              <a:rPr lang="ru-RU" dirty="0" smtClean="0"/>
              <a:t>=9; 3</a:t>
            </a:r>
            <a:r>
              <a:rPr lang="ru-RU" baseline="30000" dirty="0" smtClean="0"/>
              <a:t>3</a:t>
            </a:r>
            <a:r>
              <a:rPr lang="ru-RU" dirty="0" smtClean="0"/>
              <a:t>=27; …</a:t>
            </a:r>
          </a:p>
          <a:p>
            <a:r>
              <a:rPr lang="ru-RU" dirty="0" smtClean="0"/>
              <a:t>2</a:t>
            </a:r>
            <a:r>
              <a:rPr lang="ru-RU" baseline="30000" dirty="0" smtClean="0"/>
              <a:t>4</a:t>
            </a:r>
            <a:r>
              <a:rPr lang="ru-RU" dirty="0" smtClean="0"/>
              <a:t>=16; 2</a:t>
            </a:r>
            <a:r>
              <a:rPr lang="ru-RU" baseline="30000" dirty="0" smtClean="0"/>
              <a:t>6</a:t>
            </a:r>
            <a:r>
              <a:rPr lang="ru-RU" dirty="0" smtClean="0"/>
              <a:t>=64; … </a:t>
            </a:r>
          </a:p>
          <a:p>
            <a:r>
              <a:rPr lang="en-US" dirty="0" smtClean="0"/>
              <a:t>x</a:t>
            </a:r>
            <a:r>
              <a:rPr lang="en-US" baseline="30000" dirty="0" smtClean="0"/>
              <a:t>2</a:t>
            </a:r>
            <a:r>
              <a:rPr lang="en-US" dirty="0" smtClean="0"/>
              <a:t>=16; x</a:t>
            </a:r>
            <a:r>
              <a:rPr lang="en-US" baseline="30000" dirty="0" smtClean="0"/>
              <a:t>3</a:t>
            </a:r>
            <a:r>
              <a:rPr lang="en-US" dirty="0" smtClean="0"/>
              <a:t>=…</a:t>
            </a:r>
            <a:endParaRPr lang="ru-RU" dirty="0"/>
          </a:p>
        </p:txBody>
      </p:sp>
      <p:sp>
        <p:nvSpPr>
          <p:cNvPr id="6" name="Заголовок 3"/>
          <p:cNvSpPr txBox="1">
            <a:spLocks/>
          </p:cNvSpPr>
          <p:nvPr/>
        </p:nvSpPr>
        <p:spPr>
          <a:xfrm>
            <a:off x="5214942" y="214290"/>
            <a:ext cx="3707896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43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Заголовок 3"/>
          <p:cNvSpPr txBox="1">
            <a:spLocks/>
          </p:cNvSpPr>
          <p:nvPr/>
        </p:nvSpPr>
        <p:spPr>
          <a:xfrm>
            <a:off x="5214942" y="285728"/>
            <a:ext cx="3707896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43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Заголовок 3"/>
          <p:cNvSpPr txBox="1">
            <a:spLocks/>
          </p:cNvSpPr>
          <p:nvPr/>
        </p:nvSpPr>
        <p:spPr>
          <a:xfrm>
            <a:off x="4929190" y="285728"/>
            <a:ext cx="3707896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43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1" name="Заголовок 3"/>
          <p:cNvSpPr txBox="1">
            <a:spLocks/>
          </p:cNvSpPr>
          <p:nvPr/>
        </p:nvSpPr>
        <p:spPr>
          <a:xfrm>
            <a:off x="4929190" y="214290"/>
            <a:ext cx="3850772" cy="114300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2. Продолжите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ряд: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Группа 16"/>
          <p:cNvGrpSpPr/>
          <p:nvPr/>
        </p:nvGrpSpPr>
        <p:grpSpPr>
          <a:xfrm>
            <a:off x="1643042" y="4000504"/>
            <a:ext cx="1285884" cy="1426162"/>
            <a:chOff x="1071538" y="571480"/>
            <a:chExt cx="1244981" cy="1380797"/>
          </a:xfrm>
        </p:grpSpPr>
        <p:sp>
          <p:nvSpPr>
            <p:cNvPr id="1026" name="AutoShape 2"/>
            <p:cNvSpPr>
              <a:spLocks noChangeArrowheads="1"/>
            </p:cNvSpPr>
            <p:nvPr/>
          </p:nvSpPr>
          <p:spPr bwMode="auto">
            <a:xfrm>
              <a:off x="1071538" y="571480"/>
              <a:ext cx="1244981" cy="1380797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1500166" y="1214422"/>
              <a:ext cx="3593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dirty="0" smtClean="0"/>
                <a:t>4.</a:t>
              </a:r>
              <a:endParaRPr lang="ru-RU" dirty="0"/>
            </a:p>
          </p:txBody>
        </p:sp>
      </p:grpSp>
      <p:grpSp>
        <p:nvGrpSpPr>
          <p:cNvPr id="18" name="Группа 17"/>
          <p:cNvGrpSpPr/>
          <p:nvPr/>
        </p:nvGrpSpPr>
        <p:grpSpPr>
          <a:xfrm>
            <a:off x="1643042" y="1500174"/>
            <a:ext cx="1143008" cy="1090620"/>
            <a:chOff x="2571736" y="571480"/>
            <a:chExt cx="1358161" cy="1380797"/>
          </a:xfrm>
        </p:grpSpPr>
        <p:sp>
          <p:nvSpPr>
            <p:cNvPr id="1027" name="Rectangle 3"/>
            <p:cNvSpPr>
              <a:spLocks noChangeArrowheads="1"/>
            </p:cNvSpPr>
            <p:nvPr/>
          </p:nvSpPr>
          <p:spPr bwMode="auto">
            <a:xfrm>
              <a:off x="2571736" y="571480"/>
              <a:ext cx="1358161" cy="138079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3071802" y="1142984"/>
              <a:ext cx="3593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dirty="0" smtClean="0"/>
                <a:t>2.</a:t>
              </a:r>
              <a:endParaRPr lang="ru-RU" dirty="0"/>
            </a:p>
          </p:txBody>
        </p:sp>
      </p:grpSp>
      <p:grpSp>
        <p:nvGrpSpPr>
          <p:cNvPr id="19" name="Группа 18"/>
          <p:cNvGrpSpPr/>
          <p:nvPr/>
        </p:nvGrpSpPr>
        <p:grpSpPr>
          <a:xfrm>
            <a:off x="1571604" y="2714620"/>
            <a:ext cx="1447269" cy="1428760"/>
            <a:chOff x="4071934" y="500042"/>
            <a:chExt cx="1475116" cy="1456251"/>
          </a:xfrm>
        </p:grpSpPr>
        <p:sp>
          <p:nvSpPr>
            <p:cNvPr id="1028" name="AutoShape 4"/>
            <p:cNvSpPr>
              <a:spLocks noChangeArrowheads="1"/>
            </p:cNvSpPr>
            <p:nvPr/>
          </p:nvSpPr>
          <p:spPr bwMode="auto">
            <a:xfrm>
              <a:off x="4071934" y="500042"/>
              <a:ext cx="1475116" cy="1456251"/>
            </a:xfrm>
            <a:prstGeom prst="star5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4643438" y="1142984"/>
              <a:ext cx="3593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dirty="0" smtClean="0"/>
                <a:t>3.</a:t>
              </a:r>
              <a:endParaRPr lang="ru-RU" dirty="0"/>
            </a:p>
          </p:txBody>
        </p:sp>
      </p:grpSp>
      <p:grpSp>
        <p:nvGrpSpPr>
          <p:cNvPr id="20" name="Группа 19"/>
          <p:cNvGrpSpPr/>
          <p:nvPr/>
        </p:nvGrpSpPr>
        <p:grpSpPr>
          <a:xfrm>
            <a:off x="1500166" y="142852"/>
            <a:ext cx="1428760" cy="1242104"/>
            <a:chOff x="5143504" y="-214338"/>
            <a:chExt cx="1588295" cy="1380797"/>
          </a:xfrm>
        </p:grpSpPr>
        <p:sp>
          <p:nvSpPr>
            <p:cNvPr id="1029" name="AutoShape 5"/>
            <p:cNvSpPr>
              <a:spLocks noChangeArrowheads="1"/>
            </p:cNvSpPr>
            <p:nvPr/>
          </p:nvSpPr>
          <p:spPr bwMode="auto">
            <a:xfrm>
              <a:off x="5143504" y="-214338"/>
              <a:ext cx="1588295" cy="1380797"/>
            </a:xfrm>
            <a:prstGeom prst="hexagon">
              <a:avLst>
                <a:gd name="adj" fmla="val 28757"/>
                <a:gd name="vf" fmla="val 115470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5715008" y="285728"/>
              <a:ext cx="399524" cy="41057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dirty="0" smtClean="0"/>
                <a:t>1.</a:t>
              </a:r>
              <a:endParaRPr lang="ru-RU" dirty="0"/>
            </a:p>
          </p:txBody>
        </p:sp>
      </p:grpSp>
      <p:grpSp>
        <p:nvGrpSpPr>
          <p:cNvPr id="21" name="Группа 20"/>
          <p:cNvGrpSpPr/>
          <p:nvPr/>
        </p:nvGrpSpPr>
        <p:grpSpPr>
          <a:xfrm>
            <a:off x="1643043" y="5486816"/>
            <a:ext cx="1191440" cy="1188644"/>
            <a:chOff x="7286644" y="428604"/>
            <a:chExt cx="1607157" cy="1603386"/>
          </a:xfrm>
        </p:grpSpPr>
        <p:sp>
          <p:nvSpPr>
            <p:cNvPr id="1030" name="Oval 6"/>
            <p:cNvSpPr>
              <a:spLocks noChangeArrowheads="1"/>
            </p:cNvSpPr>
            <p:nvPr/>
          </p:nvSpPr>
          <p:spPr bwMode="auto">
            <a:xfrm>
              <a:off x="7286644" y="428604"/>
              <a:ext cx="1607157" cy="1603386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7929586" y="1071547"/>
              <a:ext cx="484794" cy="4981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dirty="0" smtClean="0"/>
                <a:t>5.</a:t>
              </a:r>
              <a:endParaRPr lang="ru-RU" dirty="0"/>
            </a:p>
          </p:txBody>
        </p:sp>
      </p:grpSp>
      <p:sp>
        <p:nvSpPr>
          <p:cNvPr id="23" name="TextBox 22"/>
          <p:cNvSpPr txBox="1"/>
          <p:nvPr/>
        </p:nvSpPr>
        <p:spPr>
          <a:xfrm>
            <a:off x="5572132" y="5643578"/>
            <a:ext cx="140775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smtClean="0">
                <a:solidFill>
                  <a:srgbClr val="0070C0"/>
                </a:solidFill>
              </a:rPr>
              <a:t>Д) </a:t>
            </a:r>
            <a:r>
              <a:rPr lang="ru-RU" sz="3200" dirty="0" smtClean="0">
                <a:solidFill>
                  <a:srgbClr val="0070C0"/>
                </a:solidFill>
              </a:rPr>
              <a:t>2</a:t>
            </a:r>
            <a:r>
              <a:rPr lang="ru-RU" sz="3200" baseline="30000" dirty="0" smtClean="0">
                <a:solidFill>
                  <a:srgbClr val="0070C0"/>
                </a:solidFill>
              </a:rPr>
              <a:t>х</a:t>
            </a:r>
            <a:r>
              <a:rPr lang="ru-RU" sz="3200" dirty="0" smtClean="0">
                <a:solidFill>
                  <a:srgbClr val="0070C0"/>
                </a:solidFill>
              </a:rPr>
              <a:t>=8</a:t>
            </a:r>
            <a:endParaRPr lang="ru-RU" sz="3200" dirty="0">
              <a:solidFill>
                <a:srgbClr val="0070C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572132" y="1714488"/>
            <a:ext cx="261481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solidFill>
                  <a:srgbClr val="0070C0"/>
                </a:solidFill>
              </a:rPr>
              <a:t>Б) 10</a:t>
            </a:r>
            <a:r>
              <a:rPr lang="ru-RU" sz="3200" baseline="30000" dirty="0" smtClean="0">
                <a:solidFill>
                  <a:srgbClr val="0070C0"/>
                </a:solidFill>
              </a:rPr>
              <a:t>х</a:t>
            </a:r>
            <a:r>
              <a:rPr lang="ru-RU" sz="3200" dirty="0" smtClean="0">
                <a:solidFill>
                  <a:srgbClr val="0070C0"/>
                </a:solidFill>
              </a:rPr>
              <a:t>=100000</a:t>
            </a:r>
            <a:endParaRPr lang="ru-RU" sz="3200" dirty="0">
              <a:solidFill>
                <a:srgbClr val="0070C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572132" y="3071810"/>
            <a:ext cx="161614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solidFill>
                  <a:srgbClr val="0070C0"/>
                </a:solidFill>
              </a:rPr>
              <a:t>В) 15</a:t>
            </a:r>
            <a:r>
              <a:rPr lang="ru-RU" sz="3200" baseline="30000" dirty="0" smtClean="0">
                <a:solidFill>
                  <a:srgbClr val="0070C0"/>
                </a:solidFill>
              </a:rPr>
              <a:t>х</a:t>
            </a:r>
            <a:r>
              <a:rPr lang="ru-RU" sz="3200" dirty="0" smtClean="0">
                <a:solidFill>
                  <a:srgbClr val="0070C0"/>
                </a:solidFill>
              </a:rPr>
              <a:t>=1</a:t>
            </a:r>
            <a:endParaRPr lang="ru-RU" sz="3200" dirty="0">
              <a:solidFill>
                <a:srgbClr val="0070C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643570" y="428604"/>
            <a:ext cx="157927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solidFill>
                  <a:srgbClr val="0070C0"/>
                </a:solidFill>
              </a:rPr>
              <a:t>А) х</a:t>
            </a:r>
            <a:r>
              <a:rPr lang="ru-RU" sz="3200" baseline="30000" dirty="0" smtClean="0">
                <a:solidFill>
                  <a:srgbClr val="0070C0"/>
                </a:solidFill>
              </a:rPr>
              <a:t>3</a:t>
            </a:r>
            <a:r>
              <a:rPr lang="ru-RU" sz="3200" dirty="0" smtClean="0">
                <a:solidFill>
                  <a:srgbClr val="0070C0"/>
                </a:solidFill>
              </a:rPr>
              <a:t>=64</a:t>
            </a:r>
            <a:endParaRPr lang="ru-RU" sz="3200" dirty="0">
              <a:solidFill>
                <a:srgbClr val="0070C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572132" y="4357694"/>
            <a:ext cx="203292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solidFill>
                  <a:srgbClr val="0070C0"/>
                </a:solidFill>
              </a:rPr>
              <a:t>Г) (х-1)</a:t>
            </a:r>
            <a:r>
              <a:rPr lang="ru-RU" sz="3200" baseline="30000" dirty="0" smtClean="0">
                <a:solidFill>
                  <a:srgbClr val="0070C0"/>
                </a:solidFill>
              </a:rPr>
              <a:t>4</a:t>
            </a:r>
            <a:r>
              <a:rPr lang="ru-RU" sz="3200" dirty="0" smtClean="0">
                <a:solidFill>
                  <a:srgbClr val="0070C0"/>
                </a:solidFill>
              </a:rPr>
              <a:t>=5</a:t>
            </a:r>
            <a:r>
              <a:rPr lang="ru-RU" sz="3200" baseline="30000" dirty="0" smtClean="0">
                <a:solidFill>
                  <a:srgbClr val="0070C0"/>
                </a:solidFill>
              </a:rPr>
              <a:t>4</a:t>
            </a:r>
            <a:endParaRPr lang="ru-RU" sz="32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Установить связь между </a:t>
            </a:r>
            <a:r>
              <a:rPr lang="ru-RU" b="1" dirty="0" smtClean="0"/>
              <a:t>заданиями</a:t>
            </a:r>
            <a:r>
              <a:rPr lang="en-US" b="1" dirty="0" smtClean="0"/>
              <a:t>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500166" y="2194560"/>
            <a:ext cx="1921946" cy="2448886"/>
          </a:xfrm>
        </p:spPr>
        <p:txBody>
          <a:bodyPr>
            <a:normAutofit/>
          </a:bodyPr>
          <a:lstStyle/>
          <a:p>
            <a:r>
              <a:rPr lang="ru-RU" sz="4000" dirty="0" smtClean="0"/>
              <a:t>Хорда</a:t>
            </a:r>
          </a:p>
          <a:p>
            <a:r>
              <a:rPr lang="ru-RU" sz="4000" dirty="0" smtClean="0"/>
              <a:t>6</a:t>
            </a:r>
            <a:r>
              <a:rPr lang="ru-RU" sz="4000" baseline="30000" dirty="0" smtClean="0"/>
              <a:t>2 </a:t>
            </a:r>
            <a:r>
              <a:rPr lang="ru-RU" sz="4000" dirty="0" err="1" smtClean="0"/>
              <a:t>х</a:t>
            </a:r>
            <a:r>
              <a:rPr lang="ru-RU" sz="4000" dirty="0" smtClean="0"/>
              <a:t> 6</a:t>
            </a:r>
            <a:r>
              <a:rPr lang="ru-RU" sz="4000" dirty="0" smtClean="0"/>
              <a:t>=</a:t>
            </a:r>
          </a:p>
          <a:p>
            <a:r>
              <a:rPr lang="ru-RU" sz="4000" dirty="0" smtClean="0"/>
              <a:t>  125</a:t>
            </a:r>
            <a:endParaRPr lang="ru-RU" sz="4000" dirty="0" smtClean="0"/>
          </a:p>
          <a:p>
            <a:endParaRPr lang="ru-RU" sz="4000" dirty="0" smtClean="0"/>
          </a:p>
          <a:p>
            <a:endParaRPr lang="ru-RU" sz="4000" dirty="0" smtClean="0"/>
          </a:p>
        </p:txBody>
      </p:sp>
      <p:sp>
        <p:nvSpPr>
          <p:cNvPr id="5" name="Содержимое 2"/>
          <p:cNvSpPr>
            <a:spLocks noGrp="1"/>
          </p:cNvSpPr>
          <p:nvPr>
            <p:ph sz="half" idx="1"/>
          </p:nvPr>
        </p:nvSpPr>
        <p:spPr>
          <a:xfrm>
            <a:off x="3714744" y="2214554"/>
            <a:ext cx="2286016" cy="2714644"/>
          </a:xfrm>
        </p:spPr>
        <p:txBody>
          <a:bodyPr>
            <a:normAutofit/>
          </a:bodyPr>
          <a:lstStyle/>
          <a:p>
            <a:r>
              <a:rPr lang="ru-RU" sz="4000" dirty="0" smtClean="0"/>
              <a:t>Куб</a:t>
            </a:r>
          </a:p>
          <a:p>
            <a:r>
              <a:rPr lang="ru-RU" sz="4000" dirty="0" smtClean="0"/>
              <a:t>2</a:t>
            </a:r>
            <a:r>
              <a:rPr lang="ru-RU" sz="4000" baseline="30000" dirty="0" smtClean="0"/>
              <a:t>8 </a:t>
            </a:r>
            <a:r>
              <a:rPr lang="ru-RU" sz="4000" dirty="0" smtClean="0"/>
              <a:t>: 2</a:t>
            </a:r>
            <a:r>
              <a:rPr lang="ru-RU" sz="4000" baseline="30000" dirty="0" smtClean="0"/>
              <a:t>5</a:t>
            </a:r>
            <a:r>
              <a:rPr lang="ru-RU" sz="4000" dirty="0" smtClean="0"/>
              <a:t>=</a:t>
            </a:r>
          </a:p>
          <a:p>
            <a:r>
              <a:rPr lang="ru-RU" sz="4000" dirty="0" smtClean="0"/>
              <a:t> </a:t>
            </a:r>
            <a:r>
              <a:rPr lang="ru-RU" sz="4000" dirty="0" smtClean="0"/>
              <a:t> 27</a:t>
            </a:r>
            <a:endParaRPr lang="ru-RU" sz="4000" dirty="0" smtClean="0"/>
          </a:p>
          <a:p>
            <a:pPr>
              <a:buNone/>
            </a:pPr>
            <a:endParaRPr lang="ru-RU" sz="4000" dirty="0" smtClean="0"/>
          </a:p>
        </p:txBody>
      </p:sp>
      <p:sp>
        <p:nvSpPr>
          <p:cNvPr id="6" name="Содержимое 2"/>
          <p:cNvSpPr>
            <a:spLocks noGrp="1"/>
          </p:cNvSpPr>
          <p:nvPr>
            <p:ph sz="half" idx="1"/>
          </p:nvPr>
        </p:nvSpPr>
        <p:spPr>
          <a:xfrm>
            <a:off x="6215074" y="2214554"/>
            <a:ext cx="2071702" cy="2643206"/>
          </a:xfrm>
        </p:spPr>
        <p:txBody>
          <a:bodyPr>
            <a:normAutofit/>
          </a:bodyPr>
          <a:lstStyle/>
          <a:p>
            <a:r>
              <a:rPr lang="ru-RU" sz="4000" dirty="0" smtClean="0"/>
              <a:t>Ромб</a:t>
            </a:r>
          </a:p>
          <a:p>
            <a:r>
              <a:rPr lang="ru-RU" sz="4000" dirty="0" smtClean="0"/>
              <a:t>4</a:t>
            </a:r>
            <a:r>
              <a:rPr lang="ru-RU" sz="4000" baseline="30000" dirty="0" smtClean="0"/>
              <a:t>0 </a:t>
            </a:r>
            <a:r>
              <a:rPr lang="ru-RU" sz="4000" dirty="0" smtClean="0"/>
              <a:t>х4</a:t>
            </a:r>
            <a:r>
              <a:rPr lang="ru-RU" sz="4000" baseline="30000" dirty="0" smtClean="0"/>
              <a:t>3</a:t>
            </a:r>
            <a:r>
              <a:rPr lang="ru-RU" sz="4000" dirty="0" smtClean="0"/>
              <a:t>=</a:t>
            </a:r>
          </a:p>
          <a:p>
            <a:r>
              <a:rPr lang="ru-RU" sz="4000" dirty="0" smtClean="0"/>
              <a:t>    ?</a:t>
            </a:r>
            <a:endParaRPr lang="ru-RU" sz="4000" dirty="0"/>
          </a:p>
        </p:txBody>
      </p:sp>
      <p:sp>
        <p:nvSpPr>
          <p:cNvPr id="7" name="TextBox 6"/>
          <p:cNvSpPr txBox="1"/>
          <p:nvPr/>
        </p:nvSpPr>
        <p:spPr>
          <a:xfrm>
            <a:off x="1785918" y="1785926"/>
            <a:ext cx="14141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Задание №1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3929058" y="1785926"/>
            <a:ext cx="14141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Задание №2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6286512" y="1785926"/>
            <a:ext cx="14141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Задание №3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Найдите неизвестное число</a:t>
            </a:r>
            <a:r>
              <a:rPr lang="ru-RU" b="1" dirty="0" smtClean="0"/>
              <a:t>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357554" y="2214554"/>
            <a:ext cx="3657600" cy="2500330"/>
          </a:xfrm>
        </p:spPr>
        <p:txBody>
          <a:bodyPr>
            <a:normAutofit/>
          </a:bodyPr>
          <a:lstStyle/>
          <a:p>
            <a:r>
              <a:rPr lang="ru-RU" sz="5400" b="1" dirty="0" smtClean="0"/>
              <a:t>Б</a:t>
            </a:r>
            <a:r>
              <a:rPr lang="ru-RU" sz="5400" b="1" baseline="30000" dirty="0" smtClean="0"/>
              <a:t>Д </a:t>
            </a:r>
            <a:r>
              <a:rPr lang="ru-RU" sz="5400" b="1" dirty="0" smtClean="0"/>
              <a:t>= 32</a:t>
            </a:r>
            <a:endParaRPr lang="ru-RU" sz="5400" dirty="0" smtClean="0"/>
          </a:p>
          <a:p>
            <a:r>
              <a:rPr lang="ru-RU" sz="5400" b="1" dirty="0" smtClean="0"/>
              <a:t>Д</a:t>
            </a:r>
            <a:r>
              <a:rPr lang="ru-RU" sz="5400" b="1" baseline="30000" dirty="0" smtClean="0"/>
              <a:t>Б </a:t>
            </a:r>
            <a:r>
              <a:rPr lang="ru-RU" sz="5400" b="1" dirty="0" smtClean="0"/>
              <a:t>= ?</a:t>
            </a:r>
            <a:endParaRPr lang="ru-RU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583044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Упростите выражение и исключите лишнее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071538" y="1857364"/>
            <a:ext cx="7858180" cy="4663440"/>
          </a:xfrm>
        </p:spPr>
        <p:txBody>
          <a:bodyPr/>
          <a:lstStyle/>
          <a:p>
            <a:pPr lvl="0">
              <a:buNone/>
            </a:pPr>
            <a:r>
              <a:rPr lang="ru-RU" dirty="0" smtClean="0"/>
              <a:t>                          </a:t>
            </a:r>
          </a:p>
          <a:p>
            <a:pPr lvl="0">
              <a:buNone/>
            </a:pPr>
            <a:r>
              <a:rPr lang="ru-RU" dirty="0" smtClean="0"/>
              <a:t> </a:t>
            </a:r>
            <a:r>
              <a:rPr lang="ru-RU" dirty="0" smtClean="0"/>
              <a:t>                             </a:t>
            </a:r>
            <a:endParaRPr lang="ru-RU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86182" y="2000240"/>
            <a:ext cx="2039230" cy="934648"/>
          </a:xfrm>
          <a:prstGeom prst="rect">
            <a:avLst/>
          </a:prstGeom>
          <a:noFill/>
        </p:spPr>
      </p:pic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86182" y="3286124"/>
            <a:ext cx="2159376" cy="1000132"/>
          </a:xfrm>
          <a:prstGeom prst="rect">
            <a:avLst/>
          </a:prstGeom>
          <a:noFill/>
        </p:spPr>
      </p:pic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86182" y="4786322"/>
            <a:ext cx="2159376" cy="1000132"/>
          </a:xfrm>
          <a:prstGeom prst="rect">
            <a:avLst/>
          </a:prstGeom>
          <a:noFill/>
        </p:spPr>
      </p:pic>
      <p:sp>
        <p:nvSpPr>
          <p:cNvPr id="13" name="TextBox 12"/>
          <p:cNvSpPr txBox="1"/>
          <p:nvPr/>
        </p:nvSpPr>
        <p:spPr>
          <a:xfrm>
            <a:off x="3000364" y="2143116"/>
            <a:ext cx="5715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1)</a:t>
            </a:r>
            <a:endParaRPr lang="ru-RU" sz="3200" dirty="0"/>
          </a:p>
        </p:txBody>
      </p:sp>
      <p:sp>
        <p:nvSpPr>
          <p:cNvPr id="14" name="TextBox 13"/>
          <p:cNvSpPr txBox="1"/>
          <p:nvPr/>
        </p:nvSpPr>
        <p:spPr>
          <a:xfrm>
            <a:off x="3000364" y="3571876"/>
            <a:ext cx="5865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2)</a:t>
            </a:r>
            <a:endParaRPr lang="ru-RU" sz="3200" dirty="0"/>
          </a:p>
        </p:txBody>
      </p:sp>
      <p:sp>
        <p:nvSpPr>
          <p:cNvPr id="15" name="TextBox 14"/>
          <p:cNvSpPr txBox="1"/>
          <p:nvPr/>
        </p:nvSpPr>
        <p:spPr>
          <a:xfrm>
            <a:off x="3000364" y="5000636"/>
            <a:ext cx="5865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3)</a:t>
            </a:r>
            <a:endParaRPr lang="ru-RU" sz="3200" dirty="0"/>
          </a:p>
        </p:txBody>
      </p:sp>
      <p:sp>
        <p:nvSpPr>
          <p:cNvPr id="16" name="TextBox 15"/>
          <p:cNvSpPr txBox="1"/>
          <p:nvPr/>
        </p:nvSpPr>
        <p:spPr>
          <a:xfrm>
            <a:off x="5715008" y="2214554"/>
            <a:ext cx="5715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=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Найдите неизвестное слово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3428992" y="1714488"/>
            <a:ext cx="2643206" cy="107157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1" fontAlgn="base">
              <a:spcBef>
                <a:spcPct val="0"/>
              </a:spcBef>
              <a:spcAft>
                <a:spcPts val="1000"/>
              </a:spcAf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5</a:t>
            </a:r>
            <a:r>
              <a:rPr kumimoji="0" lang="ru-RU" sz="28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0</a:t>
            </a:r>
            <a:r>
              <a:rPr kumimoji="0" lang="ru-RU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∙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3</a:t>
            </a:r>
            <a:r>
              <a:rPr kumimoji="0" lang="ru-RU" sz="28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1</a:t>
            </a:r>
            <a:r>
              <a:rPr lang="ru-RU" sz="2800" dirty="0" smtClean="0">
                <a:latin typeface="Calibri" pitchFamily="34" charset="0"/>
                <a:cs typeface="Arial" pitchFamily="34" charset="0"/>
              </a:rPr>
              <a:t>∙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3</a:t>
            </a:r>
            <a:r>
              <a:rPr kumimoji="0" lang="ru-RU" sz="28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0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=</a:t>
            </a:r>
          </a:p>
          <a:p>
            <a:pPr lvl="1" fontAlgn="base">
              <a:spcBef>
                <a:spcPct val="0"/>
              </a:spcBef>
              <a:spcAft>
                <a:spcPts val="1000"/>
              </a:spcAf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256</a:t>
            </a:r>
            <a:r>
              <a:rPr kumimoji="0" lang="ru-RU" sz="28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0</a:t>
            </a:r>
            <a:r>
              <a:rPr lang="ru-RU" sz="2800" dirty="0" smtClean="0">
                <a:latin typeface="Calibri" pitchFamily="34" charset="0"/>
                <a:cs typeface="Arial" pitchFamily="34" charset="0"/>
              </a:rPr>
              <a:t>∙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4</a:t>
            </a:r>
            <a:r>
              <a:rPr kumimoji="0" lang="ru-RU" sz="28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1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=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460" name="Oval 4"/>
          <p:cNvSpPr>
            <a:spLocks noChangeArrowheads="1"/>
          </p:cNvSpPr>
          <p:nvPr/>
        </p:nvSpPr>
        <p:spPr bwMode="auto">
          <a:xfrm>
            <a:off x="571472" y="3214686"/>
            <a:ext cx="3357586" cy="103504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ru-RU" sz="4400" dirty="0" smtClean="0">
                <a:latin typeface="Calibri" pitchFamily="34" charset="0"/>
                <a:cs typeface="Arial" pitchFamily="34" charset="0"/>
              </a:rPr>
              <a:t> </a:t>
            </a: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молоток</a:t>
            </a: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Стрелка вправо 7"/>
          <p:cNvSpPr/>
          <p:nvPr/>
        </p:nvSpPr>
        <p:spPr>
          <a:xfrm>
            <a:off x="4071934" y="3571876"/>
            <a:ext cx="1285884" cy="2857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Найдите неизвестное слово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3428992" y="1714488"/>
            <a:ext cx="2643206" cy="107157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1" fontAlgn="base">
              <a:spcBef>
                <a:spcPct val="0"/>
              </a:spcBef>
              <a:spcAft>
                <a:spcPts val="1000"/>
              </a:spcAf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5</a:t>
            </a:r>
            <a:r>
              <a:rPr kumimoji="0" lang="ru-RU" sz="28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0</a:t>
            </a:r>
            <a:r>
              <a:rPr kumimoji="0" lang="ru-RU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∙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3</a:t>
            </a:r>
            <a:r>
              <a:rPr kumimoji="0" lang="ru-RU" sz="28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1</a:t>
            </a:r>
            <a:r>
              <a:rPr lang="ru-RU" sz="2800" dirty="0" smtClean="0">
                <a:latin typeface="Calibri" pitchFamily="34" charset="0"/>
                <a:cs typeface="Arial" pitchFamily="34" charset="0"/>
              </a:rPr>
              <a:t>∙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3</a:t>
            </a:r>
            <a:r>
              <a:rPr kumimoji="0" lang="ru-RU" sz="28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0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=</a:t>
            </a:r>
          </a:p>
          <a:p>
            <a:pPr lvl="1" fontAlgn="base">
              <a:spcBef>
                <a:spcPct val="0"/>
              </a:spcBef>
              <a:spcAft>
                <a:spcPts val="1000"/>
              </a:spcAf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256</a:t>
            </a:r>
            <a:r>
              <a:rPr kumimoji="0" lang="ru-RU" sz="28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0</a:t>
            </a:r>
            <a:r>
              <a:rPr lang="ru-RU" sz="2800" dirty="0" smtClean="0">
                <a:latin typeface="Calibri" pitchFamily="34" charset="0"/>
                <a:cs typeface="Arial" pitchFamily="34" charset="0"/>
              </a:rPr>
              <a:t>∙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4</a:t>
            </a:r>
            <a:r>
              <a:rPr kumimoji="0" lang="ru-RU" sz="28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1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=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460" name="Oval 4"/>
          <p:cNvSpPr>
            <a:spLocks noChangeArrowheads="1"/>
          </p:cNvSpPr>
          <p:nvPr/>
        </p:nvSpPr>
        <p:spPr bwMode="auto">
          <a:xfrm>
            <a:off x="571472" y="3214686"/>
            <a:ext cx="3357586" cy="103504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ru-RU" sz="4400" dirty="0" smtClean="0">
                <a:latin typeface="Calibri" pitchFamily="34" charset="0"/>
                <a:cs typeface="Arial" pitchFamily="34" charset="0"/>
              </a:rPr>
              <a:t> </a:t>
            </a: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молоток</a:t>
            </a: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Стрелка вправо 7"/>
          <p:cNvSpPr/>
          <p:nvPr/>
        </p:nvSpPr>
        <p:spPr>
          <a:xfrm>
            <a:off x="4071934" y="3571876"/>
            <a:ext cx="1285884" cy="2857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Oval 4"/>
          <p:cNvSpPr>
            <a:spLocks noChangeArrowheads="1"/>
          </p:cNvSpPr>
          <p:nvPr/>
        </p:nvSpPr>
        <p:spPr bwMode="auto">
          <a:xfrm>
            <a:off x="5643570" y="3143248"/>
            <a:ext cx="3357586" cy="103504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ru-RU" sz="4400" dirty="0" smtClean="0">
                <a:latin typeface="Calibri" pitchFamily="34" charset="0"/>
                <a:cs typeface="Arial" pitchFamily="34" charset="0"/>
              </a:rPr>
              <a:t> </a:t>
            </a:r>
            <a:r>
              <a:rPr lang="ru-RU" sz="4400" dirty="0" smtClean="0">
                <a:latin typeface="Calibri" pitchFamily="34" charset="0"/>
                <a:cs typeface="Arial" pitchFamily="34" charset="0"/>
              </a:rPr>
              <a:t>  </a:t>
            </a: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молот</a:t>
            </a: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Найдите неизвестное слово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2643174" y="1214422"/>
            <a:ext cx="3786214" cy="1571636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z="2800" dirty="0" smtClean="0"/>
              <a:t>4</a:t>
            </a:r>
            <a:r>
              <a:rPr lang="ru-RU" sz="2800" baseline="30000" dirty="0" smtClean="0"/>
              <a:t>х-2</a:t>
            </a:r>
            <a:r>
              <a:rPr lang="ru-RU" sz="2800" dirty="0" smtClean="0">
                <a:latin typeface="Calibri" pitchFamily="34" charset="0"/>
                <a:cs typeface="Arial" pitchFamily="34" charset="0"/>
              </a:rPr>
              <a:t>∙</a:t>
            </a:r>
            <a:r>
              <a:rPr lang="ru-RU" sz="2800" dirty="0" smtClean="0"/>
              <a:t>3</a:t>
            </a:r>
            <a:r>
              <a:rPr lang="ru-RU" sz="2800" baseline="30000" dirty="0" smtClean="0"/>
              <a:t>0</a:t>
            </a:r>
            <a:r>
              <a:rPr lang="ru-RU" sz="2800" dirty="0" smtClean="0"/>
              <a:t>=64; </a:t>
            </a:r>
            <a:r>
              <a:rPr lang="ru-RU" sz="2800" dirty="0" err="1" smtClean="0"/>
              <a:t>х</a:t>
            </a:r>
            <a:r>
              <a:rPr lang="ru-RU" sz="2800" dirty="0" smtClean="0"/>
              <a:t> =</a:t>
            </a:r>
          </a:p>
          <a:p>
            <a:pPr lvl="0"/>
            <a:r>
              <a:rPr lang="ru-RU" sz="2800" dirty="0" smtClean="0"/>
              <a:t>х</a:t>
            </a:r>
            <a:r>
              <a:rPr lang="ru-RU" sz="2800" baseline="30000" dirty="0" smtClean="0"/>
              <a:t>4</a:t>
            </a:r>
            <a:r>
              <a:rPr lang="ru-RU" sz="2800" dirty="0" smtClean="0"/>
              <a:t>=81</a:t>
            </a:r>
            <a:r>
              <a:rPr lang="ru-RU" sz="2800" dirty="0" smtClean="0"/>
              <a:t>;  </a:t>
            </a:r>
            <a:r>
              <a:rPr lang="ru-RU" sz="2800" dirty="0" err="1" smtClean="0"/>
              <a:t>х</a:t>
            </a:r>
            <a:r>
              <a:rPr lang="ru-RU" sz="2800" dirty="0" err="1" smtClean="0"/>
              <a:t>=</a:t>
            </a:r>
            <a:endParaRPr lang="ru-RU" sz="2800" dirty="0" smtClean="0"/>
          </a:p>
          <a:p>
            <a:pPr lvl="0"/>
            <a:r>
              <a:rPr lang="ru-RU" sz="2800" dirty="0" smtClean="0"/>
              <a:t>1000</a:t>
            </a:r>
            <a:r>
              <a:rPr lang="ru-RU" sz="2800" dirty="0" smtClean="0">
                <a:latin typeface="Calibri" pitchFamily="34" charset="0"/>
                <a:cs typeface="Arial" pitchFamily="34" charset="0"/>
              </a:rPr>
              <a:t>∙</a:t>
            </a:r>
            <a:r>
              <a:rPr lang="ru-RU" sz="2800" dirty="0" smtClean="0"/>
              <a:t>1000</a:t>
            </a:r>
            <a:r>
              <a:rPr lang="ru-RU" sz="2800" baseline="30000" dirty="0" smtClean="0"/>
              <a:t>3</a:t>
            </a:r>
            <a:r>
              <a:rPr lang="ru-RU" sz="2800" dirty="0" smtClean="0"/>
              <a:t>=1000</a:t>
            </a:r>
            <a:r>
              <a:rPr lang="ru-RU" sz="2800" baseline="30000" dirty="0" smtClean="0"/>
              <a:t>х</a:t>
            </a:r>
            <a:r>
              <a:rPr lang="ru-RU" sz="2800" dirty="0" smtClean="0"/>
              <a:t>; </a:t>
            </a:r>
            <a:r>
              <a:rPr lang="ru-RU" sz="2800" dirty="0" err="1" smtClean="0"/>
              <a:t>х=</a:t>
            </a:r>
            <a:endParaRPr lang="ru-RU" sz="2800" dirty="0" smtClean="0"/>
          </a:p>
          <a:p>
            <a:pPr lvl="0"/>
            <a:endParaRPr lang="ru-RU" sz="2800" dirty="0"/>
          </a:p>
        </p:txBody>
      </p:sp>
      <p:sp>
        <p:nvSpPr>
          <p:cNvPr id="19460" name="Oval 4"/>
          <p:cNvSpPr>
            <a:spLocks noChangeArrowheads="1"/>
          </p:cNvSpPr>
          <p:nvPr/>
        </p:nvSpPr>
        <p:spPr bwMode="auto">
          <a:xfrm>
            <a:off x="571472" y="3214686"/>
            <a:ext cx="3357586" cy="103504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ru-RU" sz="4400" dirty="0" smtClean="0">
                <a:latin typeface="Calibri" pitchFamily="34" charset="0"/>
                <a:cs typeface="Arial" pitchFamily="34" charset="0"/>
              </a:rPr>
              <a:t> </a:t>
            </a: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теорема</a:t>
            </a: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Стрелка вправо 7"/>
          <p:cNvSpPr/>
          <p:nvPr/>
        </p:nvSpPr>
        <p:spPr>
          <a:xfrm>
            <a:off x="4071934" y="3571876"/>
            <a:ext cx="1285884" cy="2857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Oval 4"/>
          <p:cNvSpPr>
            <a:spLocks noChangeArrowheads="1"/>
          </p:cNvSpPr>
          <p:nvPr/>
        </p:nvSpPr>
        <p:spPr bwMode="auto">
          <a:xfrm>
            <a:off x="5643570" y="3143248"/>
            <a:ext cx="3357586" cy="103504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ru-RU" sz="4400" dirty="0" smtClean="0">
                <a:latin typeface="Calibri" pitchFamily="34" charset="0"/>
                <a:cs typeface="Arial" pitchFamily="34" charset="0"/>
              </a:rPr>
              <a:t> </a:t>
            </a:r>
            <a:r>
              <a:rPr lang="ru-RU" sz="4400" dirty="0" smtClean="0">
                <a:latin typeface="Calibri" pitchFamily="34" charset="0"/>
                <a:cs typeface="Arial" pitchFamily="34" charset="0"/>
              </a:rPr>
              <a:t>       ?</a:t>
            </a: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310</TotalTime>
  <Words>227</Words>
  <Application>Microsoft Office PowerPoint</Application>
  <PresentationFormat>Экран (4:3)</PresentationFormat>
  <Paragraphs>71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Солнцестояние</vt:lpstr>
      <vt:lpstr>Обобщающий урок по теме   «Степень  с натуральным показателем и её свойства»  7 класс </vt:lpstr>
      <vt:lpstr>1. Найдите неизвестное число:</vt:lpstr>
      <vt:lpstr>Слайд 3</vt:lpstr>
      <vt:lpstr>Установить связь между заданиями:</vt:lpstr>
      <vt:lpstr>Найдите неизвестное число:</vt:lpstr>
      <vt:lpstr>Упростите выражение и исключите лишнее </vt:lpstr>
      <vt:lpstr>Найдите неизвестное слово </vt:lpstr>
      <vt:lpstr>Найдите неизвестное слово </vt:lpstr>
      <vt:lpstr>Найдите неизвестное слово </vt:lpstr>
      <vt:lpstr>Найдите неизвестное слово </vt:lpstr>
      <vt:lpstr>Найдите неизвестное слово </vt:lpstr>
      <vt:lpstr>Спасибо за урок!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Обобщающий урок по теме «Понятие степени и её свойства»</dc:title>
  <dc:creator>Lange Larisa</dc:creator>
  <cp:lastModifiedBy>Ланге Артур</cp:lastModifiedBy>
  <cp:revision>31</cp:revision>
  <dcterms:created xsi:type="dcterms:W3CDTF">2009-01-29T11:43:36Z</dcterms:created>
  <dcterms:modified xsi:type="dcterms:W3CDTF">2009-01-29T19:33:44Z</dcterms:modified>
</cp:coreProperties>
</file>