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3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74" r:id="rId26"/>
    <p:sldId id="277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NWoi5/cHPe0vhirf58Q0Ag" hashData="+jsFmy22JZHkWAILGwyDdDaRCg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6600"/>
    <a:srgbClr val="000099"/>
    <a:srgbClr val="0000CC"/>
    <a:srgbClr val="000066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031830-0599-48A5-8071-3BB4C3A4FE55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F68186-DE23-4D1F-8298-0763E3C5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5A06A6-4AAB-48CE-8DC9-854EFFE1DF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2857496"/>
            <a:ext cx="571504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>
            <a:lvl1pPr marL="0" indent="0" algn="ctr">
              <a:buNone/>
              <a:defRPr sz="2800" i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DC4E-6BFD-488B-BB48-2833D1F215AE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6F33-B08B-4E32-A102-6BFF56984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88B4-5870-48A0-8EBE-3BF70DF576F1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4041-6443-457C-B209-D6E79071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0906-1F18-466A-9CDC-146C31E6A9E9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01F0-09E2-494C-BEEB-5E6CA8CDC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802687" cy="1206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76C-9965-4786-9592-6BB9C54DCE8E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C657-12E9-48CD-A84A-B5805C9D7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E1B8-F8FF-4574-9976-7FBD6AF596AA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A685-17CB-4F3C-8F68-437B07819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9331-7691-4919-A217-511EC97CCB12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500C-C891-4AD8-BDF2-A2E0C9A48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557E-4F1C-4C94-9668-5E2FA655416E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902E-34FE-4B90-9FE5-D3502BA4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6137-AA1D-4E5D-97B0-0CD2BAC4526D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8276-71CF-486F-9C8B-7F2AE33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592D-1189-4C46-807F-443277EF26E9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D873-C3DE-4C90-B530-669242BA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4445-6018-4102-BDF4-1537A6847784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9FDA-2D30-4CA1-A4D5-B42F48912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48E9-4768-40B7-8E34-A542A186E3FF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99CB-F7FE-4C34-A23D-E761BCBE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cap="rnd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8ED461-F5CB-4019-A53B-4F0F8F4BDD2C}" type="datetimeFigureOut">
              <a:rPr lang="ru-RU"/>
              <a:pPr>
                <a:defRPr/>
              </a:pPr>
              <a:t>29.01.2009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2CAC7-90B6-4549-8F3B-9DC9D2DF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gradFill>
            <a:gsLst>
              <a:gs pos="2700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effectLst>
            <a:innerShdw blurRad="63500" dist="50800" dir="5400000">
              <a:schemeClr val="accent1">
                <a:lumMod val="50000"/>
                <a:alpha val="50000"/>
              </a:schemeClr>
            </a:innerShdw>
          </a:effectLst>
          <a:latin typeface="Monotype Corsiva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notype Corsiva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7375E"/>
          </a:solidFill>
          <a:latin typeface="Cambria" pitchFamily="18" charset="0"/>
          <a:ea typeface="MoolBoran"/>
          <a:cs typeface="MoolBoran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17375E"/>
          </a:solidFill>
          <a:latin typeface="Cambria" pitchFamily="18" charset="0"/>
          <a:ea typeface="MoolBoran"/>
          <a:cs typeface="MoolBoran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7375E"/>
          </a:solidFill>
          <a:latin typeface="Cambria" pitchFamily="18" charset="0"/>
          <a:ea typeface="MoolBoran"/>
          <a:cs typeface="MoolBoran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7375E"/>
          </a:solidFill>
          <a:latin typeface="Cambria" pitchFamily="18" charset="0"/>
          <a:ea typeface="MoolBoran"/>
          <a:cs typeface="MoolBoran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7375E"/>
          </a:solidFill>
          <a:latin typeface="Cambria" pitchFamily="18" charset="0"/>
          <a:ea typeface="MoolBoran"/>
          <a:cs typeface="MoolBoran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cs_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70723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МОУ СОШ  № 1 имени Н. Л. Мещерякова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г. Зарайск</a:t>
            </a:r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6286520"/>
            <a:ext cx="757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Учитель Беликова Елена Николаевна</a:t>
            </a:r>
            <a:endParaRPr lang="ru-RU" sz="20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fb0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6075" y="-371475"/>
            <a:ext cx="4987925" cy="7229475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5438775" cy="65246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0724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«Ребенок – зеркало семьи; как в капле воды отражается солнце, так в детях отражается нравственная чистота матери и отца»</a:t>
            </a:r>
          </a:p>
          <a:p>
            <a:pPr algn="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r"/>
            <a:r>
              <a:rPr lang="ru-RU" sz="4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  <a:p>
            <a:endParaRPr lang="ru-RU" dirty="0"/>
          </a:p>
        </p:txBody>
      </p:sp>
    </p:spTree>
  </p:cSld>
  <p:clrMapOvr>
    <a:masterClrMapping/>
  </p:clrMapOvr>
  <p:transition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500174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каждого из нас – это убежище, островок спасения.</a:t>
            </a:r>
            <a:endParaRPr lang="ru-RU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736"/>
            <a:ext cx="6429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Чтобы семья всегда оставалась пристанью спасения, нужно строить свою жизнь и воспитание своих детей  на примере жизни святых.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153400" cy="15240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Правила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дружной</a:t>
            </a:r>
            <a:r>
              <a:rPr lang="ru-RU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семьи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2500306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  <a:latin typeface="Georgia" pitchFamily="18" charset="0"/>
              </a:rPr>
              <a:t>1. Уважай и люби старших.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00166" y="3429000"/>
            <a:ext cx="6577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  <a:latin typeface="Georgia" pitchFamily="18" charset="0"/>
              </a:rPr>
              <a:t>2. Заботься о младших.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71736" y="4429132"/>
            <a:ext cx="6343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  <a:latin typeface="Georgia" pitchFamily="18" charset="0"/>
              </a:rPr>
              <a:t>3. Помни, ты в семье – помощник.</a:t>
            </a:r>
          </a:p>
        </p:txBody>
      </p:sp>
    </p:spTree>
  </p:cSld>
  <p:clrMapOvr>
    <a:masterClrMapping/>
  </p:clrMapOvr>
  <p:transition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  <p:bldP spid="491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спокойна, злобный ветер стих,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свечку пред иконой зажигаю…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Святые Гурий,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Симон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Авив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за семью колени преклоняю.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мы как будто золотые звенья,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цепь одна судьба сковала нас.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Господу несем благодаренье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блеск родных и лучезарных глаз.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6072206"/>
            <a:ext cx="52864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из стихотворения «Семь «Я» Спиридоновой Анастасии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65008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Святые Отцы призывают прежде всего к молитве и труду. Молись и трудись! А главный труд ученика – учёба. </a:t>
            </a:r>
          </a:p>
          <a:p>
            <a:pPr indent="457200" algn="just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знакомиться с жизнью святых, знать об их отношении к учёбе.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6" y="214313"/>
            <a:ext cx="3357586" cy="2571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Святые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Киpилл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0420" name="Picture 4" descr="kirill-i-mefodii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89450" y="333375"/>
            <a:ext cx="4654550" cy="6192838"/>
          </a:xfrm>
          <a:noFill/>
          <a:effectLst>
            <a:softEdge rad="317500"/>
          </a:effectLst>
        </p:spPr>
      </p:pic>
    </p:spTree>
  </p:cSld>
  <p:clrMapOvr>
    <a:masterClrMapping/>
  </p:clrMapOvr>
  <p:transition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лайд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608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214423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99"/>
                </a:solidFill>
                <a:latin typeface="Monotype Corsiva" pitchFamily="66" charset="0"/>
              </a:rPr>
              <a:t>В ожидании Рождества</a:t>
            </a:r>
            <a:endParaRPr lang="ru-RU" sz="96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Documents and Settings\Беликова\Мои документы\Мои рисунки\ib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305175" cy="42862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  <a:softEdge rad="127000"/>
          </a:effectLst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964612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Преподобный Сергий Радонежский</a:t>
            </a:r>
          </a:p>
        </p:txBody>
      </p:sp>
      <p:pic>
        <p:nvPicPr>
          <p:cNvPr id="54276" name="Picture 4" descr="ib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00108"/>
            <a:ext cx="3984625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Нестеров М.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Видение отроку Варфоломею</a:t>
            </a:r>
          </a:p>
        </p:txBody>
      </p:sp>
      <p:pic>
        <p:nvPicPr>
          <p:cNvPr id="58371" name="Picture 3" descr="Нестеров 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25538"/>
            <a:ext cx="7189787" cy="5538787"/>
          </a:xfrm>
          <a:noFill/>
          <a:effectLst>
            <a:glow rad="228600">
              <a:srgbClr val="0000CC">
                <a:alpha val="40000"/>
              </a:srgbClr>
            </a:glow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  <a:softEdge rad="3175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4840288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4" y="428604"/>
            <a:ext cx="36067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Святой Иоанн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Кронштадтский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ib1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88913"/>
            <a:ext cx="5387975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95288" y="357166"/>
            <a:ext cx="3097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Государь-страстотерпец Николай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142976" y="476250"/>
            <a:ext cx="8001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жизни святых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помогает воспитывать в детях уважение к старшим, любовь к ближним, послушание, трудолюбие, чувство ответственности за своё Отечество, свою семью;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формирует интерес к духовному и культурному наследию родного края и страны в целом.</a:t>
            </a:r>
          </a:p>
        </p:txBody>
      </p:sp>
    </p:spTree>
  </p:cSld>
  <p:clrMapOvr>
    <a:masterClrMapping/>
  </p:clrMapOvr>
  <p:transition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44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21442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285860"/>
            <a:ext cx="5715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 образовании чрезвычайно вредно развивать только рассудок и ум, оставляя без внимания сердце, на сердце больше всего нужно обращать внимание…»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Святой праведный </a:t>
            </a: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Кронштадтский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642918"/>
            <a:ext cx="5715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Какой дар мы можем принести к празднику Рождества</a:t>
            </a:r>
            <a:r>
              <a:rPr lang="en-US" sz="2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cap="all" dirty="0" smtClean="0">
              <a:ln w="9000" cmpd="sng">
                <a:solidFill>
                  <a:srgbClr val="006600"/>
                </a:solidFill>
                <a:prstDash val="solid"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cap="all" dirty="0" smtClean="0">
              <a:ln w="9000" cmpd="sng">
                <a:solidFill>
                  <a:srgbClr val="006600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Самый лучший дар – это наше доброе сердце.</a:t>
            </a:r>
          </a:p>
          <a:p>
            <a:pPr>
              <a:buFont typeface="Wingdings" pitchFamily="2" charset="2"/>
              <a:buChar char="Ø"/>
            </a:pPr>
            <a:endParaRPr lang="ru-RU" sz="2800" b="1" cap="all" dirty="0" smtClean="0">
              <a:ln w="9000" cmpd="sng">
                <a:solidFill>
                  <a:srgbClr val="006600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Наше счастье – в счастье других.</a:t>
            </a:r>
          </a:p>
          <a:p>
            <a:pPr>
              <a:buFont typeface="Wingdings" pitchFamily="2" charset="2"/>
              <a:buChar char="Ø"/>
            </a:pPr>
            <a:endParaRPr lang="ru-RU" sz="2800" b="1" cap="all" dirty="0" smtClean="0">
              <a:ln w="9000" cmpd="sng">
                <a:solidFill>
                  <a:srgbClr val="006600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Счастлив тот, кто разливает вокруг себя радость, свет…</a:t>
            </a:r>
            <a:endParaRPr lang="ru-RU" sz="28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Беликова\Мои документы\Мои рисунки\rozh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8000"/>
            <a:ext cx="4712590" cy="684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5451475" cy="65246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93725"/>
            <a:ext cx="5154612" cy="6264275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52"/>
            <a:ext cx="5399088" cy="638177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5375275" cy="65246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5437188" cy="65246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4545012" cy="5473700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52"/>
            <a:ext cx="5399088" cy="65246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со свечкам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 свечками</Template>
  <TotalTime>190</TotalTime>
  <Words>332</Words>
  <Application>Microsoft Office PowerPoint</Application>
  <PresentationFormat>Экран (4:3)</PresentationFormat>
  <Paragraphs>47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оформления со свечками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Святые Киpилл  и  Мефодий </vt:lpstr>
      <vt:lpstr>Слайд 19</vt:lpstr>
      <vt:lpstr>Преподобный Сергий Радонежский</vt:lpstr>
      <vt:lpstr>Нестеров М. Видение отроку Варфоломею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Школа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Елена</dc:creator>
  <cp:keywords>Корпорация Майкрософт</cp:keywords>
  <dc:description>Корпорация Майкрософт</dc:description>
  <cp:lastModifiedBy>Елена</cp:lastModifiedBy>
  <cp:revision>27</cp:revision>
  <dcterms:created xsi:type="dcterms:W3CDTF">2008-11-12T11:32:42Z</dcterms:created>
  <dcterms:modified xsi:type="dcterms:W3CDTF">2009-01-29T18:36:37Z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TC102881461049</vt:lpwstr>
  </property>
</Properties>
</file>