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59" r:id="rId3"/>
    <p:sldId id="260" r:id="rId4"/>
    <p:sldId id="262" r:id="rId5"/>
    <p:sldId id="263" r:id="rId6"/>
    <p:sldId id="264" r:id="rId7"/>
    <p:sldId id="256" r:id="rId8"/>
    <p:sldId id="267" r:id="rId9"/>
    <p:sldId id="272" r:id="rId10"/>
    <p:sldId id="273" r:id="rId11"/>
    <p:sldId id="270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EC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1B1A-F831-4493-8C99-F26B0442BE98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9784-C723-480F-B7FA-48FEB43C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4DD0-4DB0-444B-8B93-983199DD7076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C512-424E-4D1A-8234-2A9DBF8E8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8980-3FFC-4F74-B971-6C4345D19F90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49B5-168D-484C-811A-C8A976A9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B9A6-5ECB-480F-B1B0-8BF50C6143A4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424B-A5C3-4552-BD7D-505AAEA37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E45F-45D7-4605-8FCF-F2A95F8C5F00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A5A7-DB11-4A43-8313-F46B70EB5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81FB-5AC3-4DF0-898A-1401EA760983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3818-B7AE-4752-815D-0237DCC49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EDEB-62BF-400C-B3DD-BA8B38C4A251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5B38-56C8-4E35-9763-E7F323768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0F71-8DC1-45C3-B45C-17CE2A9067B7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B4B5-BFDF-4B83-9C2E-7EBC04891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5C37-4969-497F-A7C3-B46331E47545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28A4-2A99-4219-B0C4-12F0D158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5F20-4E5F-40CB-8C96-E8040295F07F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D998-16F9-46E6-AE28-454BEEADB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BDD1-B9F8-4E9F-8F7D-21612DB78E51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5D88-4633-4AB3-AEF7-DA7E55B0D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5D0D3C-CC5C-4529-9790-DC08FB7DF62E}" type="datetimeFigureOut">
              <a:rPr lang="ru-RU"/>
              <a:pPr>
                <a:defRPr/>
              </a:pPr>
              <a:t>17.01.2009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15F509-E9E0-437C-B0B7-153A61DBA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82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\pol_moria_v_mire_zhivotnykh_muzgruz.ru.mp3" TargetMode="Externa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jpeg"/><Relationship Id="rId26" Type="http://schemas.openxmlformats.org/officeDocument/2006/relationships/image" Target="../media/image70.pn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20" Type="http://schemas.openxmlformats.org/officeDocument/2006/relationships/image" Target="../media/image64.jpe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jpe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mp-ping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C000"/>
                </a:solidFill>
              </a:rPr>
              <a:t>“</a:t>
            </a:r>
            <a:r>
              <a:rPr lang="ru-RU" sz="6000" b="1" dirty="0" err="1" smtClean="0">
                <a:solidFill>
                  <a:srgbClr val="FFC000"/>
                </a:solidFill>
              </a:rPr>
              <a:t>Animals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in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Our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Life</a:t>
            </a:r>
            <a:r>
              <a:rPr lang="ru-RU" sz="6000" b="1" dirty="0" smtClean="0">
                <a:solidFill>
                  <a:srgbClr val="FFC000"/>
                </a:solidFill>
              </a:rPr>
              <a:t>”</a:t>
            </a:r>
            <a:endParaRPr lang="ru-RU" sz="6000" b="1" dirty="0">
              <a:solidFill>
                <a:srgbClr val="FFC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7188" y="1985963"/>
            <a:ext cx="8215312" cy="4729162"/>
            <a:chOff x="357188" y="1985963"/>
            <a:chExt cx="8215312" cy="4729162"/>
          </a:xfrm>
        </p:grpSpPr>
        <p:pic>
          <p:nvPicPr>
            <p:cNvPr id="133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8" y="2143125"/>
              <a:ext cx="297815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75" y="3714750"/>
              <a:ext cx="2379663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0" y="1985963"/>
              <a:ext cx="3714750" cy="326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/>
          <p:nvPr/>
        </p:nvGrpSpPr>
        <p:grpSpPr>
          <a:xfrm>
            <a:off x="285750" y="214313"/>
            <a:ext cx="8586788" cy="6403975"/>
            <a:chOff x="285750" y="214313"/>
            <a:chExt cx="8586788" cy="6403975"/>
          </a:xfrm>
        </p:grpSpPr>
        <p:pic>
          <p:nvPicPr>
            <p:cNvPr id="20482" name="Рисунок 2" descr="23725328_imp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25" y="214313"/>
              <a:ext cx="17145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Рисунок 3" descr="23725271_korol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00" y="285750"/>
              <a:ext cx="2586038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50" y="4891088"/>
              <a:ext cx="2643188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6500" y="4643438"/>
              <a:ext cx="2571750" cy="19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857375" y="2833688"/>
              <a:ext cx="2357438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88" y="2428875"/>
              <a:ext cx="2417762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68313" y="0"/>
            <a:ext cx="8229600" cy="6858000"/>
          </a:xfrm>
          <a:solidFill>
            <a:schemeClr val="bg2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1. </a:t>
            </a:r>
            <a:r>
              <a:rPr lang="en-US" sz="2800" dirty="0" smtClean="0"/>
              <a:t>Penguins live in…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а)</a:t>
            </a:r>
            <a:r>
              <a:rPr lang="en-US" sz="2800" dirty="0" smtClean="0"/>
              <a:t>Africa  </a:t>
            </a:r>
            <a:r>
              <a:rPr lang="ru-RU" sz="2800" dirty="0" smtClean="0"/>
              <a:t>   </a:t>
            </a:r>
            <a:r>
              <a:rPr lang="en-US" sz="2800" dirty="0" smtClean="0"/>
              <a:t> b) Asia      </a:t>
            </a:r>
            <a:r>
              <a:rPr lang="en-US" sz="2800" dirty="0" smtClean="0">
                <a:solidFill>
                  <a:schemeClr val="accent2"/>
                </a:solidFill>
              </a:rPr>
              <a:t>c) Antarctica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2. </a:t>
            </a:r>
            <a:r>
              <a:rPr lang="en-US" sz="2800" dirty="0" smtClean="0"/>
              <a:t>Penguins eat…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 а)</a:t>
            </a:r>
            <a:r>
              <a:rPr lang="en-US" sz="2800" dirty="0" smtClean="0"/>
              <a:t>meat   </a:t>
            </a:r>
            <a:r>
              <a:rPr lang="en-US" sz="2800" dirty="0" smtClean="0">
                <a:solidFill>
                  <a:schemeClr val="accent2"/>
                </a:solidFill>
              </a:rPr>
              <a:t>b) fish and krill</a:t>
            </a:r>
            <a:r>
              <a:rPr lang="en-US" sz="2800" dirty="0" smtClean="0"/>
              <a:t> </a:t>
            </a:r>
            <a:r>
              <a:rPr lang="ru-RU" sz="2800" dirty="0" smtClean="0"/>
              <a:t>  </a:t>
            </a:r>
            <a:r>
              <a:rPr lang="en-US" sz="2800" dirty="0" smtClean="0"/>
              <a:t>c) fruit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3. </a:t>
            </a:r>
            <a:r>
              <a:rPr lang="en-US" sz="2800" dirty="0" smtClean="0"/>
              <a:t>They put their eggs on the…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</a:t>
            </a:r>
            <a:r>
              <a:rPr lang="ru-RU" sz="2800" dirty="0" smtClean="0">
                <a:solidFill>
                  <a:schemeClr val="accent2"/>
                </a:solidFill>
              </a:rPr>
              <a:t>а)</a:t>
            </a:r>
            <a:r>
              <a:rPr lang="en-US" sz="2800" dirty="0" smtClean="0">
                <a:solidFill>
                  <a:schemeClr val="accent2"/>
                </a:solidFill>
              </a:rPr>
              <a:t> coast</a:t>
            </a:r>
            <a:r>
              <a:rPr lang="en-US" sz="2800" dirty="0" smtClean="0"/>
              <a:t>   b) forest  c) sea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4. </a:t>
            </a:r>
            <a:r>
              <a:rPr lang="en-US" sz="2800" dirty="0" smtClean="0"/>
              <a:t>The male penguins take care of eggs for…….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2"/>
                </a:solidFill>
              </a:rPr>
              <a:t>а)</a:t>
            </a:r>
            <a:r>
              <a:rPr lang="en-US" sz="2800" dirty="0" smtClean="0">
                <a:solidFill>
                  <a:schemeClr val="accent2"/>
                </a:solidFill>
              </a:rPr>
              <a:t>two month</a:t>
            </a:r>
            <a:r>
              <a:rPr lang="en-US" sz="2800" dirty="0" smtClean="0"/>
              <a:t>    b) a year </a:t>
            </a:r>
            <a:r>
              <a:rPr lang="ru-RU" sz="2800" dirty="0" smtClean="0"/>
              <a:t> </a:t>
            </a:r>
            <a:r>
              <a:rPr lang="en-US" sz="2800" dirty="0" smtClean="0"/>
              <a:t> c) a week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5. </a:t>
            </a:r>
            <a:r>
              <a:rPr lang="en-US" sz="2800" dirty="0" smtClean="0"/>
              <a:t>The female goes to find … as soon as she lays her egg 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  а)</a:t>
            </a:r>
            <a:r>
              <a:rPr lang="en-US" sz="2800" dirty="0" smtClean="0"/>
              <a:t>child       </a:t>
            </a:r>
            <a:r>
              <a:rPr lang="en-US" sz="2800" dirty="0" smtClean="0">
                <a:solidFill>
                  <a:schemeClr val="accent2"/>
                </a:solidFill>
              </a:rPr>
              <a:t>b) food</a:t>
            </a:r>
            <a:r>
              <a:rPr lang="en-US" sz="2800" dirty="0" smtClean="0"/>
              <a:t>      c) a book </a:t>
            </a:r>
            <a:endParaRPr lang="ru-RU" sz="28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6. </a:t>
            </a:r>
            <a:r>
              <a:rPr lang="en-US" sz="2800" dirty="0" smtClean="0"/>
              <a:t>When the weather get cold the baby is covered by the…</a:t>
            </a:r>
            <a:r>
              <a:rPr lang="ru-RU" sz="2800" dirty="0" smtClean="0"/>
              <a:t>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 а) </a:t>
            </a:r>
            <a:r>
              <a:rPr lang="en-US" sz="2800" dirty="0" smtClean="0"/>
              <a:t>blanket      </a:t>
            </a:r>
            <a:r>
              <a:rPr lang="en-US" sz="2800" dirty="0" smtClean="0">
                <a:solidFill>
                  <a:schemeClr val="accent2"/>
                </a:solidFill>
              </a:rPr>
              <a:t>b) fold of skin</a:t>
            </a:r>
            <a:r>
              <a:rPr lang="en-US" sz="2800" dirty="0" smtClean="0"/>
              <a:t>         c)</a:t>
            </a:r>
            <a:r>
              <a:rPr lang="ru-RU" sz="2800" dirty="0" smtClean="0"/>
              <a:t> </a:t>
            </a:r>
            <a:r>
              <a:rPr lang="en-US" sz="2800" dirty="0" smtClean="0"/>
              <a:t>coat</a:t>
            </a:r>
            <a:endParaRPr lang="ru-RU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 Over Opaeka'a Falls, Kauai, Hawai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eachy Head Lighthouse, near Eastbourne, England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0" y="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utumn Leave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unt Cook, Westland, New Zealand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0" y="3571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ol_moria_v_mire_zhivotnykh_muzgruz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94356" cy="5667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7287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/>
              <a:t>Home task</a:t>
            </a:r>
            <a:r>
              <a:rPr lang="ru-RU" sz="2800" smtClean="0"/>
              <a:t>:</a:t>
            </a:r>
          </a:p>
          <a:p>
            <a:r>
              <a:rPr lang="en-US" sz="2800" smtClean="0"/>
              <a:t> to do a crossword.</a:t>
            </a:r>
            <a:r>
              <a:rPr lang="ru-RU" sz="2800" smtClean="0"/>
              <a:t> </a:t>
            </a:r>
          </a:p>
        </p:txBody>
      </p:sp>
      <p:pic>
        <p:nvPicPr>
          <p:cNvPr id="23557" name="Рисунок 9" descr="fd1fafd8464f2542fb526f3e00359fb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388" y="2285992"/>
            <a:ext cx="800219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9600" b="1" u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561" name="Рисунок 12" descr="email3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5143500"/>
            <a:ext cx="1095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28802"/>
            <a:ext cx="7772400" cy="178594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C000"/>
                </a:solidFill>
              </a:rPr>
              <a:t>Thank you for the lesson!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71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92D050"/>
                </a:solidFill>
              </a:rPr>
              <a:t>Good bye!</a:t>
            </a:r>
            <a:endParaRPr lang="ru-RU" sz="5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557338"/>
            <a:ext cx="2024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49725"/>
            <a:ext cx="2690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628775"/>
            <a:ext cx="307181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365625"/>
            <a:ext cx="2357438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341438"/>
            <a:ext cx="20462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221163"/>
            <a:ext cx="2000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1116013" y="260350"/>
            <a:ext cx="6834187" cy="823913"/>
          </a:xfrm>
          <a:prstGeom prst="rect">
            <a:avLst/>
          </a:prstGeom>
          <a:solidFill>
            <a:srgbClr val="9EC64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u="none">
                <a:solidFill>
                  <a:srgbClr val="FF9900"/>
                </a:solidFill>
              </a:rPr>
              <a:t>ПРОДУКТЫ ПИТАНИЯ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0"/>
          <p:cNvGrpSpPr>
            <a:grpSpLocks/>
          </p:cNvGrpSpPr>
          <p:nvPr/>
        </p:nvGrpSpPr>
        <p:grpSpPr bwMode="auto">
          <a:xfrm>
            <a:off x="2857500" y="357188"/>
            <a:ext cx="1771650" cy="1295400"/>
            <a:chOff x="1429" y="164"/>
            <a:chExt cx="1116" cy="816"/>
          </a:xfrm>
        </p:grpSpPr>
        <p:pic>
          <p:nvPicPr>
            <p:cNvPr id="15390" name="Picture 4"/>
            <p:cNvPicPr>
              <a:picLocks noChangeAspect="1" noChangeArrowheads="1"/>
            </p:cNvPicPr>
            <p:nvPr/>
          </p:nvPicPr>
          <p:blipFill>
            <a:blip r:embed="rId2">
              <a:lum bright="12000" contrast="12000"/>
            </a:blip>
            <a:srcRect t="10950" b="23351"/>
            <a:stretch>
              <a:fillRect/>
            </a:stretch>
          </p:blipFill>
          <p:spPr bwMode="auto">
            <a:xfrm>
              <a:off x="1429" y="164"/>
              <a:ext cx="11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1" name="Text Box 19"/>
            <p:cNvSpPr txBox="1">
              <a:spLocks noChangeArrowheads="1"/>
            </p:cNvSpPr>
            <p:nvPr/>
          </p:nvSpPr>
          <p:spPr bwMode="auto">
            <a:xfrm>
              <a:off x="1474" y="754"/>
              <a:ext cx="6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latin typeface="Calibri" pitchFamily="34" charset="0"/>
                </a:rPr>
                <a:t>ОВЦА</a:t>
              </a:r>
            </a:p>
          </p:txBody>
        </p:sp>
      </p:grpSp>
      <p:grpSp>
        <p:nvGrpSpPr>
          <p:cNvPr id="15362" name="Group 22"/>
          <p:cNvGrpSpPr>
            <a:grpSpLocks/>
          </p:cNvGrpSpPr>
          <p:nvPr/>
        </p:nvGrpSpPr>
        <p:grpSpPr bwMode="auto">
          <a:xfrm>
            <a:off x="5143500" y="428625"/>
            <a:ext cx="1511300" cy="1344613"/>
            <a:chOff x="2789" y="346"/>
            <a:chExt cx="952" cy="847"/>
          </a:xfrm>
        </p:grpSpPr>
        <p:pic>
          <p:nvPicPr>
            <p:cNvPr id="15388" name="Picture 9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 t="10022" r="7324"/>
            <a:stretch>
              <a:fillRect/>
            </a:stretch>
          </p:blipFill>
          <p:spPr bwMode="auto">
            <a:xfrm>
              <a:off x="2789" y="346"/>
              <a:ext cx="95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9" name="Text Box 21"/>
            <p:cNvSpPr txBox="1">
              <a:spLocks noChangeArrowheads="1"/>
            </p:cNvSpPr>
            <p:nvPr/>
          </p:nvSpPr>
          <p:spPr bwMode="auto">
            <a:xfrm>
              <a:off x="2789" y="981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УТКА</a:t>
              </a:r>
            </a:p>
          </p:txBody>
        </p:sp>
      </p:grpSp>
      <p:grpSp>
        <p:nvGrpSpPr>
          <p:cNvPr id="15363" name="Group 24"/>
          <p:cNvGrpSpPr>
            <a:grpSpLocks/>
          </p:cNvGrpSpPr>
          <p:nvPr/>
        </p:nvGrpSpPr>
        <p:grpSpPr bwMode="auto">
          <a:xfrm>
            <a:off x="7215188" y="357188"/>
            <a:ext cx="1601787" cy="2160587"/>
            <a:chOff x="3742" y="164"/>
            <a:chExt cx="1009" cy="1361"/>
          </a:xfrm>
        </p:grpSpPr>
        <p:pic>
          <p:nvPicPr>
            <p:cNvPr id="15386" name="Picture 20"/>
            <p:cNvPicPr>
              <a:picLocks noChangeAspect="1" noChangeArrowheads="1"/>
            </p:cNvPicPr>
            <p:nvPr/>
          </p:nvPicPr>
          <p:blipFill>
            <a:blip r:embed="rId4">
              <a:lum bright="12000" contrast="36000"/>
            </a:blip>
            <a:srcRect t="5667" r="8214" b="3583"/>
            <a:stretch>
              <a:fillRect/>
            </a:stretch>
          </p:blipFill>
          <p:spPr bwMode="auto">
            <a:xfrm>
              <a:off x="3787" y="164"/>
              <a:ext cx="96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23"/>
            <p:cNvSpPr txBox="1">
              <a:spLocks noChangeArrowheads="1"/>
            </p:cNvSpPr>
            <p:nvPr/>
          </p:nvSpPr>
          <p:spPr bwMode="auto">
            <a:xfrm>
              <a:off x="3742" y="1298"/>
              <a:ext cx="5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ЛАМА</a:t>
              </a:r>
            </a:p>
          </p:txBody>
        </p:sp>
      </p:grpSp>
      <p:grpSp>
        <p:nvGrpSpPr>
          <p:cNvPr id="15364" name="Group 27"/>
          <p:cNvGrpSpPr>
            <a:grpSpLocks/>
          </p:cNvGrpSpPr>
          <p:nvPr/>
        </p:nvGrpSpPr>
        <p:grpSpPr bwMode="auto">
          <a:xfrm>
            <a:off x="3214688" y="3500438"/>
            <a:ext cx="2447925" cy="1376362"/>
            <a:chOff x="68" y="1253"/>
            <a:chExt cx="1542" cy="867"/>
          </a:xfrm>
        </p:grpSpPr>
        <p:pic>
          <p:nvPicPr>
            <p:cNvPr id="15384" name="Picture 25"/>
            <p:cNvPicPr>
              <a:picLocks noChangeAspect="1" noChangeArrowheads="1"/>
            </p:cNvPicPr>
            <p:nvPr/>
          </p:nvPicPr>
          <p:blipFill>
            <a:blip r:embed="rId5"/>
            <a:srcRect l="20424" t="22667" r="11191" b="16833"/>
            <a:stretch>
              <a:fillRect/>
            </a:stretch>
          </p:blipFill>
          <p:spPr bwMode="auto">
            <a:xfrm>
              <a:off x="68" y="1253"/>
              <a:ext cx="1542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68" y="1253"/>
              <a:ext cx="8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ЛИСИЦА</a:t>
              </a:r>
            </a:p>
          </p:txBody>
        </p:sp>
      </p:grpSp>
      <p:grpSp>
        <p:nvGrpSpPr>
          <p:cNvPr id="15365" name="Group 34"/>
          <p:cNvGrpSpPr>
            <a:grpSpLocks/>
          </p:cNvGrpSpPr>
          <p:nvPr/>
        </p:nvGrpSpPr>
        <p:grpSpPr bwMode="auto">
          <a:xfrm>
            <a:off x="500063" y="428625"/>
            <a:ext cx="1800225" cy="1992313"/>
            <a:chOff x="2880" y="1253"/>
            <a:chExt cx="1134" cy="1255"/>
          </a:xfrm>
        </p:grpSpPr>
        <p:pic>
          <p:nvPicPr>
            <p:cNvPr id="15382" name="Picture 6"/>
            <p:cNvPicPr>
              <a:picLocks noChangeAspect="1" noChangeArrowheads="1"/>
            </p:cNvPicPr>
            <p:nvPr/>
          </p:nvPicPr>
          <p:blipFill>
            <a:blip r:embed="rId6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2880" y="1253"/>
              <a:ext cx="1116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33"/>
            <p:cNvSpPr txBox="1">
              <a:spLocks noChangeArrowheads="1"/>
            </p:cNvSpPr>
            <p:nvPr/>
          </p:nvSpPr>
          <p:spPr bwMode="auto">
            <a:xfrm>
              <a:off x="3470" y="2296"/>
              <a:ext cx="5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РЫСЬ</a:t>
              </a:r>
            </a:p>
          </p:txBody>
        </p:sp>
      </p:grp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928938" y="2000250"/>
            <a:ext cx="3529012" cy="1379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КОЖА  МЕХ  ШЕРСТЬ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ПУХ  ПЕРО</a:t>
            </a:r>
          </a:p>
        </p:txBody>
      </p:sp>
      <p:grpSp>
        <p:nvGrpSpPr>
          <p:cNvPr id="15367" name="Group 41"/>
          <p:cNvGrpSpPr>
            <a:grpSpLocks/>
          </p:cNvGrpSpPr>
          <p:nvPr/>
        </p:nvGrpSpPr>
        <p:grpSpPr bwMode="auto">
          <a:xfrm>
            <a:off x="285750" y="5000625"/>
            <a:ext cx="2736850" cy="1438275"/>
            <a:chOff x="158" y="3022"/>
            <a:chExt cx="1724" cy="906"/>
          </a:xfrm>
        </p:grpSpPr>
        <p:pic>
          <p:nvPicPr>
            <p:cNvPr id="15380" name="Picture 15"/>
            <p:cNvPicPr>
              <a:picLocks noChangeAspect="1" noChangeArrowheads="1"/>
            </p:cNvPicPr>
            <p:nvPr/>
          </p:nvPicPr>
          <p:blipFill>
            <a:blip r:embed="rId7">
              <a:lum bright="12000" contrast="12000"/>
            </a:blip>
            <a:srcRect l="2084" t="15390" b="7729"/>
            <a:stretch>
              <a:fillRect/>
            </a:stretch>
          </p:blipFill>
          <p:spPr bwMode="auto">
            <a:xfrm>
              <a:off x="158" y="3022"/>
              <a:ext cx="1724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58" y="3702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КРОКОДИЛ</a:t>
              </a:r>
            </a:p>
          </p:txBody>
        </p:sp>
      </p:grpSp>
      <p:grpSp>
        <p:nvGrpSpPr>
          <p:cNvPr id="15368" name="Group 30"/>
          <p:cNvGrpSpPr>
            <a:grpSpLocks/>
          </p:cNvGrpSpPr>
          <p:nvPr/>
        </p:nvGrpSpPr>
        <p:grpSpPr bwMode="auto">
          <a:xfrm>
            <a:off x="357188" y="3071813"/>
            <a:ext cx="2089150" cy="1416050"/>
            <a:chOff x="1655" y="1253"/>
            <a:chExt cx="1316" cy="892"/>
          </a:xfrm>
        </p:grpSpPr>
        <p:pic>
          <p:nvPicPr>
            <p:cNvPr id="15378" name="Picture 28"/>
            <p:cNvPicPr>
              <a:picLocks noChangeAspect="1" noChangeArrowheads="1"/>
            </p:cNvPicPr>
            <p:nvPr/>
          </p:nvPicPr>
          <p:blipFill>
            <a:blip r:embed="rId8">
              <a:lum bright="12000" contrast="18000"/>
            </a:blip>
            <a:srcRect/>
            <a:stretch>
              <a:fillRect/>
            </a:stretch>
          </p:blipFill>
          <p:spPr bwMode="auto">
            <a:xfrm flipV="1">
              <a:off x="1655" y="1253"/>
              <a:ext cx="118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Text Box 29"/>
            <p:cNvSpPr txBox="1">
              <a:spLocks noChangeArrowheads="1"/>
            </p:cNvSpPr>
            <p:nvPr/>
          </p:nvSpPr>
          <p:spPr bwMode="auto">
            <a:xfrm>
              <a:off x="2109" y="1933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ВЕРБЛЮД</a:t>
              </a:r>
            </a:p>
          </p:txBody>
        </p:sp>
      </p:grpSp>
      <p:grpSp>
        <p:nvGrpSpPr>
          <p:cNvPr id="15369" name="Group 32"/>
          <p:cNvGrpSpPr>
            <a:grpSpLocks/>
          </p:cNvGrpSpPr>
          <p:nvPr/>
        </p:nvGrpSpPr>
        <p:grpSpPr bwMode="auto">
          <a:xfrm>
            <a:off x="7286625" y="4929188"/>
            <a:ext cx="1584325" cy="1776412"/>
            <a:chOff x="3515" y="2568"/>
            <a:chExt cx="998" cy="1119"/>
          </a:xfrm>
        </p:grpSpPr>
        <p:pic>
          <p:nvPicPr>
            <p:cNvPr id="15376" name="Picture 8"/>
            <p:cNvPicPr>
              <a:picLocks noChangeAspect="1" noChangeArrowheads="1"/>
            </p:cNvPicPr>
            <p:nvPr/>
          </p:nvPicPr>
          <p:blipFill>
            <a:blip r:embed="rId9">
              <a:lum bright="12000" contrast="36000"/>
            </a:blip>
            <a:srcRect l="3456" r="19893" b="1955"/>
            <a:stretch>
              <a:fillRect/>
            </a:stretch>
          </p:blipFill>
          <p:spPr bwMode="auto">
            <a:xfrm>
              <a:off x="3515" y="2568"/>
              <a:ext cx="998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Text Box 31"/>
            <p:cNvSpPr txBox="1">
              <a:spLocks noChangeArrowheads="1"/>
            </p:cNvSpPr>
            <p:nvPr/>
          </p:nvSpPr>
          <p:spPr bwMode="auto">
            <a:xfrm>
              <a:off x="3606" y="3475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latin typeface="Calibri" pitchFamily="34" charset="0"/>
                </a:rPr>
                <a:t>ОНДАТРА</a:t>
              </a:r>
            </a:p>
          </p:txBody>
        </p:sp>
      </p:grpSp>
      <p:grpSp>
        <p:nvGrpSpPr>
          <p:cNvPr id="15370" name="Group 39"/>
          <p:cNvGrpSpPr>
            <a:grpSpLocks/>
          </p:cNvGrpSpPr>
          <p:nvPr/>
        </p:nvGrpSpPr>
        <p:grpSpPr bwMode="auto">
          <a:xfrm>
            <a:off x="4071938" y="5000625"/>
            <a:ext cx="2736850" cy="1584325"/>
            <a:chOff x="1927" y="3022"/>
            <a:chExt cx="1724" cy="998"/>
          </a:xfrm>
        </p:grpSpPr>
        <p:pic>
          <p:nvPicPr>
            <p:cNvPr id="15374" name="Picture 11"/>
            <p:cNvPicPr>
              <a:picLocks noChangeAspect="1" noChangeArrowheads="1"/>
            </p:cNvPicPr>
            <p:nvPr/>
          </p:nvPicPr>
          <p:blipFill>
            <a:blip r:embed="rId10">
              <a:lum bright="6000" contrast="30000"/>
            </a:blip>
            <a:srcRect l="4559" t="18262" r="2255" b="23869"/>
            <a:stretch>
              <a:fillRect/>
            </a:stretch>
          </p:blipFill>
          <p:spPr bwMode="auto">
            <a:xfrm>
              <a:off x="1927" y="3022"/>
              <a:ext cx="1679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Text Box 35"/>
            <p:cNvSpPr txBox="1">
              <a:spLocks noChangeArrowheads="1"/>
            </p:cNvSpPr>
            <p:nvPr/>
          </p:nvSpPr>
          <p:spPr bwMode="auto">
            <a:xfrm>
              <a:off x="3016" y="379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НОРКА</a:t>
              </a:r>
            </a:p>
          </p:txBody>
        </p:sp>
      </p:grpSp>
      <p:grpSp>
        <p:nvGrpSpPr>
          <p:cNvPr id="15371" name="Group 38"/>
          <p:cNvGrpSpPr>
            <a:grpSpLocks/>
          </p:cNvGrpSpPr>
          <p:nvPr/>
        </p:nvGrpSpPr>
        <p:grpSpPr bwMode="auto">
          <a:xfrm>
            <a:off x="7143750" y="3000375"/>
            <a:ext cx="1655763" cy="1543050"/>
            <a:chOff x="839" y="2840"/>
            <a:chExt cx="1043" cy="972"/>
          </a:xfrm>
        </p:grpSpPr>
        <p:pic>
          <p:nvPicPr>
            <p:cNvPr id="15372" name="Picture 5"/>
            <p:cNvPicPr>
              <a:picLocks noChangeAspect="1" noChangeArrowheads="1"/>
            </p:cNvPicPr>
            <p:nvPr/>
          </p:nvPicPr>
          <p:blipFill>
            <a:blip r:embed="rId11"/>
            <a:srcRect l="10445" r="9447"/>
            <a:stretch>
              <a:fillRect/>
            </a:stretch>
          </p:blipFill>
          <p:spPr bwMode="auto">
            <a:xfrm>
              <a:off x="839" y="2840"/>
              <a:ext cx="1043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Rectangle 37"/>
            <p:cNvSpPr>
              <a:spLocks noChangeArrowheads="1"/>
            </p:cNvSpPr>
            <p:nvPr/>
          </p:nvSpPr>
          <p:spPr bwMode="auto">
            <a:xfrm>
              <a:off x="1292" y="2840"/>
              <a:ext cx="5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latin typeface="Calibri" pitchFamily="34" charset="0"/>
                </a:rPr>
                <a:t>БЕЛКА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72462" y="0"/>
            <a:ext cx="988219" cy="6643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none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ТРАНСПОР</a:t>
            </a:r>
            <a:r>
              <a:rPr lang="ru-RU" sz="4400" b="1" u="none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Т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 l="3674" r="7391"/>
          <a:stretch>
            <a:fillRect/>
          </a:stretch>
        </p:blipFill>
        <p:spPr bwMode="auto">
          <a:xfrm>
            <a:off x="2192338" y="2214563"/>
            <a:ext cx="30226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Группа 8"/>
          <p:cNvGrpSpPr>
            <a:grpSpLocks/>
          </p:cNvGrpSpPr>
          <p:nvPr/>
        </p:nvGrpSpPr>
        <p:grpSpPr bwMode="auto">
          <a:xfrm>
            <a:off x="214313" y="285750"/>
            <a:ext cx="7515225" cy="6396038"/>
            <a:chOff x="214313" y="285728"/>
            <a:chExt cx="7515275" cy="6396082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3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4929219" y="4098929"/>
              <a:ext cx="2786081" cy="251938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313" y="285728"/>
              <a:ext cx="2500329" cy="224632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5">
              <a:lum contrast="54000"/>
            </a:blip>
            <a:srcRect l="916" t="2771" r="2985" b="8917"/>
            <a:stretch>
              <a:fillRect/>
            </a:stretch>
          </p:blipFill>
          <p:spPr bwMode="auto">
            <a:xfrm>
              <a:off x="357158" y="4500570"/>
              <a:ext cx="3697441" cy="218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1"/>
            <p:cNvPicPr>
              <a:picLocks noChangeAspect="1" noChangeArrowheads="1"/>
            </p:cNvPicPr>
            <p:nvPr/>
          </p:nvPicPr>
          <p:blipFill>
            <a:blip r:embed="rId6"/>
            <a:srcRect l="5446" r="7719"/>
            <a:stretch>
              <a:fillRect/>
            </a:stretch>
          </p:blipFill>
          <p:spPr bwMode="auto">
            <a:xfrm>
              <a:off x="5500694" y="285728"/>
              <a:ext cx="2228894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1"/>
          <p:cNvGrpSpPr>
            <a:grpSpLocks/>
          </p:cNvGrpSpPr>
          <p:nvPr/>
        </p:nvGrpSpPr>
        <p:grpSpPr bwMode="auto">
          <a:xfrm>
            <a:off x="7000875" y="142875"/>
            <a:ext cx="1752600" cy="1689100"/>
            <a:chOff x="113" y="210"/>
            <a:chExt cx="1104" cy="1064"/>
          </a:xfrm>
        </p:grpSpPr>
        <p:pic>
          <p:nvPicPr>
            <p:cNvPr id="17434" name="Picture 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/>
            <a:stretch>
              <a:fillRect/>
            </a:stretch>
          </p:blipFill>
          <p:spPr bwMode="auto">
            <a:xfrm>
              <a:off x="113" y="210"/>
              <a:ext cx="1104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3"/>
            <p:cNvSpPr txBox="1">
              <a:spLocks noChangeArrowheads="1"/>
            </p:cNvSpPr>
            <p:nvPr/>
          </p:nvSpPr>
          <p:spPr bwMode="auto">
            <a:xfrm>
              <a:off x="158" y="210"/>
              <a:ext cx="5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u="none">
                  <a:solidFill>
                    <a:srgbClr val="FFFFFF"/>
                  </a:solidFill>
                  <a:latin typeface="Calibri" pitchFamily="34" charset="0"/>
                </a:rPr>
                <a:t>ПАУК</a:t>
              </a:r>
            </a:p>
          </p:txBody>
        </p:sp>
      </p:grpSp>
      <p:grpSp>
        <p:nvGrpSpPr>
          <p:cNvPr id="17410" name="Group 22"/>
          <p:cNvGrpSpPr>
            <a:grpSpLocks/>
          </p:cNvGrpSpPr>
          <p:nvPr/>
        </p:nvGrpSpPr>
        <p:grpSpPr bwMode="auto">
          <a:xfrm>
            <a:off x="6715125" y="4643438"/>
            <a:ext cx="2133600" cy="2054225"/>
            <a:chOff x="657" y="1207"/>
            <a:chExt cx="1344" cy="1294"/>
          </a:xfrm>
        </p:grpSpPr>
        <p:pic>
          <p:nvPicPr>
            <p:cNvPr id="17432" name="Picture 6"/>
            <p:cNvPicPr>
              <a:picLocks noChangeAspect="1" noChangeArrowheads="1"/>
            </p:cNvPicPr>
            <p:nvPr/>
          </p:nvPicPr>
          <p:blipFill>
            <a:blip r:embed="rId3" cstate="email">
              <a:lum bright="6000" contrast="48000"/>
            </a:blip>
            <a:srcRect/>
            <a:stretch>
              <a:fillRect/>
            </a:stretch>
          </p:blipFill>
          <p:spPr bwMode="auto">
            <a:xfrm>
              <a:off x="657" y="1207"/>
              <a:ext cx="1344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Rectangle 14"/>
            <p:cNvSpPr>
              <a:spLocks noChangeArrowheads="1"/>
            </p:cNvSpPr>
            <p:nvPr/>
          </p:nvSpPr>
          <p:spPr bwMode="auto">
            <a:xfrm>
              <a:off x="657" y="2251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u="none">
                  <a:solidFill>
                    <a:srgbClr val="FFFFFF"/>
                  </a:solidFill>
                  <a:latin typeface="Calibri" pitchFamily="34" charset="0"/>
                </a:rPr>
                <a:t>лягушка</a:t>
              </a:r>
            </a:p>
          </p:txBody>
        </p:sp>
      </p:grpSp>
      <p:grpSp>
        <p:nvGrpSpPr>
          <p:cNvPr id="17411" name="Group 25"/>
          <p:cNvGrpSpPr>
            <a:grpSpLocks/>
          </p:cNvGrpSpPr>
          <p:nvPr/>
        </p:nvGrpSpPr>
        <p:grpSpPr bwMode="auto">
          <a:xfrm>
            <a:off x="3214688" y="4714875"/>
            <a:ext cx="2663825" cy="1989138"/>
            <a:chOff x="1565" y="2432"/>
            <a:chExt cx="1678" cy="1253"/>
          </a:xfrm>
        </p:grpSpPr>
        <p:pic>
          <p:nvPicPr>
            <p:cNvPr id="17430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5" y="2432"/>
              <a:ext cx="1678" cy="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Rectangle 17"/>
            <p:cNvSpPr>
              <a:spLocks noChangeArrowheads="1"/>
            </p:cNvSpPr>
            <p:nvPr/>
          </p:nvSpPr>
          <p:spPr bwMode="auto">
            <a:xfrm>
              <a:off x="1565" y="3430"/>
              <a:ext cx="785" cy="231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latin typeface="Calibri" pitchFamily="34" charset="0"/>
                </a:rPr>
                <a:t>обезьяна</a:t>
              </a:r>
            </a:p>
          </p:txBody>
        </p:sp>
      </p:grpSp>
      <p:grpSp>
        <p:nvGrpSpPr>
          <p:cNvPr id="17412" name="Group 26"/>
          <p:cNvGrpSpPr>
            <a:grpSpLocks/>
          </p:cNvGrpSpPr>
          <p:nvPr/>
        </p:nvGrpSpPr>
        <p:grpSpPr bwMode="auto">
          <a:xfrm>
            <a:off x="285750" y="3929063"/>
            <a:ext cx="2143125" cy="2697162"/>
            <a:chOff x="3379" y="2251"/>
            <a:chExt cx="1350" cy="1699"/>
          </a:xfrm>
        </p:grpSpPr>
        <p:pic>
          <p:nvPicPr>
            <p:cNvPr id="17428" name="Picture 12"/>
            <p:cNvPicPr>
              <a:picLocks noChangeAspect="1" noChangeArrowheads="1"/>
            </p:cNvPicPr>
            <p:nvPr/>
          </p:nvPicPr>
          <p:blipFill>
            <a:blip r:embed="rId5">
              <a:lum contrast="36000"/>
            </a:blip>
            <a:srcRect/>
            <a:stretch>
              <a:fillRect/>
            </a:stretch>
          </p:blipFill>
          <p:spPr bwMode="auto">
            <a:xfrm>
              <a:off x="3379" y="2251"/>
              <a:ext cx="1350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3379" y="2251"/>
              <a:ext cx="6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solidFill>
                    <a:srgbClr val="FFFFFF"/>
                  </a:solidFill>
                  <a:latin typeface="Calibri" pitchFamily="34" charset="0"/>
                </a:rPr>
                <a:t>собака</a:t>
              </a:r>
            </a:p>
          </p:txBody>
        </p:sp>
      </p:grp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3714750" y="214313"/>
            <a:ext cx="2514600" cy="1655762"/>
            <a:chOff x="2018" y="527"/>
            <a:chExt cx="1584" cy="1043"/>
          </a:xfrm>
        </p:grpSpPr>
        <p:pic>
          <p:nvPicPr>
            <p:cNvPr id="17426" name="Picture 10"/>
            <p:cNvPicPr>
              <a:picLocks noChangeAspect="1" noChangeArrowheads="1"/>
            </p:cNvPicPr>
            <p:nvPr/>
          </p:nvPicPr>
          <p:blipFill>
            <a:blip r:embed="rId6" cstate="email">
              <a:lum bright="6000" contrast="66000"/>
            </a:blip>
            <a:srcRect/>
            <a:stretch>
              <a:fillRect/>
            </a:stretch>
          </p:blipFill>
          <p:spPr bwMode="auto">
            <a:xfrm>
              <a:off x="2018" y="527"/>
              <a:ext cx="1584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3061" y="527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latin typeface="Calibri" pitchFamily="34" charset="0"/>
                </a:rPr>
                <a:t>сурок</a:t>
              </a:r>
            </a:p>
          </p:txBody>
        </p:sp>
      </p:grpSp>
      <p:grpSp>
        <p:nvGrpSpPr>
          <p:cNvPr id="17414" name="Group 27"/>
          <p:cNvGrpSpPr>
            <a:grpSpLocks/>
          </p:cNvGrpSpPr>
          <p:nvPr/>
        </p:nvGrpSpPr>
        <p:grpSpPr bwMode="auto">
          <a:xfrm>
            <a:off x="7286625" y="1928813"/>
            <a:ext cx="1593850" cy="2592387"/>
            <a:chOff x="3742" y="436"/>
            <a:chExt cx="1004" cy="1633"/>
          </a:xfrm>
        </p:grpSpPr>
        <p:pic>
          <p:nvPicPr>
            <p:cNvPr id="17424" name="Picture 8"/>
            <p:cNvPicPr>
              <a:picLocks noChangeAspect="1" noChangeArrowheads="1"/>
            </p:cNvPicPr>
            <p:nvPr/>
          </p:nvPicPr>
          <p:blipFill>
            <a:blip r:embed="rId7">
              <a:lum bright="6000" contrast="60000"/>
            </a:blip>
            <a:srcRect/>
            <a:stretch>
              <a:fillRect/>
            </a:stretch>
          </p:blipFill>
          <p:spPr bwMode="auto">
            <a:xfrm>
              <a:off x="3742" y="436"/>
              <a:ext cx="100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Rectangle 16"/>
            <p:cNvSpPr>
              <a:spLocks noChangeArrowheads="1"/>
            </p:cNvSpPr>
            <p:nvPr/>
          </p:nvSpPr>
          <p:spPr bwMode="auto">
            <a:xfrm>
              <a:off x="4195" y="436"/>
              <a:ext cx="538" cy="231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latin typeface="Calibri" pitchFamily="34" charset="0"/>
                </a:rPr>
                <a:t>пчела</a:t>
              </a:r>
            </a:p>
          </p:txBody>
        </p:sp>
      </p:grpSp>
      <p:grpSp>
        <p:nvGrpSpPr>
          <p:cNvPr id="17415" name="Group 23"/>
          <p:cNvGrpSpPr>
            <a:grpSpLocks/>
          </p:cNvGrpSpPr>
          <p:nvPr/>
        </p:nvGrpSpPr>
        <p:grpSpPr bwMode="auto">
          <a:xfrm>
            <a:off x="357188" y="1643063"/>
            <a:ext cx="2209800" cy="2105025"/>
            <a:chOff x="113" y="2750"/>
            <a:chExt cx="1392" cy="1326"/>
          </a:xfrm>
        </p:grpSpPr>
        <p:pic>
          <p:nvPicPr>
            <p:cNvPr id="17422" name="Picture 7"/>
            <p:cNvPicPr>
              <a:picLocks noChangeAspect="1" noChangeArrowheads="1"/>
            </p:cNvPicPr>
            <p:nvPr/>
          </p:nvPicPr>
          <p:blipFill>
            <a:blip r:embed="rId8" cstate="email">
              <a:lum contrast="30000"/>
            </a:blip>
            <a:srcRect/>
            <a:stretch>
              <a:fillRect/>
            </a:stretch>
          </p:blipFill>
          <p:spPr bwMode="auto">
            <a:xfrm>
              <a:off x="113" y="2750"/>
              <a:ext cx="1392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Rectangle 20"/>
            <p:cNvSpPr>
              <a:spLocks noChangeArrowheads="1"/>
            </p:cNvSpPr>
            <p:nvPr/>
          </p:nvSpPr>
          <p:spPr bwMode="auto">
            <a:xfrm>
              <a:off x="1020" y="2750"/>
              <a:ext cx="459" cy="231"/>
            </a:xfrm>
            <a:prstGeom prst="rect">
              <a:avLst/>
            </a:prstGeom>
            <a:solidFill>
              <a:srgbClr val="C2E4E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latin typeface="Calibri" pitchFamily="34" charset="0"/>
                </a:rPr>
                <a:t>змея</a:t>
              </a:r>
            </a:p>
          </p:txBody>
        </p:sp>
      </p:grpSp>
      <p:grpSp>
        <p:nvGrpSpPr>
          <p:cNvPr id="17416" name="Group 31"/>
          <p:cNvGrpSpPr>
            <a:grpSpLocks/>
          </p:cNvGrpSpPr>
          <p:nvPr/>
        </p:nvGrpSpPr>
        <p:grpSpPr bwMode="auto">
          <a:xfrm>
            <a:off x="214313" y="214313"/>
            <a:ext cx="2743200" cy="1219200"/>
            <a:chOff x="3016" y="164"/>
            <a:chExt cx="1728" cy="768"/>
          </a:xfrm>
        </p:grpSpPr>
        <p:pic>
          <p:nvPicPr>
            <p:cNvPr id="17420" name="Picture 28"/>
            <p:cNvPicPr>
              <a:picLocks noChangeAspect="1" noChangeArrowheads="1"/>
            </p:cNvPicPr>
            <p:nvPr/>
          </p:nvPicPr>
          <p:blipFill>
            <a:blip r:embed="rId9">
              <a:lum bright="-12000" contrast="48000"/>
            </a:blip>
            <a:srcRect b="-787"/>
            <a:stretch>
              <a:fillRect/>
            </a:stretch>
          </p:blipFill>
          <p:spPr bwMode="auto">
            <a:xfrm>
              <a:off x="3016" y="164"/>
              <a:ext cx="172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Rectangle 30"/>
            <p:cNvSpPr>
              <a:spLocks noChangeArrowheads="1"/>
            </p:cNvSpPr>
            <p:nvPr/>
          </p:nvSpPr>
          <p:spPr bwMode="auto">
            <a:xfrm>
              <a:off x="3061" y="663"/>
              <a:ext cx="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u="none">
                  <a:solidFill>
                    <a:srgbClr val="FFFFFF"/>
                  </a:solidFill>
                  <a:latin typeface="Calibri" pitchFamily="34" charset="0"/>
                </a:rPr>
                <a:t>пиявка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71802" y="2357430"/>
            <a:ext cx="356681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C000"/>
                </a:solidFill>
              </a:rPr>
              <a:t>Медицина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FFC000"/>
                </a:solidFill>
              </a:rPr>
              <a:t>и наука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4614863"/>
            <a:ext cx="29908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419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 descr="normal_f_0115.jpg"/>
          <p:cNvPicPr>
            <a:picLocks noChangeAspect="1"/>
          </p:cNvPicPr>
          <p:nvPr/>
        </p:nvPicPr>
        <p:blipFill>
          <a:blip r:embed="rId4"/>
          <a:srcRect t="18867" r="1250" b="21698"/>
          <a:stretch>
            <a:fillRect/>
          </a:stretch>
        </p:blipFill>
        <p:spPr bwMode="auto">
          <a:xfrm>
            <a:off x="6429375" y="214313"/>
            <a:ext cx="2508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928938"/>
            <a:ext cx="20716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6"/>
          <a:srcRect t="278" r="43745"/>
          <a:stretch>
            <a:fillRect/>
          </a:stretch>
        </p:blipFill>
        <p:spPr bwMode="auto">
          <a:xfrm>
            <a:off x="3500438" y="285750"/>
            <a:ext cx="19558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857750"/>
            <a:ext cx="16430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643174" y="2928934"/>
            <a:ext cx="3643338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C000"/>
                </a:solidFill>
              </a:rPr>
              <a:t>ЭСТЕТИЧЕСКОЕ </a:t>
            </a:r>
          </a:p>
          <a:p>
            <a:pPr>
              <a:defRPr/>
            </a:pPr>
            <a:r>
              <a:rPr lang="ru-RU" sz="4000" b="1" dirty="0">
                <a:solidFill>
                  <a:srgbClr val="FFC000"/>
                </a:solidFill>
              </a:rPr>
              <a:t>ЗНАЧЕНИЕ</a:t>
            </a:r>
          </a:p>
        </p:txBody>
      </p:sp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00" y="4286250"/>
            <a:ext cx="27146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9"/>
          <a:srcRect l="18581" t="12161" r="26942" b="35474"/>
          <a:stretch>
            <a:fillRect/>
          </a:stretch>
        </p:blipFill>
        <p:spPr bwMode="auto">
          <a:xfrm>
            <a:off x="6429375" y="2286000"/>
            <a:ext cx="25003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838" y="260342"/>
            <a:ext cx="2419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normal_f_0115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88" y="214305"/>
            <a:ext cx="2508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51" y="285742"/>
            <a:ext cx="19558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29388" y="2285992"/>
            <a:ext cx="25003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 descr="14xg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top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 t="-2071"/>
          <a:stretch>
            <a:fillRect/>
          </a:stretch>
        </p:blipFill>
        <p:spPr bwMode="auto">
          <a:xfrm>
            <a:off x="4286250" y="0"/>
            <a:ext cx="857250" cy="560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6072188" y="3286125"/>
            <a:ext cx="2867025" cy="1389063"/>
            <a:chOff x="6072188" y="3286125"/>
            <a:chExt cx="2867025" cy="1389063"/>
          </a:xfrm>
        </p:grpSpPr>
        <p:grpSp>
          <p:nvGrpSpPr>
            <p:cNvPr id="19495" name="Группа 38"/>
            <p:cNvGrpSpPr>
              <a:grpSpLocks/>
            </p:cNvGrpSpPr>
            <p:nvPr/>
          </p:nvGrpSpPr>
          <p:grpSpPr bwMode="auto">
            <a:xfrm>
              <a:off x="6072188" y="3286125"/>
              <a:ext cx="2867025" cy="1389063"/>
              <a:chOff x="6072188" y="3286125"/>
              <a:chExt cx="2867025" cy="138906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072188" y="3286125"/>
                <a:ext cx="1000125" cy="52228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8358188" y="4000500"/>
                <a:ext cx="581025" cy="67468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</p:grpSp>
        <p:pic>
          <p:nvPicPr>
            <p:cNvPr id="19496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86625" y="3786188"/>
              <a:ext cx="500063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2286000" y="3429000"/>
            <a:ext cx="1714500" cy="1387475"/>
            <a:chOff x="2286000" y="3429000"/>
            <a:chExt cx="1714500" cy="1387475"/>
          </a:xfrm>
        </p:grpSpPr>
        <p:pic>
          <p:nvPicPr>
            <p:cNvPr id="19491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6125" y="3429000"/>
              <a:ext cx="714375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92" name="Группа 40"/>
            <p:cNvGrpSpPr>
              <a:grpSpLocks/>
            </p:cNvGrpSpPr>
            <p:nvPr/>
          </p:nvGrpSpPr>
          <p:grpSpPr bwMode="auto">
            <a:xfrm>
              <a:off x="2286000" y="3429000"/>
              <a:ext cx="895350" cy="1387475"/>
              <a:chOff x="2286000" y="3429000"/>
              <a:chExt cx="895350" cy="1387475"/>
            </a:xfrm>
          </p:grpSpPr>
          <p:pic>
            <p:nvPicPr>
              <p:cNvPr id="19493" name="Picture 1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57438" y="3429000"/>
                <a:ext cx="684212" cy="68103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9494" name="Picture 2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286000" y="4143375"/>
                <a:ext cx="895350" cy="67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1000125" y="571500"/>
            <a:ext cx="2800350" cy="2266950"/>
            <a:chOff x="1000125" y="571500"/>
            <a:chExt cx="2800350" cy="2266950"/>
          </a:xfrm>
        </p:grpSpPr>
        <p:pic>
          <p:nvPicPr>
            <p:cNvPr id="19484" name="Picture 2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71750" y="2214563"/>
              <a:ext cx="785813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85" name="Группа 43"/>
            <p:cNvGrpSpPr>
              <a:grpSpLocks/>
            </p:cNvGrpSpPr>
            <p:nvPr/>
          </p:nvGrpSpPr>
          <p:grpSpPr bwMode="auto">
            <a:xfrm>
              <a:off x="1000125" y="571500"/>
              <a:ext cx="2800350" cy="1928813"/>
              <a:chOff x="1000125" y="571500"/>
              <a:chExt cx="2800350" cy="1928813"/>
            </a:xfrm>
          </p:grpSpPr>
          <p:pic>
            <p:nvPicPr>
              <p:cNvPr id="19486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928813" y="857250"/>
                <a:ext cx="785812" cy="565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000125" y="571500"/>
                <a:ext cx="642938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8" name="Picture 1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000250" y="1571625"/>
                <a:ext cx="857250" cy="563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9" name="Picture 1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049588" y="642938"/>
                <a:ext cx="750887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0" name="Picture 2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357313" y="1857375"/>
                <a:ext cx="576262" cy="642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4071938" y="2071688"/>
            <a:ext cx="1676400" cy="2000250"/>
            <a:chOff x="4071938" y="2071688"/>
            <a:chExt cx="1676400" cy="2000250"/>
          </a:xfrm>
        </p:grpSpPr>
        <p:grpSp>
          <p:nvGrpSpPr>
            <p:cNvPr id="19478" name="Группа 37"/>
            <p:cNvGrpSpPr>
              <a:grpSpLocks/>
            </p:cNvGrpSpPr>
            <p:nvPr/>
          </p:nvGrpSpPr>
          <p:grpSpPr bwMode="auto">
            <a:xfrm>
              <a:off x="4071938" y="2071688"/>
              <a:ext cx="1501775" cy="2000250"/>
              <a:chOff x="4071938" y="2071688"/>
              <a:chExt cx="1501775" cy="2000250"/>
            </a:xfrm>
          </p:grpSpPr>
          <p:pic>
            <p:nvPicPr>
              <p:cNvPr id="19480" name="Picture 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071938" y="2071688"/>
                <a:ext cx="685800" cy="5715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</p:pic>
          <p:pic>
            <p:nvPicPr>
              <p:cNvPr id="19481" name="Picture 10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357688" y="285750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Рисунок 16" descr="30.JPG"/>
              <p:cNvPicPr>
                <a:picLocks noChangeAspect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4929188" y="2214563"/>
                <a:ext cx="644525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3" name="Picture 17"/>
              <p:cNvPicPr>
                <a:picLocks noChangeAspect="1" noChangeArrowheads="1"/>
              </p:cNvPicPr>
              <p:nvPr/>
            </p:nvPicPr>
            <p:blipFill>
              <a:blip r:embed="rId19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4500563" y="3500438"/>
                <a:ext cx="6159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79" name="Picture 30" descr="408012"/>
            <p:cNvPicPr>
              <a:picLocks noChangeAspect="1" noChangeArrowheads="1"/>
            </p:cNvPicPr>
            <p:nvPr/>
          </p:nvPicPr>
          <p:blipFill>
            <a:blip r:embed="rId20" cstate="email">
              <a:lum contrast="6000"/>
            </a:blip>
            <a:srcRect/>
            <a:stretch>
              <a:fillRect/>
            </a:stretch>
          </p:blipFill>
          <p:spPr bwMode="auto">
            <a:xfrm>
              <a:off x="5219700" y="2781300"/>
              <a:ext cx="528638" cy="10795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4714875" y="428625"/>
            <a:ext cx="3946525" cy="2292350"/>
            <a:chOff x="4714875" y="428625"/>
            <a:chExt cx="3946525" cy="2292350"/>
          </a:xfrm>
        </p:grpSpPr>
        <p:grpSp>
          <p:nvGrpSpPr>
            <p:cNvPr id="19469" name="Группа 32"/>
            <p:cNvGrpSpPr>
              <a:grpSpLocks/>
            </p:cNvGrpSpPr>
            <p:nvPr/>
          </p:nvGrpSpPr>
          <p:grpSpPr bwMode="auto">
            <a:xfrm>
              <a:off x="4714875" y="428625"/>
              <a:ext cx="3946525" cy="2292350"/>
              <a:chOff x="4714875" y="428625"/>
              <a:chExt cx="3946525" cy="229235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6858000" y="714375"/>
                <a:ext cx="857250" cy="59848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7786688" y="785813"/>
                <a:ext cx="874712" cy="571500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9473" name="Picture 9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6143625" y="857250"/>
                <a:ext cx="695325" cy="642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4" name="Picture 12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4714875" y="1143000"/>
                <a:ext cx="814388" cy="509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5" name="Picture 1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429250" y="428625"/>
                <a:ext cx="642938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6" name="Picture 14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6011863" y="1916113"/>
                <a:ext cx="481012" cy="804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7" name="Picture 15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6516688" y="1557338"/>
                <a:ext cx="6286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70" name="Picture 2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358082" y="1428736"/>
              <a:ext cx="714380" cy="8715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3857625" y="5000625"/>
            <a:ext cx="1428750" cy="1857375"/>
            <a:chOff x="3857620" y="5000636"/>
            <a:chExt cx="1428760" cy="1857364"/>
          </a:xfrm>
        </p:grpSpPr>
        <p:pic>
          <p:nvPicPr>
            <p:cNvPr id="5" name="Рисунок 4" descr="pingvin.gif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429124" y="6143629"/>
              <a:ext cx="534992" cy="71437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9468" name="Picture 3"/>
            <p:cNvPicPr>
              <a:picLocks noChangeAspect="1" noChangeArrowheads="1"/>
            </p:cNvPicPr>
            <p:nvPr/>
          </p:nvPicPr>
          <p:blipFill>
            <a:blip r:embed="rId29"/>
            <a:srcRect l="9091" t="20454" b="4546"/>
            <a:stretch>
              <a:fillRect/>
            </a:stretch>
          </p:blipFill>
          <p:spPr bwMode="auto">
            <a:xfrm>
              <a:off x="3857620" y="5000636"/>
              <a:ext cx="1428760" cy="78581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14282" y="214290"/>
            <a:ext cx="8586788" cy="6403975"/>
            <a:chOff x="285750" y="214313"/>
            <a:chExt cx="8586788" cy="6403975"/>
          </a:xfrm>
        </p:grpSpPr>
        <p:pic>
          <p:nvPicPr>
            <p:cNvPr id="20482" name="Рисунок 2" descr="23725328_imp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25" y="214313"/>
              <a:ext cx="17145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Рисунок 3" descr="23725271_korol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00" y="285750"/>
              <a:ext cx="2586038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50" y="4891088"/>
              <a:ext cx="2643188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6500" y="4643438"/>
              <a:ext cx="2571750" cy="19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75" y="2833688"/>
              <a:ext cx="2357438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88" y="2428875"/>
              <a:ext cx="2417762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p-p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321447"/>
            <a:ext cx="8358246" cy="6268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187</Words>
  <Application>Microsoft Office PowerPoint</Application>
  <PresentationFormat>Экран (4:3)</PresentationFormat>
  <Paragraphs>44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“Animals in Our Life”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</vt:lpstr>
      <vt:lpstr>Thank you for the lesson!</vt:lpstr>
    </vt:vector>
  </TitlesOfParts>
  <Company>Privite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Konnov</dc:creator>
  <cp:lastModifiedBy>Коннов Юрий Васильевич</cp:lastModifiedBy>
  <cp:revision>70</cp:revision>
  <dcterms:created xsi:type="dcterms:W3CDTF">2008-12-06T17:08:15Z</dcterms:created>
  <dcterms:modified xsi:type="dcterms:W3CDTF">2009-01-17T18:10:17Z</dcterms:modified>
</cp:coreProperties>
</file>