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9900"/>
    <a:srgbClr val="008000"/>
    <a:srgbClr val="00CC00"/>
    <a:srgbClr val="00CC66"/>
    <a:srgbClr val="F5BF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61" y="3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30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CADB7-86EC-452F-9833-49472D4CEB84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F7AC7-61B3-4D12-9386-2499F6056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46759-00CE-4CBF-B42C-3193C5308EB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A876B-C35A-41A4-87F9-51F4FA372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A876B-C35A-41A4-87F9-51F4FA372C7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Тест  </a:t>
            </a:r>
            <a:r>
              <a:rPr lang="ru-RU" sz="48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„</a:t>
            </a:r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Знаешь ли ты…</a:t>
            </a:r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1) </a:t>
            </a:r>
            <a:r>
              <a:rPr lang="ru-RU" sz="2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Свойство </a:t>
            </a:r>
            <a:r>
              <a:rPr lang="en-US" sz="2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sz="2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медианы </a:t>
            </a:r>
            <a:r>
              <a:rPr lang="en-US" sz="2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sz="2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равнобедренного </a:t>
            </a:r>
            <a:r>
              <a:rPr lang="en-US" sz="2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sz="2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треугольника ?</a:t>
            </a:r>
            <a:endParaRPr lang="en-US" sz="2400" b="1" i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  <a:p>
            <a:pPr>
              <a:buNone/>
            </a:pPr>
            <a:endParaRPr lang="en-US" sz="24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  <a:p>
            <a:pPr>
              <a:buNone/>
            </a:pPr>
            <a:endParaRPr lang="en-US" sz="24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  <a:p>
            <a:pPr>
              <a:buNone/>
            </a:pPr>
            <a:endParaRPr lang="en-US" sz="24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  <a:p>
            <a:pPr>
              <a:buNone/>
            </a:pPr>
            <a:r>
              <a:rPr lang="en-US" sz="2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2) </a:t>
            </a:r>
            <a:r>
              <a:rPr lang="ru-RU" sz="2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Теорему  косинусов ?</a:t>
            </a:r>
            <a:endParaRPr lang="ru-RU" sz="24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3352800" y="2057399"/>
            <a:ext cx="2209800" cy="1368000"/>
            <a:chOff x="228600" y="2057399"/>
            <a:chExt cx="2209800" cy="1368000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>
              <a:off x="685800" y="2971800"/>
              <a:ext cx="12192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914400" y="2590800"/>
              <a:ext cx="7620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609600" y="2286000"/>
              <a:ext cx="762000" cy="6096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1219200" y="2286000"/>
              <a:ext cx="762000" cy="6096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28600" y="2057399"/>
              <a:ext cx="2209800" cy="136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</a:p>
            <a:p>
              <a:endParaRPr lang="en-US" dirty="0" smtClean="0"/>
            </a:p>
            <a:p>
              <a:endParaRPr lang="en-US" dirty="0" smtClean="0"/>
            </a:p>
            <a:p>
              <a:r>
                <a:rPr lang="en-US" dirty="0" smtClean="0"/>
                <a:t>   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        C          D</a:t>
              </a: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4495800" y="3962400"/>
            <a:ext cx="2989921" cy="830997"/>
            <a:chOff x="4495800" y="3962400"/>
            <a:chExt cx="2989921" cy="830997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4648200" y="3962400"/>
              <a:ext cx="2743200" cy="685800"/>
              <a:chOff x="4648200" y="3962400"/>
              <a:chExt cx="2743200" cy="685800"/>
            </a:xfrm>
          </p:grpSpPr>
          <p:cxnSp>
            <p:nvCxnSpPr>
              <p:cNvPr id="46" name="Прямая соединительная линия 45"/>
              <p:cNvCxnSpPr/>
              <p:nvPr/>
            </p:nvCxnSpPr>
            <p:spPr>
              <a:xfrm flipV="1">
                <a:off x="4648200" y="3962400"/>
                <a:ext cx="990600" cy="68580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5638800" y="3962400"/>
                <a:ext cx="1752600" cy="45720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V="1">
                <a:off x="4648200" y="4419600"/>
                <a:ext cx="2743200" cy="22860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Полилиния 56"/>
              <p:cNvSpPr/>
              <p:nvPr/>
            </p:nvSpPr>
            <p:spPr>
              <a:xfrm>
                <a:off x="5463540" y="4042410"/>
                <a:ext cx="558800" cy="88900"/>
              </a:xfrm>
              <a:custGeom>
                <a:avLst/>
                <a:gdLst>
                  <a:gd name="connsiteX0" fmla="*/ 0 w 558800"/>
                  <a:gd name="connsiteY0" fmla="*/ 64770 h 88900"/>
                  <a:gd name="connsiteX1" fmla="*/ 259080 w 558800"/>
                  <a:gd name="connsiteY1" fmla="*/ 80010 h 88900"/>
                  <a:gd name="connsiteX2" fmla="*/ 518160 w 558800"/>
                  <a:gd name="connsiteY2" fmla="*/ 11430 h 88900"/>
                  <a:gd name="connsiteX3" fmla="*/ 502920 w 558800"/>
                  <a:gd name="connsiteY3" fmla="*/ 11430 h 8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8800" h="88900">
                    <a:moveTo>
                      <a:pt x="0" y="64770"/>
                    </a:moveTo>
                    <a:cubicBezTo>
                      <a:pt x="86360" y="76835"/>
                      <a:pt x="172720" y="88900"/>
                      <a:pt x="259080" y="80010"/>
                    </a:cubicBezTo>
                    <a:cubicBezTo>
                      <a:pt x="345440" y="71120"/>
                      <a:pt x="477520" y="22860"/>
                      <a:pt x="518160" y="11430"/>
                    </a:cubicBezTo>
                    <a:cubicBezTo>
                      <a:pt x="558800" y="0"/>
                      <a:pt x="530860" y="5715"/>
                      <a:pt x="502920" y="11430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495800" y="3962400"/>
              <a:ext cx="29899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   m        </a:t>
              </a:r>
              <a:r>
                <a:rPr lang="el-GR" b="1" i="1" dirty="0" smtClean="0">
                  <a:latin typeface="Times New Roman"/>
                  <a:cs typeface="Times New Roman"/>
                </a:rPr>
                <a:t>γ</a:t>
              </a:r>
              <a:r>
                <a:rPr lang="en-US" b="1" i="1" dirty="0" smtClean="0"/>
                <a:t> </a:t>
              </a:r>
              <a:r>
                <a:rPr lang="en-US" sz="2400" b="1" i="1" dirty="0" smtClean="0"/>
                <a:t>                 n </a:t>
              </a:r>
              <a:endParaRPr lang="en-US" sz="2000" b="1" i="1" dirty="0" smtClean="0"/>
            </a:p>
            <a:p>
              <a:r>
                <a:rPr lang="en-US" sz="2000" b="1" i="1" dirty="0" smtClean="0">
                  <a:latin typeface="Times New Roman"/>
                  <a:cs typeface="Times New Roman"/>
                </a:rPr>
                <a:t>                             p</a:t>
              </a:r>
              <a:r>
                <a:rPr lang="en-US" sz="2400" b="1" i="1" dirty="0" smtClean="0"/>
                <a:t>        </a:t>
              </a:r>
              <a:endParaRPr lang="ru-RU" sz="2400" b="1" i="1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1905000" y="3886200"/>
            <a:ext cx="1447800" cy="914400"/>
            <a:chOff x="1752600" y="3886200"/>
            <a:chExt cx="1447800" cy="914400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rot="10800000" flipV="1">
              <a:off x="1752600" y="3886200"/>
              <a:ext cx="1066800" cy="9144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1752600" y="4724400"/>
              <a:ext cx="1447800" cy="762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6200000" flipH="1">
              <a:off x="2590800" y="4114800"/>
              <a:ext cx="838200" cy="3810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Полилиния 53"/>
            <p:cNvSpPr/>
            <p:nvPr/>
          </p:nvSpPr>
          <p:spPr>
            <a:xfrm>
              <a:off x="2026920" y="4579620"/>
              <a:ext cx="182880" cy="212090"/>
            </a:xfrm>
            <a:custGeom>
              <a:avLst/>
              <a:gdLst>
                <a:gd name="connsiteX0" fmla="*/ 0 w 182880"/>
                <a:gd name="connsiteY0" fmla="*/ 0 h 212090"/>
                <a:gd name="connsiteX1" fmla="*/ 144780 w 182880"/>
                <a:gd name="connsiteY1" fmla="*/ 60960 h 212090"/>
                <a:gd name="connsiteX2" fmla="*/ 175260 w 182880"/>
                <a:gd name="connsiteY2" fmla="*/ 190500 h 212090"/>
                <a:gd name="connsiteX3" fmla="*/ 182880 w 182880"/>
                <a:gd name="connsiteY3" fmla="*/ 190500 h 21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" h="212090">
                  <a:moveTo>
                    <a:pt x="0" y="0"/>
                  </a:moveTo>
                  <a:cubicBezTo>
                    <a:pt x="57785" y="14605"/>
                    <a:pt x="115570" y="29210"/>
                    <a:pt x="144780" y="60960"/>
                  </a:cubicBezTo>
                  <a:cubicBezTo>
                    <a:pt x="173990" y="92710"/>
                    <a:pt x="168910" y="168910"/>
                    <a:pt x="175260" y="190500"/>
                  </a:cubicBezTo>
                  <a:cubicBezTo>
                    <a:pt x="181610" y="212090"/>
                    <a:pt x="182245" y="201295"/>
                    <a:pt x="182880" y="190500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676400" y="4038600"/>
            <a:ext cx="21691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   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2000" b="1" i="1" dirty="0" smtClean="0">
                <a:latin typeface="Times New Roman"/>
                <a:cs typeface="Times New Roman"/>
              </a:rPr>
              <a:t>β</a:t>
            </a:r>
            <a:endParaRPr lang="ru-RU" sz="2000" b="1" i="1" dirty="0" smtClean="0">
              <a:latin typeface="Times New Roman"/>
              <a:cs typeface="Times New Roman"/>
            </a:endParaRPr>
          </a:p>
          <a:p>
            <a:r>
              <a:rPr lang="ru-RU" sz="2000" b="1" i="1" dirty="0" smtClean="0">
                <a:latin typeface="Times New Roman"/>
                <a:cs typeface="Times New Roman"/>
              </a:rPr>
              <a:t>              </a:t>
            </a:r>
            <a:r>
              <a:rPr lang="ru-RU" sz="2400" b="1" i="1" dirty="0" smtClean="0">
                <a:latin typeface="Times New Roman"/>
                <a:cs typeface="Times New Roman"/>
              </a:rPr>
              <a:t>с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9600" y="5486400"/>
            <a:ext cx="3525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/>
                <a:cs typeface="Times New Roman"/>
              </a:rPr>
              <a:t>в² = а² + с² - 2·а·в·</a:t>
            </a:r>
            <a:r>
              <a:rPr lang="en-US" sz="2800" b="1" i="1" dirty="0" err="1" smtClean="0">
                <a:latin typeface="Times New Roman"/>
                <a:cs typeface="Times New Roman"/>
              </a:rPr>
              <a:t>cos</a:t>
            </a:r>
            <a:r>
              <a:rPr lang="el-GR" sz="2800" b="1" i="1" dirty="0" smtClean="0">
                <a:latin typeface="Times New Roman"/>
                <a:cs typeface="Times New Roman"/>
              </a:rPr>
              <a:t>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876800" y="5486400"/>
            <a:ext cx="3565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i="1" dirty="0" smtClean="0">
                <a:latin typeface="Times New Roman"/>
                <a:cs typeface="Times New Roman"/>
              </a:rPr>
              <a:t>² ═ m²+n²+2·m·n·cos</a:t>
            </a:r>
            <a:r>
              <a:rPr lang="el-GR" sz="2800" b="1" i="1" dirty="0" smtClean="0">
                <a:latin typeface="Times New Roman"/>
                <a:cs typeface="Times New Roman"/>
              </a:rPr>
              <a:t>γ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4038600" y="2590800"/>
            <a:ext cx="762000" cy="76200"/>
            <a:chOff x="4038600" y="2590800"/>
            <a:chExt cx="762000" cy="76200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rot="16200000" flipH="1">
              <a:off x="4038600" y="2590800"/>
              <a:ext cx="75406" cy="7540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4724400" y="2590800"/>
              <a:ext cx="76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Тест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 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„ Да </a:t>
            </a:r>
            <a:r>
              <a:rPr lang="ru-RU" sz="28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и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 Нет </a:t>
            </a:r>
            <a:r>
              <a:rPr lang="ru-RU" sz="24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не говорите,  лучше сразу напишите</a:t>
            </a:r>
            <a:r>
              <a:rPr lang="ru-RU" sz="28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.“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1.</a:t>
            </a: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1400" b="1" i="1" dirty="0" smtClean="0"/>
              <a:t>Точка А лежит на ребре двугранного угла. Верно ли, что:</a:t>
            </a:r>
          </a:p>
          <a:p>
            <a:pPr marL="541338" indent="-541338" algn="ctr">
              <a:buNone/>
            </a:pPr>
            <a:r>
              <a:rPr lang="ru-RU" sz="1400" b="1" i="1" dirty="0" smtClean="0"/>
              <a:t>  1)  &lt; ВАС – линейный угол двугранного угла, если лучи   АВ   и  АС  перпендикулярны его ребру?</a:t>
            </a:r>
          </a:p>
          <a:p>
            <a:pPr marL="625475" indent="-266700">
              <a:buNone/>
            </a:pPr>
            <a:r>
              <a:rPr lang="ru-RU" sz="1400" b="1" i="1" dirty="0" smtClean="0"/>
              <a:t>      2)  &lt; ВАС – линейный угол двугранного угла, если лучи АВ  и  АС лежат в гранях двугранного угла?</a:t>
            </a:r>
          </a:p>
          <a:p>
            <a:pPr marL="625475" indent="0">
              <a:buNone/>
            </a:pPr>
            <a:r>
              <a:rPr lang="ru-RU" sz="1400" b="1" i="1" dirty="0" smtClean="0"/>
              <a:t>3)  &lt; ВАС – линейный угол двугранного угла, если лучи АВ   и  АС перпендикулярны его ребру, </a:t>
            </a:r>
          </a:p>
          <a:p>
            <a:pPr indent="465138">
              <a:buNone/>
            </a:pPr>
            <a:r>
              <a:rPr lang="ru-RU" sz="1400" b="1" i="1" dirty="0" smtClean="0"/>
              <a:t>  а точки В и С лежат на гранях угла?</a:t>
            </a:r>
          </a:p>
          <a:p>
            <a:pPr marL="898525" indent="-273050">
              <a:buNone/>
            </a:pPr>
            <a:r>
              <a:rPr lang="ru-RU" sz="1400" b="1" i="1" dirty="0" smtClean="0"/>
              <a:t>4)  Линейный угол двугранного угла равен 80</a:t>
            </a:r>
            <a:r>
              <a:rPr lang="ru-RU" sz="1400" b="1" i="1" baseline="30000" dirty="0" smtClean="0"/>
              <a:t>0.</a:t>
            </a:r>
            <a:r>
              <a:rPr lang="ru-RU" sz="1400" b="1" i="1" dirty="0" smtClean="0"/>
              <a:t> Найдётся ли  в одной из граней угла прямая, перпендикулярная другой грани?</a:t>
            </a:r>
          </a:p>
          <a:p>
            <a:pPr marL="898525" indent="-273050">
              <a:buNone/>
            </a:pPr>
            <a:r>
              <a:rPr lang="ru-RU" sz="1400" b="1" i="1" dirty="0" smtClean="0"/>
              <a:t>5)  &lt;АВС – линейный угол двугранного угла с ребром  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400" b="1" i="1" dirty="0" smtClean="0"/>
              <a:t>Перпендикулярна  ли прямая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b="1" i="1" dirty="0" smtClean="0"/>
              <a:t> плоскости АВС? </a:t>
            </a:r>
          </a:p>
          <a:p>
            <a:pPr marL="968375">
              <a:buNone/>
            </a:pPr>
            <a:r>
              <a:rPr lang="ru-RU" sz="1400" b="1" i="1" dirty="0" smtClean="0"/>
              <a:t>6) Верно ли, что все прямые, перпендикулярные данной плоскости и пересекающие данную</a:t>
            </a:r>
          </a:p>
          <a:p>
            <a:pPr marL="898525" indent="-273050">
              <a:buNone/>
            </a:pPr>
            <a:r>
              <a:rPr lang="ru-RU" sz="1400" b="1" i="1" dirty="0" smtClean="0"/>
              <a:t>     прямую,  лежат в одной плоскости?</a:t>
            </a:r>
            <a:r>
              <a:rPr lang="en-US" sz="1400" b="1" i="1" dirty="0" smtClean="0"/>
              <a:t>                                                                                                               </a:t>
            </a:r>
          </a:p>
          <a:p>
            <a:pPr marL="898525" indent="-273050">
              <a:buNone/>
            </a:pPr>
            <a:r>
              <a:rPr lang="en-US" sz="1400" b="1" i="1" dirty="0" smtClean="0"/>
              <a:t> </a:t>
            </a:r>
          </a:p>
          <a:p>
            <a:pPr marL="898525" indent="-273050">
              <a:buNone/>
            </a:pPr>
            <a:endParaRPr lang="ru-RU" sz="1400" b="1" i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66800" y="5181600"/>
          <a:ext cx="5257798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Вопрос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</a:t>
                      </a:r>
                      <a:endParaRPr lang="ru-RU" sz="1400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Ответ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77000" y="5029200"/>
            <a:ext cx="20590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Отметка </a:t>
            </a:r>
          </a:p>
          <a:p>
            <a:r>
              <a:rPr lang="ru-RU" sz="1200" dirty="0" smtClean="0"/>
              <a:t>«5» – шесть верных ответов.</a:t>
            </a:r>
          </a:p>
          <a:p>
            <a:r>
              <a:rPr lang="ru-RU" sz="1200" dirty="0" smtClean="0"/>
              <a:t>«4» – пять верных ответов,</a:t>
            </a:r>
          </a:p>
          <a:p>
            <a:r>
              <a:rPr lang="ru-RU" sz="1200" dirty="0" smtClean="0"/>
              <a:t>«3» – четыре верных ответа.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Тест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„ Да </a:t>
            </a:r>
            <a:r>
              <a:rPr lang="ru-RU" sz="28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и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Нет </a:t>
            </a:r>
            <a:r>
              <a:rPr lang="ru-RU" sz="24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не говорите,  лучше сразу напишите</a:t>
            </a:r>
            <a:r>
              <a:rPr lang="ru-RU" sz="2800" b="1" i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.“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2.</a:t>
            </a:r>
            <a:endParaRPr lang="ru-RU" sz="1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1500" b="1" i="1" dirty="0" smtClean="0"/>
              <a:t>Точка А лежит на ребре двугранного угла. Верно ли, что:</a:t>
            </a:r>
          </a:p>
          <a:p>
            <a:pPr marL="715963" indent="-266700">
              <a:buNone/>
            </a:pPr>
            <a:r>
              <a:rPr lang="ru-RU" sz="1500" b="1" i="1" dirty="0" smtClean="0"/>
              <a:t>1)  &lt; ВАС – линейный угол двугранного угла, если лучи АВ  и  АС перпендикулярны его ребру, а  точки В и С лежат на гранях угла? </a:t>
            </a:r>
          </a:p>
          <a:p>
            <a:pPr marL="715963" indent="-266700">
              <a:buNone/>
            </a:pPr>
            <a:r>
              <a:rPr lang="ru-RU" sz="1500" b="1" i="1" dirty="0" smtClean="0"/>
              <a:t>2)  &lt; ВАС – линейный угол двугранного угла, если лучи АВ   и  АС лежат в гранях двугранного угла?</a:t>
            </a:r>
          </a:p>
          <a:p>
            <a:pPr indent="106363">
              <a:buNone/>
            </a:pPr>
            <a:r>
              <a:rPr lang="ru-RU" sz="1500" b="1" i="1" dirty="0" smtClean="0"/>
              <a:t>3)  &lt; ВАС – линейный угол двугранного угла, если лучи АВ  и  АС перпендикулярны его ребру?</a:t>
            </a:r>
          </a:p>
          <a:p>
            <a:pPr marL="715963" indent="-266700">
              <a:buNone/>
            </a:pPr>
            <a:r>
              <a:rPr lang="ru-RU" sz="1500" b="1" i="1" dirty="0" smtClean="0"/>
              <a:t>4)  Все прямые , перпендикулярные данной плоскости и пересекающие данную прямую, лежат в  одной плоскости?</a:t>
            </a:r>
          </a:p>
          <a:p>
            <a:pPr marL="715963" indent="-266700">
              <a:buNone/>
            </a:pPr>
            <a:r>
              <a:rPr lang="ru-RU" sz="1500" b="1" i="1" dirty="0" smtClean="0"/>
              <a:t>5)  &lt;АВС – линейный угол двугранного угла с ребром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500" b="1" i="1" dirty="0" smtClean="0"/>
              <a:t>. Перпендикулярна  ли прямая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i="1" dirty="0" smtClean="0"/>
              <a:t>плоскости АВС? </a:t>
            </a:r>
          </a:p>
          <a:p>
            <a:pPr marL="715963" indent="-266700">
              <a:buNone/>
            </a:pPr>
            <a:r>
              <a:rPr lang="ru-RU" sz="1500" b="1" i="1" dirty="0" smtClean="0"/>
              <a:t>6)  Линейный угол двугранного угла равен 65</a:t>
            </a:r>
            <a:r>
              <a:rPr lang="ru-RU" sz="1500" b="1" i="1" baseline="30000" dirty="0" smtClean="0"/>
              <a:t>0.</a:t>
            </a:r>
            <a:r>
              <a:rPr lang="ru-RU" sz="1500" b="1" i="1" dirty="0" smtClean="0"/>
              <a:t> Найдётся ли в одной из граней угла прямая,  перпендикулярная другой грани?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4400" y="5410200"/>
          <a:ext cx="5257798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Вопрос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</a:t>
                      </a:r>
                      <a:endParaRPr lang="ru-RU" sz="1400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Ответ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705600" y="53340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Отметка </a:t>
            </a:r>
          </a:p>
          <a:p>
            <a:r>
              <a:rPr lang="ru-RU" sz="1200" dirty="0" smtClean="0"/>
              <a:t>«5» – шесть верных ответов.</a:t>
            </a:r>
          </a:p>
          <a:p>
            <a:r>
              <a:rPr lang="ru-RU" sz="1200" dirty="0" smtClean="0"/>
              <a:t>«4» – пять верных ответов,</a:t>
            </a:r>
          </a:p>
          <a:p>
            <a:r>
              <a:rPr lang="ru-RU" sz="1200" dirty="0" smtClean="0"/>
              <a:t>«3» – четыре верных ответа.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ru-RU" sz="48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Тест  </a:t>
            </a:r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„</a:t>
            </a:r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Знаешь ли ты…</a:t>
            </a:r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endParaRPr lang="ru-RU" sz="600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называется углом на плоскости? </a:t>
            </a:r>
          </a:p>
          <a:p>
            <a:pPr>
              <a:buNone/>
            </a:pPr>
            <a:r>
              <a:rPr lang="ru-RU" sz="1600" dirty="0" smtClean="0"/>
              <a:t>       </a:t>
            </a:r>
            <a:r>
              <a:rPr lang="ru-RU" sz="1600" b="1" i="1" dirty="0" smtClean="0"/>
              <a:t>(геометрическая фигура, образованная двумя  лучами, исходящими из одной точки)                                               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угол называется углом между прямыми в пространстве?</a:t>
            </a:r>
          </a:p>
          <a:p>
            <a:pPr>
              <a:buNone/>
            </a:pPr>
            <a:r>
              <a:rPr lang="ru-RU" sz="1600" b="1" dirty="0" smtClean="0"/>
              <a:t>        </a:t>
            </a:r>
            <a:r>
              <a:rPr lang="ru-RU" sz="1600" b="1" i="1" dirty="0" smtClean="0"/>
              <a:t>(меньший из четырёх углов, которые  получаются при пересечении двух прямых)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угол называется углом между прямой и плоскостью? 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600" b="1" i="1" dirty="0" smtClean="0"/>
              <a:t>        (угол   между прямой и её проекцией на плоскость)     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</a:t>
            </a:r>
            <a:endParaRPr lang="ru-RU" sz="1600" b="1" dirty="0"/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990600" y="2209800"/>
            <a:ext cx="1143000" cy="838200"/>
            <a:chOff x="5212" y="2282"/>
            <a:chExt cx="900" cy="792"/>
          </a:xfrm>
        </p:grpSpPr>
        <p:cxnSp>
          <p:nvCxnSpPr>
            <p:cNvPr id="20484" name="AutoShape 4"/>
            <p:cNvCxnSpPr>
              <a:cxnSpLocks noChangeShapeType="1"/>
            </p:cNvCxnSpPr>
            <p:nvPr/>
          </p:nvCxnSpPr>
          <p:spPr bwMode="auto">
            <a:xfrm flipH="1">
              <a:off x="5212" y="2282"/>
              <a:ext cx="540" cy="600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0485" name="AutoShape 5"/>
            <p:cNvCxnSpPr>
              <a:cxnSpLocks noChangeShapeType="1"/>
            </p:cNvCxnSpPr>
            <p:nvPr/>
          </p:nvCxnSpPr>
          <p:spPr bwMode="auto">
            <a:xfrm>
              <a:off x="5212" y="2882"/>
              <a:ext cx="900" cy="192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</p:cxnSp>
        <p:sp>
          <p:nvSpPr>
            <p:cNvPr id="20486" name="Arc 6"/>
            <p:cNvSpPr>
              <a:spLocks/>
            </p:cNvSpPr>
            <p:nvPr/>
          </p:nvSpPr>
          <p:spPr bwMode="auto">
            <a:xfrm>
              <a:off x="5355" y="2762"/>
              <a:ext cx="143" cy="1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6553200" y="2438400"/>
            <a:ext cx="1722438" cy="457200"/>
            <a:chOff x="9058" y="2248"/>
            <a:chExt cx="2112" cy="504"/>
          </a:xfrm>
        </p:grpSpPr>
        <p:cxnSp>
          <p:nvCxnSpPr>
            <p:cNvPr id="20491" name="AutoShape 11"/>
            <p:cNvCxnSpPr>
              <a:cxnSpLocks noChangeShapeType="1"/>
            </p:cNvCxnSpPr>
            <p:nvPr/>
          </p:nvCxnSpPr>
          <p:spPr bwMode="auto">
            <a:xfrm flipV="1">
              <a:off x="9058" y="2248"/>
              <a:ext cx="2112" cy="504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</p:cxnSp>
        <p:sp>
          <p:nvSpPr>
            <p:cNvPr id="20492" name="Freeform 12"/>
            <p:cNvSpPr>
              <a:spLocks/>
            </p:cNvSpPr>
            <p:nvPr/>
          </p:nvSpPr>
          <p:spPr bwMode="auto">
            <a:xfrm>
              <a:off x="9828" y="2357"/>
              <a:ext cx="360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168" y="19"/>
                </a:cxn>
                <a:cxn ang="0">
                  <a:pos x="360" y="83"/>
                </a:cxn>
              </a:cxnLst>
              <a:rect l="0" t="0" r="r" b="b"/>
              <a:pathLst>
                <a:path w="360" h="199">
                  <a:moveTo>
                    <a:pt x="0" y="199"/>
                  </a:moveTo>
                  <a:cubicBezTo>
                    <a:pt x="28" y="171"/>
                    <a:pt x="108" y="38"/>
                    <a:pt x="168" y="19"/>
                  </a:cubicBezTo>
                  <a:cubicBezTo>
                    <a:pt x="228" y="0"/>
                    <a:pt x="320" y="70"/>
                    <a:pt x="360" y="83"/>
                  </a:cubicBezTo>
                </a:path>
              </a:pathLst>
            </a:cu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5105400" y="2209800"/>
            <a:ext cx="1143000" cy="685800"/>
            <a:chOff x="8176" y="2282"/>
            <a:chExt cx="1284" cy="900"/>
          </a:xfrm>
        </p:grpSpPr>
        <p:cxnSp>
          <p:nvCxnSpPr>
            <p:cNvPr id="20494" name="AutoShape 14"/>
            <p:cNvCxnSpPr>
              <a:cxnSpLocks noChangeShapeType="1"/>
            </p:cNvCxnSpPr>
            <p:nvPr/>
          </p:nvCxnSpPr>
          <p:spPr bwMode="auto">
            <a:xfrm>
              <a:off x="8176" y="2282"/>
              <a:ext cx="444" cy="720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0495" name="AutoShape 15"/>
            <p:cNvCxnSpPr>
              <a:cxnSpLocks noChangeShapeType="1"/>
            </p:cNvCxnSpPr>
            <p:nvPr/>
          </p:nvCxnSpPr>
          <p:spPr bwMode="auto">
            <a:xfrm>
              <a:off x="8620" y="3002"/>
              <a:ext cx="840" cy="180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</p:cxnSp>
        <p:sp>
          <p:nvSpPr>
            <p:cNvPr id="20496" name="Arc 16"/>
            <p:cNvSpPr>
              <a:spLocks/>
            </p:cNvSpPr>
            <p:nvPr/>
          </p:nvSpPr>
          <p:spPr bwMode="auto">
            <a:xfrm>
              <a:off x="8548" y="2882"/>
              <a:ext cx="252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3352800" y="2209800"/>
            <a:ext cx="838200" cy="685800"/>
            <a:chOff x="6940" y="2282"/>
            <a:chExt cx="768" cy="792"/>
          </a:xfrm>
        </p:grpSpPr>
        <p:cxnSp>
          <p:nvCxnSpPr>
            <p:cNvPr id="20498" name="AutoShape 18"/>
            <p:cNvCxnSpPr>
              <a:cxnSpLocks noChangeShapeType="1"/>
            </p:cNvCxnSpPr>
            <p:nvPr/>
          </p:nvCxnSpPr>
          <p:spPr bwMode="auto">
            <a:xfrm>
              <a:off x="6940" y="2282"/>
              <a:ext cx="0" cy="792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0499" name="AutoShape 19"/>
            <p:cNvCxnSpPr>
              <a:cxnSpLocks noChangeShapeType="1"/>
            </p:cNvCxnSpPr>
            <p:nvPr/>
          </p:nvCxnSpPr>
          <p:spPr bwMode="auto">
            <a:xfrm>
              <a:off x="6940" y="3074"/>
              <a:ext cx="768" cy="0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0500" name="AutoShape 20"/>
            <p:cNvCxnSpPr>
              <a:cxnSpLocks noChangeShapeType="1"/>
            </p:cNvCxnSpPr>
            <p:nvPr/>
          </p:nvCxnSpPr>
          <p:spPr bwMode="auto">
            <a:xfrm>
              <a:off x="6940" y="3002"/>
              <a:ext cx="120" cy="0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0501" name="AutoShape 21"/>
            <p:cNvCxnSpPr>
              <a:cxnSpLocks noChangeShapeType="1"/>
            </p:cNvCxnSpPr>
            <p:nvPr/>
          </p:nvCxnSpPr>
          <p:spPr bwMode="auto">
            <a:xfrm>
              <a:off x="7060" y="3002"/>
              <a:ext cx="0" cy="72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</p:cxnSp>
      </p:grpSp>
      <p:grpSp>
        <p:nvGrpSpPr>
          <p:cNvPr id="43" name="Группа 42"/>
          <p:cNvGrpSpPr/>
          <p:nvPr/>
        </p:nvGrpSpPr>
        <p:grpSpPr>
          <a:xfrm>
            <a:off x="2133600" y="3810000"/>
            <a:ext cx="2667000" cy="1219200"/>
            <a:chOff x="1828800" y="3581400"/>
            <a:chExt cx="2667000" cy="685800"/>
          </a:xfrm>
        </p:grpSpPr>
        <p:sp>
          <p:nvSpPr>
            <p:cNvPr id="42" name="Овал 41"/>
            <p:cNvSpPr/>
            <p:nvPr/>
          </p:nvSpPr>
          <p:spPr>
            <a:xfrm>
              <a:off x="1828800" y="3581400"/>
              <a:ext cx="2667000" cy="685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2133600" y="3733800"/>
              <a:ext cx="1828800" cy="381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2209800" y="3733800"/>
              <a:ext cx="1752600" cy="381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Полилиния 40"/>
            <p:cNvSpPr/>
            <p:nvPr/>
          </p:nvSpPr>
          <p:spPr>
            <a:xfrm>
              <a:off x="3299460" y="3870960"/>
              <a:ext cx="26670" cy="106680"/>
            </a:xfrm>
            <a:custGeom>
              <a:avLst/>
              <a:gdLst>
                <a:gd name="connsiteX0" fmla="*/ 0 w 26670"/>
                <a:gd name="connsiteY0" fmla="*/ 0 h 106680"/>
                <a:gd name="connsiteX1" fmla="*/ 22860 w 26670"/>
                <a:gd name="connsiteY1" fmla="*/ 53340 h 106680"/>
                <a:gd name="connsiteX2" fmla="*/ 22860 w 26670"/>
                <a:gd name="connsiteY2" fmla="*/ 10668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0" h="106680">
                  <a:moveTo>
                    <a:pt x="0" y="0"/>
                  </a:moveTo>
                  <a:cubicBezTo>
                    <a:pt x="9525" y="17780"/>
                    <a:pt x="19050" y="35560"/>
                    <a:pt x="22860" y="53340"/>
                  </a:cubicBezTo>
                  <a:cubicBezTo>
                    <a:pt x="26670" y="71120"/>
                    <a:pt x="24765" y="88900"/>
                    <a:pt x="22860" y="106680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6324600" y="4572000"/>
            <a:ext cx="2667000" cy="1905000"/>
            <a:chOff x="6019800" y="4572000"/>
            <a:chExt cx="2667000" cy="1905000"/>
          </a:xfrm>
        </p:grpSpPr>
        <p:sp>
          <p:nvSpPr>
            <p:cNvPr id="54" name="Овал 53"/>
            <p:cNvSpPr/>
            <p:nvPr/>
          </p:nvSpPr>
          <p:spPr>
            <a:xfrm>
              <a:off x="6019800" y="5105400"/>
              <a:ext cx="2667000" cy="1219199"/>
            </a:xfrm>
            <a:prstGeom prst="ellipse">
              <a:avLst/>
            </a:prstGeom>
            <a:solidFill>
              <a:srgbClr val="F5BF6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6629400" y="5943600"/>
              <a:ext cx="381000" cy="228600"/>
            </a:xfrm>
            <a:prstGeom prst="line">
              <a:avLst/>
            </a:prstGeom>
            <a:ln w="12700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>
              <a:off x="7163594" y="5180806"/>
              <a:ext cx="914400" cy="158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flipV="1">
              <a:off x="6934200" y="5562600"/>
              <a:ext cx="990600" cy="3048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 flipH="1" flipV="1">
              <a:off x="6667500" y="4838700"/>
              <a:ext cx="1295400" cy="762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5400000">
              <a:off x="6515100" y="6286500"/>
              <a:ext cx="228600" cy="1524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 flipH="1" flipV="1">
              <a:off x="7391400" y="5638800"/>
              <a:ext cx="152400" cy="158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7467600" y="5486400"/>
              <a:ext cx="152400" cy="762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Полилиния 86"/>
            <p:cNvSpPr/>
            <p:nvPr/>
          </p:nvSpPr>
          <p:spPr>
            <a:xfrm>
              <a:off x="7040880" y="5699760"/>
              <a:ext cx="152400" cy="91440"/>
            </a:xfrm>
            <a:custGeom>
              <a:avLst/>
              <a:gdLst>
                <a:gd name="connsiteX0" fmla="*/ 0 w 152400"/>
                <a:gd name="connsiteY0" fmla="*/ 0 h 91440"/>
                <a:gd name="connsiteX1" fmla="*/ 91440 w 152400"/>
                <a:gd name="connsiteY1" fmla="*/ 30480 h 91440"/>
                <a:gd name="connsiteX2" fmla="*/ 152400 w 152400"/>
                <a:gd name="connsiteY2" fmla="*/ 9144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91440">
                  <a:moveTo>
                    <a:pt x="0" y="0"/>
                  </a:moveTo>
                  <a:cubicBezTo>
                    <a:pt x="33020" y="7620"/>
                    <a:pt x="66040" y="15240"/>
                    <a:pt x="91440" y="30480"/>
                  </a:cubicBezTo>
                  <a:cubicBezTo>
                    <a:pt x="116840" y="45720"/>
                    <a:pt x="134620" y="68580"/>
                    <a:pt x="152400" y="91440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84582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Двугранный угол.</a:t>
            </a:r>
            <a:endParaRPr lang="ru-RU" sz="6000" b="1" i="1" cap="none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752600"/>
            <a:ext cx="3733800" cy="3581400"/>
          </a:xfrm>
          <a:prstGeom prst="rect">
            <a:avLst/>
          </a:prstGeom>
          <a:ln>
            <a:noFill/>
          </a:ln>
        </p:spPr>
        <p:txBody>
          <a:bodyPr vert="horz" anchor="t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500" b="1" i="1" u="sng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Знать и</a:t>
            </a:r>
            <a:r>
              <a:rPr kumimoji="0" lang="ru-RU" sz="3500" b="1" i="1" u="sng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ru-RU" sz="3500" b="1" i="1" u="sng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понимать</a:t>
            </a:r>
            <a:r>
              <a:rPr kumimoji="0" lang="ru-RU" sz="3500" b="0" i="0" u="sng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</a:p>
          <a:p>
            <a:pPr marL="361950" marR="0" lvl="0" indent="-36195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800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определение</a:t>
            </a:r>
            <a:r>
              <a:rPr kumimoji="0" lang="ru-RU" sz="2600" b="1" i="1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361950" marR="0" lvl="0" indent="-36195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tabLst/>
              <a:defRPr/>
            </a:pPr>
            <a:r>
              <a:rPr lang="ru-RU" sz="26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двугранного   угла,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452438" marR="0" lvl="0" indent="-452438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800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sz="26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как  измерить</a:t>
            </a: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0000"/>
              <a:tabLst/>
              <a:defRPr/>
            </a:pPr>
            <a:r>
              <a:rPr lang="ru-RU" sz="26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двугранный угол.</a:t>
            </a:r>
            <a:endParaRPr kumimoji="0" lang="ru-RU" sz="1900" b="1" i="1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700" b="1" i="1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ru-RU" sz="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14800" y="1752600"/>
            <a:ext cx="477361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Уметь:</a:t>
            </a:r>
          </a:p>
          <a:p>
            <a:pPr algn="ctr"/>
            <a:endParaRPr lang="ru-RU" sz="2000" b="1" i="1" u="sng" dirty="0">
              <a:solidFill>
                <a:srgbClr val="009900"/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9900"/>
                </a:solidFill>
                <a:latin typeface="+mj-lt"/>
              </a:rPr>
              <a:t> </a:t>
            </a:r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называть </a:t>
            </a:r>
            <a:r>
              <a:rPr lang="ru-RU" sz="28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обозначать </a:t>
            </a:r>
            <a:endParaRPr lang="ru-RU" sz="2800" b="1" i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ru-RU" sz="28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двугранный  угол</a:t>
            </a:r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 </a:t>
            </a:r>
            <a:endParaRPr lang="ru-RU" b="1" i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строить </a:t>
            </a:r>
            <a:r>
              <a:rPr lang="ru-RU" sz="28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линейный  </a:t>
            </a:r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угол </a:t>
            </a:r>
          </a:p>
          <a:p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ru-RU" sz="28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двугранного </a:t>
            </a:r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угла</a:t>
            </a:r>
            <a:r>
              <a:rPr lang="ru-RU" sz="28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  <a:endParaRPr lang="ru-RU" sz="2800" b="1" i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61950" indent="-361950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находить  </a:t>
            </a:r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величину </a:t>
            </a:r>
            <a:r>
              <a:rPr lang="ru-RU" sz="28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двугранного  угла</a:t>
            </a:r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>
              <a:buFontTx/>
              <a:buChar char="•"/>
            </a:pPr>
            <a:endParaRPr lang="ru-RU" sz="1800" b="1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715000"/>
          </a:xfrm>
        </p:spPr>
        <p:txBody>
          <a:bodyPr/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8" name="Рисунок 17"/>
          <p:cNvPicPr/>
          <p:nvPr/>
        </p:nvPicPr>
        <p:blipFill>
          <a:blip r:embed="rId2"/>
          <a:srcRect l="28686" t="34677" r="28908" b="24597"/>
          <a:stretch>
            <a:fillRect/>
          </a:stretch>
        </p:blipFill>
        <p:spPr bwMode="auto">
          <a:xfrm>
            <a:off x="304800" y="1905000"/>
            <a:ext cx="373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 anchor="t">
            <a:normAutofit lnSpcReduction="10000"/>
          </a:bodyPr>
          <a:lstStyle/>
          <a:p>
            <a:pPr lvl="0"/>
            <a:endParaRPr lang="ru-RU" sz="1600" dirty="0" smtClean="0"/>
          </a:p>
          <a:p>
            <a:pPr lvl="0">
              <a:buNone/>
            </a:pPr>
            <a:endParaRPr lang="ru-RU" sz="1600" dirty="0" smtClean="0"/>
          </a:p>
          <a:p>
            <a:pPr lvl="0">
              <a:buNone/>
            </a:pPr>
            <a:r>
              <a:rPr lang="ru-RU" sz="1600" dirty="0" smtClean="0"/>
              <a:t>                                                                 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Какой угол называется двугранным?</a:t>
            </a: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Назовите двугранный угол.</a:t>
            </a: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1600" i="1" dirty="0" smtClean="0"/>
              <a:t>                                                                 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Назовите ребро двугранного угла.</a:t>
            </a: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Назовите грани двугранного угла.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Назовите линейный угол двугранного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угла.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</a:t>
            </a: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1600" i="1" dirty="0" smtClean="0"/>
              <a:t>                                                                         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свойством обладают линейные  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углы  двугранного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угла?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1600" i="1" dirty="0" smtClean="0"/>
              <a:t>                                                                       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построить линейный угол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двугранного </a:t>
            </a: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угла?</a:t>
            </a: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Чему равна градусная мера двугранного </a:t>
            </a:r>
            <a:endParaRPr lang="ru-RU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lvl="0">
              <a:buNone/>
            </a:pPr>
            <a:r>
              <a:rPr lang="ru-RU" sz="1800" b="1" i="1" dirty="0" smtClean="0"/>
              <a:t>                                                                                        </a:t>
            </a:r>
          </a:p>
          <a:p>
            <a:pPr lvl="0">
              <a:buNone/>
            </a:pPr>
            <a:endParaRPr lang="ru-RU" sz="16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381000"/>
            <a:ext cx="739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Тест</a:t>
            </a:r>
            <a:r>
              <a:rPr lang="ru-RU" sz="3600" b="1" i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6000" b="1" i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„ Проверь себя“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Задача  1.</a:t>
            </a:r>
            <a:endParaRPr lang="ru-RU" sz="6000" dirty="0">
              <a:ln w="12700">
                <a:solidFill>
                  <a:srgbClr val="FF0000"/>
                </a:solidFill>
                <a:prstDash val="solid"/>
              </a:ln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457200" y="2286000"/>
            <a:ext cx="8534401" cy="2585323"/>
            <a:chOff x="457200" y="2286000"/>
            <a:chExt cx="8610601" cy="2585323"/>
          </a:xfrm>
        </p:grpSpPr>
        <p:sp>
          <p:nvSpPr>
            <p:cNvPr id="10" name="Овал 9"/>
            <p:cNvSpPr/>
            <p:nvPr/>
          </p:nvSpPr>
          <p:spPr>
            <a:xfrm>
              <a:off x="457200" y="3124200"/>
              <a:ext cx="3505200" cy="1600200"/>
            </a:xfrm>
            <a:prstGeom prst="ellipse">
              <a:avLst/>
            </a:prstGeom>
            <a:solidFill>
              <a:srgbClr val="F5BF6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</a:t>
              </a:r>
            </a:p>
            <a:p>
              <a:pPr algn="ctr"/>
              <a:r>
                <a:rPr lang="en-US" dirty="0" smtClean="0"/>
                <a:t>                   </a:t>
              </a:r>
              <a:endParaRPr lang="ru-RU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524000" y="3733800"/>
              <a:ext cx="762000" cy="5334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524000" y="3733800"/>
              <a:ext cx="1371600" cy="1588"/>
            </a:xfrm>
            <a:prstGeom prst="line">
              <a:avLst/>
            </a:prstGeom>
            <a:ln w="19050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2286000" y="3733800"/>
              <a:ext cx="609600" cy="5334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838200" y="3048000"/>
              <a:ext cx="1371600" cy="158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6200000" flipH="1">
              <a:off x="1524000" y="2362200"/>
              <a:ext cx="1371600" cy="13716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6200000" flipH="1">
              <a:off x="952500" y="2933700"/>
              <a:ext cx="1905000" cy="762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6200000" flipH="1">
              <a:off x="1219200" y="2667000"/>
              <a:ext cx="1676400" cy="1066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1524000" y="3733800"/>
              <a:ext cx="1066800" cy="3048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2057400" y="2971800"/>
              <a:ext cx="152400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828800" y="3276600"/>
              <a:ext cx="152400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219200" y="3581400"/>
              <a:ext cx="193301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D                        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А</a:t>
              </a:r>
            </a:p>
            <a:p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                    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R</a:t>
              </a:r>
              <a:endPara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      В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19200" y="2286000"/>
              <a:ext cx="4733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С</a:t>
              </a:r>
              <a:endPara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16262" y="2286000"/>
              <a:ext cx="4151539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Дано:    АВС, </a:t>
              </a:r>
            </a:p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  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АС =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ВС,</a:t>
              </a:r>
            </a:p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 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CD     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β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,</a:t>
              </a:r>
            </a:p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           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   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С </a:t>
              </a:r>
              <a:r>
                <a:rPr lang="ru-RU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є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β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, </a:t>
              </a:r>
              <a:endPara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endParaRPr>
            </a:p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             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 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AB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лежит в плоскости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β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.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</a:t>
              </a:r>
              <a:endPara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endParaRPr>
            </a:p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Построить линейный угол</a:t>
              </a:r>
            </a:p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                   двугранного угла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CABD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</a:t>
              </a:r>
            </a:p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rPr>
                <a:t>    </a:t>
              </a:r>
              <a:endPara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Равнобедренный треугольник 41"/>
            <p:cNvSpPr/>
            <p:nvPr/>
          </p:nvSpPr>
          <p:spPr>
            <a:xfrm>
              <a:off x="6096000" y="2514600"/>
              <a:ext cx="152400" cy="76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6553200" y="31242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6553200" y="3048000"/>
              <a:ext cx="152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6438900" y="3238500"/>
              <a:ext cx="228600" cy="1524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/>
          <p:cNvGrpSpPr/>
          <p:nvPr/>
        </p:nvGrpSpPr>
        <p:grpSpPr>
          <a:xfrm>
            <a:off x="457200" y="2362200"/>
            <a:ext cx="5791200" cy="2438400"/>
            <a:chOff x="457200" y="2286000"/>
            <a:chExt cx="5791200" cy="2438400"/>
          </a:xfrm>
        </p:grpSpPr>
        <p:sp>
          <p:nvSpPr>
            <p:cNvPr id="5" name="Овал 4"/>
            <p:cNvSpPr/>
            <p:nvPr/>
          </p:nvSpPr>
          <p:spPr>
            <a:xfrm>
              <a:off x="457200" y="3124200"/>
              <a:ext cx="3474181" cy="1600200"/>
            </a:xfrm>
            <a:prstGeom prst="ellipse">
              <a:avLst/>
            </a:prstGeom>
            <a:solidFill>
              <a:srgbClr val="F5BF6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</a:t>
              </a:r>
            </a:p>
            <a:p>
              <a:pPr algn="ctr"/>
              <a:r>
                <a:rPr lang="en-US" dirty="0" smtClean="0"/>
                <a:t>                   </a:t>
              </a:r>
              <a:endParaRPr lang="ru-RU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752600" y="3581400"/>
              <a:ext cx="1143000" cy="228600"/>
            </a:xfrm>
            <a:prstGeom prst="line">
              <a:avLst/>
            </a:prstGeom>
            <a:ln w="19050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H="1">
              <a:off x="1562100" y="3771900"/>
              <a:ext cx="762000" cy="381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2133600" y="3810000"/>
              <a:ext cx="762000" cy="5334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1143000" y="2895600"/>
              <a:ext cx="1295400" cy="762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H="1">
              <a:off x="1600200" y="2514600"/>
              <a:ext cx="1524000" cy="10668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952500" y="3162300"/>
              <a:ext cx="2057400" cy="3048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0800000" flipV="1">
              <a:off x="2590800" y="3657600"/>
              <a:ext cx="2286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2552700" y="3848100"/>
              <a:ext cx="1524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Равнобедренный треугольник 22"/>
            <p:cNvSpPr/>
            <p:nvPr/>
          </p:nvSpPr>
          <p:spPr>
            <a:xfrm>
              <a:off x="5715000" y="2590800"/>
              <a:ext cx="76200" cy="762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096000" y="3429000"/>
              <a:ext cx="152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6096000" y="3352800"/>
              <a:ext cx="152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6019800" y="3581400"/>
              <a:ext cx="152400" cy="1524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Задача  2.</a:t>
            </a:r>
            <a:endParaRPr lang="ru-RU" sz="6000" dirty="0">
              <a:ln w="12700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2209800"/>
            <a:ext cx="8686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Дано: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АВС,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&lt;АСВ = 90°.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                                           ВС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лежит в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,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                                                       АО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,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                 О                                                                          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 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є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β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С                              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Построить линейный угол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                                                   двугранного угла АВСО.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                        В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Задача  3.</a:t>
            </a:r>
            <a:endParaRPr lang="ru-RU" sz="6000" dirty="0">
              <a:ln w="12700">
                <a:solidFill>
                  <a:srgbClr val="FF0000"/>
                </a:solidFill>
                <a:prstDash val="solid"/>
              </a:ln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381000" y="1981200"/>
            <a:ext cx="8305800" cy="3139321"/>
            <a:chOff x="381000" y="1981200"/>
            <a:chExt cx="8305800" cy="3139321"/>
          </a:xfrm>
        </p:grpSpPr>
        <p:sp>
          <p:nvSpPr>
            <p:cNvPr id="6" name="Овал 5"/>
            <p:cNvSpPr/>
            <p:nvPr/>
          </p:nvSpPr>
          <p:spPr>
            <a:xfrm>
              <a:off x="457200" y="3124200"/>
              <a:ext cx="3474181" cy="1600200"/>
            </a:xfrm>
            <a:prstGeom prst="ellipse">
              <a:avLst/>
            </a:prstGeom>
            <a:solidFill>
              <a:srgbClr val="F5BF6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</a:t>
              </a:r>
            </a:p>
            <a:p>
              <a:pPr algn="ctr"/>
              <a:r>
                <a:rPr lang="en-US" dirty="0" smtClean="0"/>
                <a:t>                   </a:t>
              </a:r>
              <a:endParaRPr lang="ru-RU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752600" y="3581400"/>
              <a:ext cx="1143000" cy="76200"/>
            </a:xfrm>
            <a:prstGeom prst="line">
              <a:avLst/>
            </a:prstGeom>
            <a:ln w="19050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1181100" y="3619500"/>
              <a:ext cx="609600" cy="533400"/>
            </a:xfrm>
            <a:prstGeom prst="line">
              <a:avLst/>
            </a:prstGeom>
            <a:ln w="19050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1143000" y="2895600"/>
              <a:ext cx="1295400" cy="76200"/>
            </a:xfrm>
            <a:prstGeom prst="line">
              <a:avLst/>
            </a:prstGeom>
            <a:ln w="19050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1676400" y="2438400"/>
              <a:ext cx="1371600" cy="10668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1104900" y="3009900"/>
              <a:ext cx="1981200" cy="5334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752600" y="3429000"/>
              <a:ext cx="152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1828800" y="3505200"/>
              <a:ext cx="152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Группа 37"/>
            <p:cNvGrpSpPr/>
            <p:nvPr/>
          </p:nvGrpSpPr>
          <p:grpSpPr>
            <a:xfrm>
              <a:off x="6400800" y="2590800"/>
              <a:ext cx="152400" cy="153194"/>
              <a:chOff x="4344194" y="1447800"/>
              <a:chExt cx="152400" cy="153194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344194" y="1599406"/>
                <a:ext cx="1524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 flipH="1" flipV="1">
                <a:off x="4344194" y="1523206"/>
                <a:ext cx="1524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219200" y="4191000"/>
              <a:ext cx="1143000" cy="76200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2324100" y="3695700"/>
              <a:ext cx="609600" cy="5334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571500" y="2933700"/>
              <a:ext cx="1905000" cy="6096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81000" y="1981200"/>
              <a:ext cx="83058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                                           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Дано: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ABCD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– квадрат,</a:t>
              </a:r>
            </a:p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                                                                                       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MB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(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ABC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),</a:t>
              </a:r>
              <a:endPara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                                                                              Построить: а) (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MDC; ADC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)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,</a:t>
              </a:r>
            </a:p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                                                                                                 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б)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MADB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.</a:t>
              </a:r>
              <a:endPara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                   </a:t>
              </a:r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B                      C</a:t>
              </a:r>
            </a:p>
            <a:p>
              <a:endPara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   A          </a:t>
              </a:r>
            </a:p>
            <a:p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                                  D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                 </a:t>
              </a:r>
              <a:endParaRPr lang="ru-RU" dirty="0"/>
            </a:p>
          </p:txBody>
        </p:sp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Задача  </a:t>
            </a:r>
            <a:r>
              <a:rPr lang="en-US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6000" i="1" dirty="0">
              <a:ln w="12700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Дано:  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є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α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                                          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є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,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                                                   KA = 8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см,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                                                   KD = 6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см,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                                                &lt;AKD = 120°,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                                Доказать: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&lt;AKD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– линейный.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                                    Найти: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AD.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ru-RU" dirty="0" smtClean="0">
              <a:latin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cs typeface="Times New Roman"/>
              </a:rPr>
              <a:t>                                                                                    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81000" y="1828800"/>
            <a:ext cx="3505200" cy="2983192"/>
            <a:chOff x="381000" y="3010533"/>
            <a:chExt cx="3505200" cy="2983192"/>
          </a:xfrm>
        </p:grpSpPr>
        <p:sp>
          <p:nvSpPr>
            <p:cNvPr id="8" name="Параллелограмм 7"/>
            <p:cNvSpPr/>
            <p:nvPr/>
          </p:nvSpPr>
          <p:spPr>
            <a:xfrm rot="3357362">
              <a:off x="1057193" y="3373983"/>
              <a:ext cx="2621098" cy="1894198"/>
            </a:xfrm>
            <a:prstGeom prst="parallelogram">
              <a:avLst>
                <a:gd name="adj" fmla="val 68248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381000" y="3962400"/>
              <a:ext cx="3505200" cy="2031325"/>
              <a:chOff x="381000" y="3962400"/>
              <a:chExt cx="3505200" cy="2031325"/>
            </a:xfrm>
          </p:grpSpPr>
          <p:sp>
            <p:nvSpPr>
              <p:cNvPr id="7" name="Параллелограмм 6"/>
              <p:cNvSpPr/>
              <p:nvPr/>
            </p:nvSpPr>
            <p:spPr>
              <a:xfrm>
                <a:off x="533400" y="4876800"/>
                <a:ext cx="3352800" cy="1066800"/>
              </a:xfrm>
              <a:prstGeom prst="parallelogram">
                <a:avLst>
                  <a:gd name="adj" fmla="val 98846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" name="Прямая соединительная линия 9"/>
              <p:cNvCxnSpPr>
                <a:endCxn id="8" idx="2"/>
              </p:cNvCxnSpPr>
              <p:nvPr/>
            </p:nvCxnSpPr>
            <p:spPr>
              <a:xfrm rot="16200000" flipH="1">
                <a:off x="2172572" y="4304427"/>
                <a:ext cx="680421" cy="453565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>
                <a:stCxn id="8" idx="2"/>
              </p:cNvCxnSpPr>
              <p:nvPr/>
            </p:nvCxnSpPr>
            <p:spPr>
              <a:xfrm rot="5400000">
                <a:off x="2052894" y="4875928"/>
                <a:ext cx="691179" cy="682165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>
                <a:off x="1485900" y="4762500"/>
                <a:ext cx="1371600" cy="22860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2514601" y="4724401"/>
                <a:ext cx="152400" cy="15239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16200000" flipH="1">
                <a:off x="2476500" y="4914900"/>
                <a:ext cx="152400" cy="762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381000" y="3962400"/>
                <a:ext cx="3048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/>
                    <a:cs typeface="Times New Roman"/>
                  </a:rPr>
                  <a:t>              </a:t>
                </a:r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/>
                  </a:rPr>
                  <a:t>β</a:t>
                </a:r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/>
                  </a:rPr>
                  <a:t>                 D </a:t>
                </a:r>
              </a:p>
              <a:p>
                <a:endPara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endParaRPr>
              </a:p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/>
                  </a:rPr>
                  <a:t>                                         K</a:t>
                </a:r>
              </a:p>
              <a:p>
                <a:endPara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endParaRPr>
              </a:p>
              <a:p>
                <a:endPara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endParaRPr>
              </a:p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/>
                  </a:rPr>
                  <a:t>                         </a:t>
                </a:r>
                <a:r>
                  <a:rPr lang="ru-RU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/>
                  </a:rPr>
                  <a:t>А</a:t>
                </a:r>
                <a:endPara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/>
                </a:endParaRPr>
              </a:p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/>
                  </a:rPr>
                  <a:t>         </a:t>
                </a:r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/>
                  </a:rPr>
                  <a:t>α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i="1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Задача  5.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914400" y="2286000"/>
            <a:ext cx="2286000" cy="2031325"/>
            <a:chOff x="381000" y="2209800"/>
            <a:chExt cx="2286000" cy="2031325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838200" y="3352800"/>
              <a:ext cx="990600" cy="533400"/>
            </a:xfrm>
            <a:prstGeom prst="line">
              <a:avLst/>
            </a:prstGeom>
            <a:ln w="285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1828800" y="3352800"/>
              <a:ext cx="457200" cy="457200"/>
            </a:xfrm>
            <a:prstGeom prst="line">
              <a:avLst/>
            </a:prstGeom>
            <a:ln w="285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838200" y="3810000"/>
              <a:ext cx="1447800" cy="762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1295400" y="2819400"/>
              <a:ext cx="1066800" cy="1588"/>
            </a:xfrm>
            <a:prstGeom prst="line">
              <a:avLst/>
            </a:prstGeom>
            <a:ln w="285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533400" y="2590800"/>
              <a:ext cx="1600200" cy="9906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V="1">
              <a:off x="1295400" y="2819400"/>
              <a:ext cx="1524000" cy="4572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800100" y="2857500"/>
              <a:ext cx="1600200" cy="4572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1333500" y="3390900"/>
              <a:ext cx="533400" cy="457200"/>
            </a:xfrm>
            <a:prstGeom prst="line">
              <a:avLst/>
            </a:prstGeom>
            <a:ln w="285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олилиния 20"/>
            <p:cNvSpPr/>
            <p:nvPr/>
          </p:nvSpPr>
          <p:spPr>
            <a:xfrm>
              <a:off x="1082040" y="3756660"/>
              <a:ext cx="60960" cy="106680"/>
            </a:xfrm>
            <a:custGeom>
              <a:avLst/>
              <a:gdLst>
                <a:gd name="connsiteX0" fmla="*/ 0 w 60960"/>
                <a:gd name="connsiteY0" fmla="*/ 0 h 106680"/>
                <a:gd name="connsiteX1" fmla="*/ 38100 w 60960"/>
                <a:gd name="connsiteY1" fmla="*/ 38100 h 106680"/>
                <a:gd name="connsiteX2" fmla="*/ 60960 w 60960"/>
                <a:gd name="connsiteY2" fmla="*/ 106680 h 106680"/>
                <a:gd name="connsiteX3" fmla="*/ 60960 w 60960"/>
                <a:gd name="connsiteY3" fmla="*/ 10668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" h="106680">
                  <a:moveTo>
                    <a:pt x="0" y="0"/>
                  </a:moveTo>
                  <a:cubicBezTo>
                    <a:pt x="13970" y="10160"/>
                    <a:pt x="27940" y="20320"/>
                    <a:pt x="38100" y="38100"/>
                  </a:cubicBezTo>
                  <a:cubicBezTo>
                    <a:pt x="48260" y="55880"/>
                    <a:pt x="60960" y="106680"/>
                    <a:pt x="60960" y="106680"/>
                  </a:cubicBezTo>
                  <a:lnTo>
                    <a:pt x="60960" y="106680"/>
                  </a:ln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16200000" flipH="1">
              <a:off x="1676400" y="3429000"/>
              <a:ext cx="76200" cy="762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1752600" y="3429000"/>
              <a:ext cx="152400" cy="762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81000" y="2209800"/>
              <a:ext cx="22860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   D</a:t>
              </a:r>
            </a:p>
            <a:p>
              <a:endPara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         C</a:t>
              </a:r>
            </a:p>
            <a:p>
              <a:r>
                <a:rPr lang="en-US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          </a:t>
              </a:r>
            </a:p>
            <a:p>
              <a:endPara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A          K              B</a:t>
              </a:r>
              <a:endPara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4038600" y="2514600"/>
            <a:ext cx="4953000" cy="2585323"/>
            <a:chOff x="4038600" y="2514600"/>
            <a:chExt cx="4953000" cy="2585323"/>
          </a:xfrm>
        </p:grpSpPr>
        <p:sp>
          <p:nvSpPr>
            <p:cNvPr id="49" name="TextBox 48"/>
            <p:cNvSpPr txBox="1"/>
            <p:nvPr/>
          </p:nvSpPr>
          <p:spPr>
            <a:xfrm>
              <a:off x="4038600" y="2514600"/>
              <a:ext cx="49530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/>
                <a:t>Дано:     АВС,</a:t>
              </a:r>
            </a:p>
            <a:p>
              <a:r>
                <a:rPr lang="ru-RU" b="1" i="1" dirty="0" smtClean="0"/>
                <a:t>           </a:t>
              </a:r>
              <a:r>
                <a:rPr lang="ru-RU" b="1" i="1" dirty="0" smtClean="0">
                  <a:cs typeface="Times New Roman"/>
                </a:rPr>
                <a:t>&lt;</a:t>
              </a:r>
              <a:r>
                <a:rPr lang="en-US" b="1" i="1" dirty="0" smtClean="0">
                  <a:cs typeface="Times New Roman"/>
                </a:rPr>
                <a:t>C</a:t>
              </a:r>
              <a:r>
                <a:rPr lang="ru-RU" b="1" i="1" dirty="0" smtClean="0">
                  <a:cs typeface="Times New Roman"/>
                </a:rPr>
                <a:t> </a:t>
              </a:r>
              <a:r>
                <a:rPr lang="en-US" b="1" i="1" dirty="0" smtClean="0">
                  <a:cs typeface="Times New Roman"/>
                </a:rPr>
                <a:t>═</a:t>
              </a:r>
              <a:r>
                <a:rPr lang="ru-RU" b="1" i="1" dirty="0" smtClean="0">
                  <a:cs typeface="Times New Roman"/>
                </a:rPr>
                <a:t> </a:t>
              </a:r>
              <a:r>
                <a:rPr lang="en-US" b="1" i="1" dirty="0" smtClean="0">
                  <a:cs typeface="Times New Roman"/>
                </a:rPr>
                <a:t>90º,</a:t>
              </a:r>
              <a:endParaRPr lang="ru-RU" b="1" i="1" dirty="0" smtClean="0">
                <a:cs typeface="Times New Roman"/>
              </a:endParaRPr>
            </a:p>
            <a:p>
              <a:r>
                <a:rPr lang="ru-RU" b="1" i="1" dirty="0" smtClean="0">
                  <a:cs typeface="Times New Roman"/>
                </a:rPr>
                <a:t>           &lt;А ═30</a:t>
              </a:r>
              <a:r>
                <a:rPr lang="en-US" b="1" i="1" dirty="0" smtClean="0">
                  <a:cs typeface="Times New Roman"/>
                </a:rPr>
                <a:t>º,</a:t>
              </a:r>
              <a:endParaRPr lang="ru-RU" b="1" i="1" dirty="0" smtClean="0">
                <a:cs typeface="Times New Roman"/>
              </a:endParaRPr>
            </a:p>
            <a:p>
              <a:r>
                <a:rPr lang="ru-RU" b="1" i="1" dirty="0" smtClean="0">
                  <a:latin typeface="Times New Roman"/>
                  <a:cs typeface="Times New Roman"/>
                </a:rPr>
                <a:t>           </a:t>
              </a:r>
              <a:r>
                <a:rPr lang="ru-RU" b="1" i="1" dirty="0" smtClean="0">
                  <a:cs typeface="Times New Roman"/>
                </a:rPr>
                <a:t>А</a:t>
              </a:r>
              <a:r>
                <a:rPr lang="en-US" b="1" i="1" dirty="0" smtClean="0">
                  <a:cs typeface="Times New Roman"/>
                </a:rPr>
                <a:t>C</a:t>
              </a:r>
              <a:r>
                <a:rPr lang="ru-RU" b="1" i="1" dirty="0" smtClean="0">
                  <a:cs typeface="Times New Roman"/>
                </a:rPr>
                <a:t> </a:t>
              </a:r>
              <a:r>
                <a:rPr lang="en-US" b="1" i="1" dirty="0" smtClean="0">
                  <a:cs typeface="Times New Roman"/>
                </a:rPr>
                <a:t>═</a:t>
              </a:r>
              <a:r>
                <a:rPr lang="ru-RU" b="1" i="1" dirty="0" smtClean="0">
                  <a:cs typeface="Times New Roman"/>
                </a:rPr>
                <a:t> </a:t>
              </a:r>
              <a:r>
                <a:rPr lang="en-US" b="1" i="1" dirty="0" smtClean="0">
                  <a:cs typeface="Times New Roman"/>
                </a:rPr>
                <a:t>a</a:t>
              </a:r>
              <a:r>
                <a:rPr lang="ru-RU" b="1" i="1" dirty="0" smtClean="0">
                  <a:cs typeface="Times New Roman"/>
                </a:rPr>
                <a:t>,</a:t>
              </a:r>
            </a:p>
            <a:p>
              <a:r>
                <a:rPr lang="ru-RU" b="1" i="1" dirty="0" smtClean="0">
                  <a:cs typeface="Times New Roman"/>
                </a:rPr>
                <a:t>            </a:t>
              </a:r>
              <a:r>
                <a:rPr lang="en-US" b="1" i="1" dirty="0" smtClean="0">
                  <a:cs typeface="Times New Roman"/>
                </a:rPr>
                <a:t>DC</a:t>
              </a:r>
              <a:r>
                <a:rPr lang="ru-RU" b="1" i="1" dirty="0" smtClean="0"/>
                <a:t> </a:t>
              </a:r>
              <a:r>
                <a:rPr lang="ru-RU" b="1" i="1" dirty="0" smtClean="0">
                  <a:cs typeface="Times New Roman"/>
                </a:rPr>
                <a:t>┴А</a:t>
              </a:r>
              <a:r>
                <a:rPr lang="en-US" b="1" i="1" dirty="0" smtClean="0">
                  <a:cs typeface="Times New Roman"/>
                </a:rPr>
                <a:t>BC,</a:t>
              </a:r>
            </a:p>
            <a:p>
              <a:r>
                <a:rPr lang="en-US" b="1" i="1" dirty="0" smtClean="0">
                  <a:cs typeface="Times New Roman"/>
                </a:rPr>
                <a:t>            </a:t>
              </a:r>
            </a:p>
            <a:p>
              <a:r>
                <a:rPr lang="en-US" b="1" i="1" dirty="0" smtClean="0">
                  <a:cs typeface="Times New Roman"/>
                </a:rPr>
                <a:t>            </a:t>
              </a:r>
            </a:p>
            <a:p>
              <a:r>
                <a:rPr lang="ru-RU" b="1" i="1" dirty="0" smtClean="0">
                  <a:cs typeface="Times New Roman"/>
                </a:rPr>
                <a:t>Найти: угол между плоскостями  (А</a:t>
              </a:r>
              <a:r>
                <a:rPr lang="en-US" b="1" i="1" dirty="0" smtClean="0">
                  <a:cs typeface="Times New Roman"/>
                </a:rPr>
                <a:t>DC</a:t>
              </a:r>
              <a:r>
                <a:rPr lang="ru-RU" b="1" i="1" dirty="0" smtClean="0">
                  <a:cs typeface="Times New Roman"/>
                </a:rPr>
                <a:t>) и (А</a:t>
              </a:r>
              <a:r>
                <a:rPr lang="en-US" b="1" i="1" dirty="0" smtClean="0">
                  <a:cs typeface="Times New Roman"/>
                </a:rPr>
                <a:t>CB</a:t>
              </a:r>
              <a:r>
                <a:rPr lang="ru-RU" b="1" i="1" dirty="0" smtClean="0">
                  <a:cs typeface="Times New Roman"/>
                </a:rPr>
                <a:t>).</a:t>
              </a:r>
              <a:endParaRPr lang="en-US" b="1" i="1" dirty="0" smtClean="0">
                <a:cs typeface="Times New Roman"/>
              </a:endParaRPr>
            </a:p>
            <a:p>
              <a:r>
                <a:rPr lang="en-US" dirty="0" smtClean="0">
                  <a:latin typeface="Times New Roman"/>
                  <a:cs typeface="Times New Roman"/>
                </a:rPr>
                <a:t>          </a:t>
              </a:r>
              <a:r>
                <a:rPr lang="ru-RU" dirty="0" smtClean="0"/>
                <a:t>     </a:t>
              </a:r>
              <a:endParaRPr lang="ru-RU" dirty="0"/>
            </a:p>
          </p:txBody>
        </p:sp>
        <p:sp>
          <p:nvSpPr>
            <p:cNvPr id="50" name="Равнобедренный треугольник 49"/>
            <p:cNvSpPr/>
            <p:nvPr/>
          </p:nvSpPr>
          <p:spPr>
            <a:xfrm>
              <a:off x="4724400" y="2667000"/>
              <a:ext cx="152400" cy="762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1" name="Объект 50"/>
            <p:cNvGraphicFramePr>
              <a:graphicFrameLocks noChangeAspect="1"/>
            </p:cNvGraphicFramePr>
            <p:nvPr/>
          </p:nvGraphicFramePr>
          <p:xfrm>
            <a:off x="4514850" y="3321050"/>
            <a:ext cx="114300" cy="215900"/>
          </p:xfrm>
          <a:graphic>
            <a:graphicData uri="http://schemas.openxmlformats.org/presentationml/2006/ole">
              <p:oleObj spid="_x0000_s2063" name="Формула" r:id="rId3" imgW="114120" imgH="215640" progId="Equation.3">
                <p:embed/>
              </p:oleObj>
            </a:graphicData>
          </a:graphic>
        </p:graphicFrame>
        <p:graphicFrame>
          <p:nvGraphicFramePr>
            <p:cNvPr id="68" name="Объект 67"/>
            <p:cNvGraphicFramePr>
              <a:graphicFrameLocks noChangeAspect="1"/>
            </p:cNvGraphicFramePr>
            <p:nvPr/>
          </p:nvGraphicFramePr>
          <p:xfrm>
            <a:off x="4800600" y="3810000"/>
            <a:ext cx="1230312" cy="685800"/>
          </p:xfrm>
          <a:graphic>
            <a:graphicData uri="http://schemas.openxmlformats.org/presentationml/2006/ole">
              <p:oleObj spid="_x0000_s2071" name="Формула" r:id="rId4" imgW="774360" imgH="43164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1354</TotalTime>
  <Words>894</Words>
  <PresentationFormat>Экран (4:3)</PresentationFormat>
  <Paragraphs>196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Трек</vt:lpstr>
      <vt:lpstr>Формула</vt:lpstr>
      <vt:lpstr>Тест  „Знаешь ли ты…“</vt:lpstr>
      <vt:lpstr>Тест  „Знаешь ли ты…“</vt:lpstr>
      <vt:lpstr>Двугранный угол.</vt:lpstr>
      <vt:lpstr>                                              </vt:lpstr>
      <vt:lpstr>Задача  1.</vt:lpstr>
      <vt:lpstr>     Задача  2.</vt:lpstr>
      <vt:lpstr>Задача  3.</vt:lpstr>
      <vt:lpstr>Задача  4.</vt:lpstr>
      <vt:lpstr>Задача  5.</vt:lpstr>
      <vt:lpstr>Тест  „ Да и Нет не говорите,  лучше сразу напишите.“ </vt:lpstr>
      <vt:lpstr>Тест  „ Да и Нет не говорите,  лучше сразу напишите.“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Двугранный угол.</dc:title>
  <cp:lastModifiedBy>Dasha</cp:lastModifiedBy>
  <cp:revision>153</cp:revision>
  <dcterms:modified xsi:type="dcterms:W3CDTF">2009-01-27T19:20:20Z</dcterms:modified>
</cp:coreProperties>
</file>