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930A"/>
    <a:srgbClr val="260ED8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3857620" y="2214554"/>
            <a:ext cx="52863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260ED8"/>
                </a:solidFill>
                <a:latin typeface="Comic Sans MS" pitchFamily="66" charset="0"/>
              </a:rPr>
              <a:t>У прохожих на виду</a:t>
            </a:r>
            <a:br>
              <a:rPr lang="ru-RU" sz="3600" b="1" dirty="0" smtClean="0">
                <a:solidFill>
                  <a:srgbClr val="260ED8"/>
                </a:solidFill>
                <a:latin typeface="Comic Sans MS" pitchFamily="66" charset="0"/>
              </a:rPr>
            </a:br>
            <a:r>
              <a:rPr lang="ru-RU" sz="3600" b="1" dirty="0" smtClean="0">
                <a:solidFill>
                  <a:srgbClr val="260ED8"/>
                </a:solidFill>
                <a:latin typeface="Comic Sans MS" pitchFamily="66" charset="0"/>
              </a:rPr>
              <a:t>Висело яблоко </a:t>
            </a:r>
            <a:r>
              <a:rPr lang="ru-RU" sz="3600" b="1" dirty="0" smtClean="0">
                <a:solidFill>
                  <a:srgbClr val="260ED8"/>
                </a:solidFill>
                <a:latin typeface="Comic Sans MS" pitchFamily="66" charset="0"/>
              </a:rPr>
              <a:t> </a:t>
            </a:r>
            <a:r>
              <a:rPr lang="ru-RU" sz="3600" b="1" dirty="0" smtClean="0">
                <a:solidFill>
                  <a:srgbClr val="260ED8"/>
                </a:solidFill>
                <a:latin typeface="Comic Sans MS" pitchFamily="66" charset="0"/>
              </a:rPr>
              <a:t>саду</a:t>
            </a:r>
            <a:br>
              <a:rPr lang="ru-RU" sz="3600" b="1" dirty="0" smtClean="0">
                <a:solidFill>
                  <a:srgbClr val="260ED8"/>
                </a:solidFill>
                <a:latin typeface="Comic Sans MS" pitchFamily="66" charset="0"/>
              </a:rPr>
            </a:br>
            <a:r>
              <a:rPr lang="ru-RU" sz="3600" b="1" dirty="0" smtClean="0">
                <a:solidFill>
                  <a:srgbClr val="260ED8"/>
                </a:solidFill>
                <a:latin typeface="Comic Sans MS" pitchFamily="66" charset="0"/>
              </a:rPr>
              <a:t>Ну, кому </a:t>
            </a:r>
            <a:r>
              <a:rPr lang="ru-RU" sz="3600" b="1" dirty="0" smtClean="0">
                <a:solidFill>
                  <a:srgbClr val="260ED8"/>
                </a:solidFill>
                <a:latin typeface="Comic Sans MS" pitchFamily="66" charset="0"/>
              </a:rPr>
              <a:t>какое дело</a:t>
            </a:r>
            <a:r>
              <a:rPr lang="ru-RU" sz="3600" b="1" dirty="0" smtClean="0">
                <a:solidFill>
                  <a:srgbClr val="260ED8"/>
                </a:solidFill>
                <a:latin typeface="Comic Sans MS" pitchFamily="66" charset="0"/>
              </a:rPr>
              <a:t>?</a:t>
            </a:r>
            <a:br>
              <a:rPr lang="ru-RU" sz="3600" b="1" dirty="0" smtClean="0">
                <a:solidFill>
                  <a:srgbClr val="260ED8"/>
                </a:solidFill>
                <a:latin typeface="Comic Sans MS" pitchFamily="66" charset="0"/>
              </a:rPr>
            </a:br>
            <a:endParaRPr lang="ru-RU" sz="3600" b="1" dirty="0">
              <a:solidFill>
                <a:srgbClr val="260ED8"/>
              </a:solidFill>
              <a:latin typeface="Comic Sans MS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29058" y="4071942"/>
            <a:ext cx="3714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260ED8"/>
                </a:solidFill>
                <a:latin typeface="Comic Sans MS" pitchFamily="66" charset="0"/>
              </a:rPr>
              <a:t>Просто </a:t>
            </a:r>
          </a:p>
          <a:p>
            <a:r>
              <a:rPr lang="ru-RU" sz="3600" b="1" dirty="0" smtClean="0">
                <a:solidFill>
                  <a:srgbClr val="260ED8"/>
                </a:solidFill>
                <a:latin typeface="Comic Sans MS" pitchFamily="66" charset="0"/>
              </a:rPr>
              <a:t>Яблоко</a:t>
            </a:r>
            <a:r>
              <a:rPr lang="ru-RU" sz="3600" b="1" dirty="0" smtClean="0">
                <a:solidFill>
                  <a:srgbClr val="260ED8"/>
                </a:solidFill>
                <a:latin typeface="Comic Sans MS" pitchFamily="66" charset="0"/>
              </a:rPr>
              <a:t/>
            </a:r>
            <a:br>
              <a:rPr lang="ru-RU" sz="3600" b="1" dirty="0" smtClean="0">
                <a:solidFill>
                  <a:srgbClr val="260ED8"/>
                </a:solidFill>
                <a:latin typeface="Comic Sans MS" pitchFamily="66" charset="0"/>
              </a:rPr>
            </a:br>
            <a:r>
              <a:rPr lang="ru-RU" sz="3600" b="1" dirty="0" smtClean="0">
                <a:solidFill>
                  <a:srgbClr val="260ED8"/>
                </a:solidFill>
                <a:latin typeface="Comic Sans MS" pitchFamily="66" charset="0"/>
              </a:rPr>
              <a:t>Висело. </a:t>
            </a:r>
            <a:endParaRPr lang="ru-RU" sz="3600" b="1" dirty="0">
              <a:solidFill>
                <a:srgbClr val="260ED8"/>
              </a:solidFill>
              <a:latin typeface="Comic Sans MS" pitchFamily="66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286380" y="357166"/>
            <a:ext cx="385762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i="1" spc="50" dirty="0" smtClean="0">
                <a:ln w="38100">
                  <a:solidFill>
                    <a:srgbClr val="FA930A"/>
                  </a:solidFill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яблоко</a:t>
            </a:r>
            <a:endParaRPr lang="ru-RU" sz="6600" b="1" spc="50" dirty="0">
              <a:ln w="38100">
                <a:solidFill>
                  <a:srgbClr val="FA930A"/>
                </a:solidFill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7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357818" y="857232"/>
            <a:ext cx="4357718" cy="22860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3600" b="1" dirty="0" smtClean="0">
                <a:solidFill>
                  <a:srgbClr val="260ED8"/>
                </a:solidFill>
                <a:latin typeface="Comic Sans MS" pitchFamily="66" charset="0"/>
              </a:rPr>
              <a:t>Только конь сказал,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260ED8"/>
                </a:solidFill>
                <a:latin typeface="Comic Sans MS" pitchFamily="66" charset="0"/>
              </a:rPr>
              <a:t> </a:t>
            </a:r>
            <a:r>
              <a:rPr lang="ru-RU" sz="3600" b="1" dirty="0" smtClean="0">
                <a:solidFill>
                  <a:srgbClr val="260ED8"/>
                </a:solidFill>
                <a:latin typeface="Comic Sans MS" pitchFamily="66" charset="0"/>
              </a:rPr>
              <a:t>Что </a:t>
            </a:r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низко</a:t>
            </a:r>
            <a:r>
              <a:rPr lang="ru-RU" sz="3600" b="1" dirty="0" smtClean="0">
                <a:solidFill>
                  <a:srgbClr val="260ED8"/>
                </a:solidFill>
                <a:latin typeface="Comic Sans MS" pitchFamily="66" charset="0"/>
              </a:rPr>
              <a:t>, </a:t>
            </a:r>
            <a:endParaRPr lang="ru-RU" sz="3600" b="1" dirty="0">
              <a:solidFill>
                <a:srgbClr val="260ED8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1071546"/>
            <a:ext cx="5186370" cy="175736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4400" b="1" dirty="0" smtClean="0">
                <a:solidFill>
                  <a:srgbClr val="260ED8"/>
                </a:solidFill>
                <a:latin typeface="Comic Sans MS" pitchFamily="66" charset="0"/>
              </a:rPr>
              <a:t>А </a:t>
            </a:r>
            <a:r>
              <a:rPr lang="ru-RU" sz="4400" b="1" dirty="0" smtClean="0">
                <a:solidFill>
                  <a:srgbClr val="260ED8"/>
                </a:solidFill>
                <a:latin typeface="Comic Sans MS" pitchFamily="66" charset="0"/>
              </a:rPr>
              <a:t>мышонок –</a:t>
            </a:r>
            <a:br>
              <a:rPr lang="ru-RU" sz="4400" b="1" dirty="0" smtClean="0">
                <a:solidFill>
                  <a:srgbClr val="260ED8"/>
                </a:solidFill>
                <a:latin typeface="Comic Sans MS" pitchFamily="66" charset="0"/>
              </a:rPr>
            </a:br>
            <a:r>
              <a:rPr lang="ru-RU" sz="4400" b="1" dirty="0" smtClean="0">
                <a:solidFill>
                  <a:srgbClr val="FF0000"/>
                </a:solidFill>
                <a:latin typeface="Comic Sans MS" pitchFamily="66" charset="0"/>
              </a:rPr>
              <a:t>Высоко</a:t>
            </a:r>
            <a:r>
              <a:rPr lang="ru-RU" sz="4400" b="1" dirty="0" smtClean="0">
                <a:solidFill>
                  <a:srgbClr val="260ED8"/>
                </a:solidFill>
                <a:latin typeface="Comic Sans MS" pitchFamily="66" charset="0"/>
              </a:rPr>
              <a:t>, </a:t>
            </a:r>
            <a:endParaRPr lang="ru-RU" sz="4400" b="1" dirty="0">
              <a:solidFill>
                <a:srgbClr val="260ED8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3643314"/>
            <a:ext cx="5000660" cy="18573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260ED8"/>
                </a:solidFill>
                <a:latin typeface="Comic Sans MS" pitchFamily="66" charset="0"/>
              </a:rPr>
              <a:t>Воробей </a:t>
            </a:r>
            <a:r>
              <a:rPr lang="ru-RU" sz="4400" b="1" dirty="0" smtClean="0">
                <a:solidFill>
                  <a:srgbClr val="260ED8"/>
                </a:solidFill>
                <a:latin typeface="Comic Sans MS" pitchFamily="66" charset="0"/>
              </a:rPr>
              <a:t>сказал,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260ED8"/>
                </a:solidFill>
                <a:latin typeface="Comic Sans MS" pitchFamily="66" charset="0"/>
              </a:rPr>
              <a:t>Что </a:t>
            </a:r>
            <a:r>
              <a:rPr lang="ru-RU" sz="4400" b="1" dirty="0" smtClean="0">
                <a:solidFill>
                  <a:srgbClr val="FF0000"/>
                </a:solidFill>
                <a:latin typeface="Comic Sans MS" pitchFamily="66" charset="0"/>
              </a:rPr>
              <a:t>близко</a:t>
            </a:r>
            <a:r>
              <a:rPr lang="ru-RU" sz="4400" b="1" dirty="0" smtClean="0">
                <a:solidFill>
                  <a:srgbClr val="260ED8"/>
                </a:solidFill>
                <a:latin typeface="Comic Sans MS" pitchFamily="66" charset="0"/>
              </a:rPr>
              <a:t>, </a:t>
            </a:r>
            <a:endParaRPr lang="ru-RU" sz="4400" b="1" dirty="0">
              <a:solidFill>
                <a:srgbClr val="260ED8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43538" y="1214422"/>
            <a:ext cx="3500462" cy="22145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260ED8"/>
                </a:solidFill>
                <a:latin typeface="Comic Sans MS" pitchFamily="66" charset="0"/>
              </a:rPr>
              <a:t>  А улитка –   </a:t>
            </a:r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далеко</a:t>
            </a:r>
            <a:r>
              <a:rPr lang="ru-RU" sz="4000" b="1" dirty="0" smtClean="0">
                <a:solidFill>
                  <a:srgbClr val="260ED8"/>
                </a:solidFill>
                <a:latin typeface="Comic Sans MS" pitchFamily="66" charset="0"/>
              </a:rPr>
              <a:t>, </a:t>
            </a:r>
            <a:endParaRPr lang="ru-RU" sz="4000" b="1" dirty="0">
              <a:solidFill>
                <a:srgbClr val="260ED8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071810"/>
            <a:ext cx="5072066" cy="35719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260ED8"/>
                </a:solidFill>
                <a:latin typeface="Comic Sans MS" pitchFamily="66" charset="0"/>
              </a:rPr>
              <a:t>  А </a:t>
            </a:r>
            <a:r>
              <a:rPr lang="ru-RU" sz="3600" b="1" dirty="0" smtClean="0">
                <a:solidFill>
                  <a:srgbClr val="260ED8"/>
                </a:solidFill>
                <a:latin typeface="Comic Sans MS" pitchFamily="66" charset="0"/>
              </a:rPr>
              <a:t>теленок озабочен</a:t>
            </a:r>
            <a:br>
              <a:rPr lang="ru-RU" sz="3600" b="1" dirty="0" smtClean="0">
                <a:solidFill>
                  <a:srgbClr val="260ED8"/>
                </a:solidFill>
                <a:latin typeface="Comic Sans MS" pitchFamily="66" charset="0"/>
              </a:rPr>
            </a:br>
            <a:r>
              <a:rPr lang="ru-RU" sz="3600" b="1" dirty="0" smtClean="0">
                <a:solidFill>
                  <a:srgbClr val="260ED8"/>
                </a:solidFill>
                <a:latin typeface="Comic Sans MS" pitchFamily="66" charset="0"/>
              </a:rPr>
              <a:t>Тем, что яблоко</a:t>
            </a:r>
            <a:br>
              <a:rPr lang="ru-RU" sz="3600" b="1" dirty="0" smtClean="0">
                <a:solidFill>
                  <a:srgbClr val="260ED8"/>
                </a:solidFill>
                <a:latin typeface="Comic Sans MS" pitchFamily="66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Мало</a:t>
            </a:r>
            <a:r>
              <a:rPr lang="ru-RU" sz="3600" b="1" dirty="0" smtClean="0">
                <a:solidFill>
                  <a:srgbClr val="260ED8"/>
                </a:solidFill>
                <a:latin typeface="Comic Sans MS" pitchFamily="66" charset="0"/>
              </a:rPr>
              <a:t>. </a:t>
            </a:r>
            <a:endParaRPr lang="ru-RU" sz="3600" b="1" dirty="0">
              <a:solidFill>
                <a:srgbClr val="260ED8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2066" y="2214554"/>
            <a:ext cx="4286280" cy="34290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600" b="1" dirty="0" smtClean="0">
                <a:solidFill>
                  <a:srgbClr val="260ED8"/>
                </a:solidFill>
                <a:latin typeface="Comic Sans MS" pitchFamily="66" charset="0"/>
              </a:rPr>
              <a:t>А </a:t>
            </a:r>
            <a:r>
              <a:rPr lang="ru-RU" sz="3600" b="1" dirty="0" smtClean="0">
                <a:solidFill>
                  <a:srgbClr val="260ED8"/>
                </a:solidFill>
                <a:latin typeface="Comic Sans MS" pitchFamily="66" charset="0"/>
              </a:rPr>
              <a:t>цыпленок – тем, что очень</a:t>
            </a:r>
            <a:br>
              <a:rPr lang="ru-RU" sz="3600" b="1" dirty="0" smtClean="0">
                <a:solidFill>
                  <a:srgbClr val="260ED8"/>
                </a:solidFill>
                <a:latin typeface="Comic Sans MS" pitchFamily="66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Велико</a:t>
            </a:r>
            <a:r>
              <a:rPr lang="ru-RU" sz="3600" b="1" dirty="0" smtClean="0">
                <a:solidFill>
                  <a:srgbClr val="260ED8"/>
                </a:solidFill>
                <a:latin typeface="Comic Sans MS" pitchFamily="66" charset="0"/>
              </a:rPr>
              <a:t> и тяжело. </a:t>
            </a:r>
            <a:endParaRPr lang="ru-RU" sz="3600" b="1" dirty="0">
              <a:solidFill>
                <a:srgbClr val="260ED8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1142984"/>
            <a:ext cx="5214942" cy="20002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260ED8"/>
                </a:solidFill>
                <a:latin typeface="Comic Sans MS" pitchFamily="66" charset="0"/>
              </a:rPr>
              <a:t> А </a:t>
            </a:r>
            <a:r>
              <a:rPr lang="ru-RU" sz="3600" b="1" dirty="0" smtClean="0">
                <a:solidFill>
                  <a:srgbClr val="260ED8"/>
                </a:solidFill>
                <a:latin typeface="Comic Sans MS" pitchFamily="66" charset="0"/>
              </a:rPr>
              <a:t>котенку все равно</a:t>
            </a:r>
            <a:r>
              <a:rPr lang="ru-RU" sz="3600" b="1" dirty="0" smtClean="0">
                <a:solidFill>
                  <a:srgbClr val="260ED8"/>
                </a:solidFill>
                <a:latin typeface="Comic Sans MS" pitchFamily="66" charset="0"/>
              </a:rPr>
              <a:t>.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260ED8"/>
                </a:solidFill>
                <a:latin typeface="Comic Sans MS" pitchFamily="66" charset="0"/>
              </a:rPr>
              <a:t>–</a:t>
            </a:r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Кислое</a:t>
            </a:r>
            <a:r>
              <a:rPr lang="ru-RU" sz="3600" b="1" dirty="0" smtClean="0">
                <a:solidFill>
                  <a:srgbClr val="260ED8"/>
                </a:solidFill>
                <a:latin typeface="Comic Sans MS" pitchFamily="66" charset="0"/>
              </a:rPr>
              <a:t>, зачем оно? </a:t>
            </a:r>
            <a:endParaRPr lang="ru-RU" sz="3600" b="1" dirty="0">
              <a:solidFill>
                <a:srgbClr val="260ED8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00694" y="1285860"/>
            <a:ext cx="3429024" cy="43577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260ED8"/>
                </a:solidFill>
                <a:latin typeface="Comic Sans MS" pitchFamily="66" charset="0"/>
              </a:rPr>
              <a:t>– Что вы? –</a:t>
            </a:r>
            <a:br>
              <a:rPr lang="ru-RU" sz="3600" b="1" dirty="0" smtClean="0">
                <a:solidFill>
                  <a:srgbClr val="260ED8"/>
                </a:solidFill>
                <a:latin typeface="Comic Sans MS" pitchFamily="66" charset="0"/>
              </a:rPr>
            </a:br>
            <a:r>
              <a:rPr lang="ru-RU" sz="3600" b="1" dirty="0" smtClean="0">
                <a:solidFill>
                  <a:srgbClr val="260ED8"/>
                </a:solidFill>
                <a:latin typeface="Comic Sans MS" pitchFamily="66" charset="0"/>
              </a:rPr>
              <a:t>Шепчет червячок –</a:t>
            </a:r>
            <a:br>
              <a:rPr lang="ru-RU" sz="3600" b="1" dirty="0" smtClean="0">
                <a:solidFill>
                  <a:srgbClr val="260ED8"/>
                </a:solidFill>
                <a:latin typeface="Comic Sans MS" pitchFamily="66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Сладкий</a:t>
            </a:r>
            <a:r>
              <a:rPr lang="ru-RU" sz="3600" b="1" dirty="0" smtClean="0">
                <a:solidFill>
                  <a:srgbClr val="260ED8"/>
                </a:solidFill>
                <a:latin typeface="Comic Sans MS" pitchFamily="66" charset="0"/>
              </a:rPr>
              <a:t> у него бочок. </a:t>
            </a:r>
            <a:endParaRPr lang="ru-RU" sz="3600" b="1" dirty="0">
              <a:solidFill>
                <a:srgbClr val="260ED8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61</Words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стихотворению Сапгира "Яблоко"</dc:title>
  <dc:subject>"Антонимы"</dc:subject>
  <dc:creator>Кузнецова А.В. учитель-логопед, МОУ СОШ № 33,  г.Старый Оскол</dc:creator>
  <cp:lastModifiedBy>Myhome</cp:lastModifiedBy>
  <cp:revision>17</cp:revision>
  <dcterms:modified xsi:type="dcterms:W3CDTF">2009-01-28T09:55:26Z</dcterms:modified>
</cp:coreProperties>
</file>