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6" r:id="rId16"/>
    <p:sldId id="274" r:id="rId17"/>
    <p:sldId id="271" r:id="rId18"/>
    <p:sldId id="272" r:id="rId19"/>
    <p:sldId id="277" r:id="rId20"/>
    <p:sldId id="278" r:id="rId21"/>
    <p:sldId id="279" r:id="rId22"/>
    <p:sldId id="285" r:id="rId23"/>
    <p:sldId id="286" r:id="rId24"/>
    <p:sldId id="287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238" autoAdjust="0"/>
  </p:normalViewPr>
  <p:slideViewPr>
    <p:cSldViewPr>
      <p:cViewPr varScale="1">
        <p:scale>
          <a:sx n="87" d="100"/>
          <a:sy n="87" d="100"/>
        </p:scale>
        <p:origin x="-9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DA015-489D-4489-B7FA-225235BD297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D283-F1F8-44C7-8CF1-53D215075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ffice disk 2\Диск2\PFiles\MSOffice\Clipart\smbusbas\bd10757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928802"/>
            <a:ext cx="5808085" cy="44291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500042"/>
            <a:ext cx="6643734" cy="442915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Wie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hoch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ist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der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Gipfel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des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Berges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142984"/>
            <a:ext cx="7476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50000" decel="50000" fill="remove" nodeType="afterEffect">
                                  <p:stCondLst>
                                    <p:cond delay="250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2143108" y="1000108"/>
            <a:ext cx="2786082" cy="2643206"/>
          </a:xfrm>
          <a:prstGeom prst="cloudCallou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28860" y="1643050"/>
            <a:ext cx="2571768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Toll!</a:t>
            </a:r>
          </a:p>
          <a:p>
            <a:r>
              <a:rPr lang="en-US" dirty="0" err="1" smtClean="0"/>
              <a:t>Steigen</a:t>
            </a:r>
            <a:r>
              <a:rPr lang="en-US" dirty="0" smtClean="0"/>
              <a:t>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weiter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Человечек 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3108" y="3714752"/>
            <a:ext cx="866775" cy="10858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28860" y="2428868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Adjektiven</a:t>
            </a:r>
            <a:r>
              <a:rPr lang="en-US" dirty="0" smtClean="0"/>
              <a:t> </a:t>
            </a:r>
            <a:r>
              <a:rPr lang="en-US" dirty="0" err="1" smtClean="0"/>
              <a:t>spielen</a:t>
            </a:r>
            <a:r>
              <a:rPr lang="ru-RU" dirty="0" smtClean="0"/>
              <a:t>! 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Человечек 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2857496"/>
            <a:ext cx="962025" cy="1200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Was </a:t>
            </a:r>
            <a:r>
              <a:rPr lang="en-US" sz="2400" dirty="0" err="1" smtClean="0"/>
              <a:t>entspricht</a:t>
            </a:r>
            <a:r>
              <a:rPr lang="en-US" sz="2400" dirty="0" smtClean="0"/>
              <a:t>  </a:t>
            </a:r>
            <a:r>
              <a:rPr lang="en-US" sz="2400" dirty="0" err="1" smtClean="0"/>
              <a:t>dazu</a:t>
            </a:r>
            <a:r>
              <a:rPr lang="ru-RU" sz="2400" dirty="0" smtClean="0"/>
              <a:t>? </a:t>
            </a:r>
            <a:endParaRPr lang="en-US" sz="2400" dirty="0" smtClean="0"/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Что чему соответствует?</a:t>
            </a:r>
            <a:endParaRPr lang="en-US" sz="2400" i="1" dirty="0" smtClean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1785926"/>
            <a:ext cx="4643470" cy="286232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 </a:t>
            </a:r>
            <a:r>
              <a:rPr lang="ru-RU" dirty="0" smtClean="0"/>
              <a:t>  </a:t>
            </a:r>
            <a:r>
              <a:rPr lang="en-US" dirty="0" err="1" smtClean="0"/>
              <a:t>jung</a:t>
            </a:r>
            <a:r>
              <a:rPr lang="en-US" dirty="0" smtClean="0"/>
              <a:t> 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2   </a:t>
            </a:r>
            <a:r>
              <a:rPr lang="en-US" dirty="0" err="1" smtClean="0"/>
              <a:t>gross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ru-RU" b="1" dirty="0" smtClean="0">
              <a:solidFill>
                <a:srgbClr val="00B050"/>
              </a:solidFill>
            </a:endParaRPr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3</a:t>
            </a:r>
            <a:r>
              <a:rPr lang="ru-RU" dirty="0" smtClean="0"/>
              <a:t>   </a:t>
            </a:r>
            <a:r>
              <a:rPr lang="en-US" dirty="0" err="1" smtClean="0"/>
              <a:t>klug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4</a:t>
            </a:r>
            <a:r>
              <a:rPr lang="ru-RU" dirty="0" smtClean="0"/>
              <a:t>   </a:t>
            </a:r>
            <a:r>
              <a:rPr lang="en-US" dirty="0" err="1" smtClean="0"/>
              <a:t>dumm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5</a:t>
            </a:r>
            <a:r>
              <a:rPr lang="ru-RU" dirty="0" smtClean="0"/>
              <a:t>   </a:t>
            </a:r>
            <a:r>
              <a:rPr lang="en-US" dirty="0" smtClean="0"/>
              <a:t>alt 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6</a:t>
            </a:r>
            <a:r>
              <a:rPr lang="ru-RU" dirty="0" smtClean="0"/>
              <a:t>   </a:t>
            </a:r>
            <a:r>
              <a:rPr lang="en-US" dirty="0" err="1" smtClean="0"/>
              <a:t>nett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7</a:t>
            </a:r>
            <a:r>
              <a:rPr lang="ru-RU" dirty="0" smtClean="0"/>
              <a:t>   </a:t>
            </a:r>
            <a:r>
              <a:rPr lang="en-US" dirty="0" err="1" smtClean="0"/>
              <a:t>fleissig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8</a:t>
            </a:r>
            <a:r>
              <a:rPr lang="ru-RU" dirty="0" smtClean="0"/>
              <a:t>   </a:t>
            </a:r>
            <a:r>
              <a:rPr lang="en-US" dirty="0" err="1" smtClean="0"/>
              <a:t>faul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9</a:t>
            </a:r>
            <a:r>
              <a:rPr lang="ru-RU" dirty="0" smtClean="0"/>
              <a:t>   </a:t>
            </a:r>
            <a:r>
              <a:rPr lang="en-US" dirty="0" err="1" smtClean="0"/>
              <a:t>boese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10</a:t>
            </a:r>
            <a:r>
              <a:rPr lang="ru-RU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  </a:t>
            </a:r>
            <a:r>
              <a:rPr lang="ru-RU" dirty="0" smtClean="0"/>
              <a:t>прилежный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B</a:t>
            </a:r>
            <a:r>
              <a:rPr lang="en-US" dirty="0" smtClean="0"/>
              <a:t>  </a:t>
            </a:r>
            <a:r>
              <a:rPr lang="ru-RU" dirty="0" smtClean="0"/>
              <a:t>умный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  </a:t>
            </a:r>
            <a:r>
              <a:rPr lang="ru-RU" dirty="0" smtClean="0"/>
              <a:t>старый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 </a:t>
            </a:r>
            <a:r>
              <a:rPr lang="ru-RU" dirty="0" smtClean="0"/>
              <a:t>симпатичный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E</a:t>
            </a:r>
            <a:r>
              <a:rPr lang="en-US" dirty="0" smtClean="0"/>
              <a:t>   </a:t>
            </a:r>
            <a:r>
              <a:rPr lang="ru-RU" dirty="0" smtClean="0"/>
              <a:t>злой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F</a:t>
            </a:r>
            <a:r>
              <a:rPr lang="en-US" dirty="0" smtClean="0"/>
              <a:t>   </a:t>
            </a:r>
            <a:r>
              <a:rPr lang="ru-RU" dirty="0" smtClean="0"/>
              <a:t>молодой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G</a:t>
            </a:r>
            <a:r>
              <a:rPr lang="en-US" dirty="0" smtClean="0"/>
              <a:t>  </a:t>
            </a:r>
            <a:r>
              <a:rPr lang="ru-RU" dirty="0" smtClean="0"/>
              <a:t>маленький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H</a:t>
            </a:r>
            <a:r>
              <a:rPr lang="en-US" dirty="0" smtClean="0"/>
              <a:t>  </a:t>
            </a:r>
            <a:r>
              <a:rPr lang="ru-RU" dirty="0" smtClean="0"/>
              <a:t>ленивый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I</a:t>
            </a:r>
            <a:r>
              <a:rPr lang="en-US" dirty="0" smtClean="0"/>
              <a:t>   </a:t>
            </a:r>
            <a:r>
              <a:rPr lang="ru-RU" dirty="0" smtClean="0"/>
              <a:t>большой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J </a:t>
            </a:r>
            <a:r>
              <a:rPr lang="en-US" dirty="0" smtClean="0"/>
              <a:t>  </a:t>
            </a:r>
            <a:r>
              <a:rPr lang="ru-RU" dirty="0" smtClean="0"/>
              <a:t>глупый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1670" y="4929198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smtClean="0">
                <a:solidFill>
                  <a:srgbClr val="00B050"/>
                </a:solidFill>
                <a:latin typeface="Cooper Black" pitchFamily="18" charset="0"/>
              </a:rPr>
              <a:t>1=F</a:t>
            </a:r>
            <a:endParaRPr lang="ru-RU" sz="96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Was </a:t>
            </a:r>
            <a:r>
              <a:rPr lang="en-US" sz="2400" dirty="0" err="1" smtClean="0"/>
              <a:t>passt</a:t>
            </a:r>
            <a:r>
              <a:rPr lang="en-US" sz="2400" dirty="0" smtClean="0"/>
              <a:t> in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logische</a:t>
            </a:r>
            <a:r>
              <a:rPr lang="en-US" sz="2400" dirty="0" smtClean="0"/>
              <a:t> </a:t>
            </a:r>
            <a:r>
              <a:rPr lang="en-US" sz="2400" dirty="0" err="1" smtClean="0"/>
              <a:t>Reihe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? </a:t>
            </a:r>
            <a:endParaRPr lang="ru-RU" sz="2400" dirty="0" smtClean="0"/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Какое слово выпадает из логического ряда?</a:t>
            </a:r>
            <a:endParaRPr lang="en-US" sz="2400" i="1" dirty="0" smtClean="0">
              <a:solidFill>
                <a:srgbClr val="0070C0"/>
              </a:solidFill>
            </a:endParaRPr>
          </a:p>
        </p:txBody>
      </p:sp>
      <p:pic>
        <p:nvPicPr>
          <p:cNvPr id="9" name="Рисунок 8" descr="Человечек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643182"/>
            <a:ext cx="1571636" cy="19688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5984" y="1857364"/>
            <a:ext cx="56436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b="1" dirty="0" smtClean="0">
                <a:solidFill>
                  <a:srgbClr val="FFC000"/>
                </a:solidFill>
              </a:rPr>
              <a:t>- </a:t>
            </a:r>
            <a:r>
              <a:rPr lang="en-US" sz="3200" b="1" dirty="0" smtClean="0">
                <a:solidFill>
                  <a:srgbClr val="FFC000"/>
                </a:solidFill>
              </a:rPr>
              <a:t>rot, </a:t>
            </a:r>
            <a:r>
              <a:rPr lang="en-US" sz="3200" b="1" dirty="0" err="1" smtClean="0">
                <a:solidFill>
                  <a:srgbClr val="FFC000"/>
                </a:solidFill>
              </a:rPr>
              <a:t>lernen</a:t>
            </a:r>
            <a:r>
              <a:rPr lang="en-US" sz="3200" b="1" dirty="0" smtClean="0">
                <a:solidFill>
                  <a:srgbClr val="FFC000"/>
                </a:solidFill>
              </a:rPr>
              <a:t>,  </a:t>
            </a:r>
            <a:r>
              <a:rPr lang="en-US" sz="3200" b="1" dirty="0" err="1" smtClean="0">
                <a:solidFill>
                  <a:srgbClr val="FFC000"/>
                </a:solidFill>
              </a:rPr>
              <a:t>blau</a:t>
            </a:r>
            <a:r>
              <a:rPr lang="en-US" sz="3200" b="1" dirty="0" smtClean="0">
                <a:solidFill>
                  <a:srgbClr val="FFC000"/>
                </a:solidFill>
              </a:rPr>
              <a:t>, </a:t>
            </a:r>
            <a:r>
              <a:rPr lang="en-US" sz="3200" b="1" dirty="0" err="1" smtClean="0">
                <a:solidFill>
                  <a:srgbClr val="FFC000"/>
                </a:solidFill>
              </a:rPr>
              <a:t>grau</a:t>
            </a:r>
            <a:r>
              <a:rPr lang="en-US" sz="3200" b="1" dirty="0" smtClean="0">
                <a:solidFill>
                  <a:srgbClr val="FFC000"/>
                </a:solidFill>
              </a:rPr>
              <a:t>, </a:t>
            </a:r>
            <a:endParaRPr lang="ru-RU" sz="3200" b="1" dirty="0" smtClean="0">
              <a:solidFill>
                <a:srgbClr val="FFC000"/>
              </a:solidFill>
            </a:endParaRPr>
          </a:p>
          <a:p>
            <a:pPr>
              <a:lnSpc>
                <a:spcPct val="200000"/>
              </a:lnSpc>
            </a:pPr>
            <a:r>
              <a:rPr lang="ru-RU" sz="3200" b="1" dirty="0" smtClean="0">
                <a:solidFill>
                  <a:srgbClr val="92D050"/>
                </a:solidFill>
              </a:rPr>
              <a:t>- </a:t>
            </a:r>
            <a:r>
              <a:rPr lang="en-US" sz="3200" b="1" dirty="0" err="1" smtClean="0">
                <a:solidFill>
                  <a:srgbClr val="92D050"/>
                </a:solidFill>
              </a:rPr>
              <a:t>fleissig</a:t>
            </a:r>
            <a:r>
              <a:rPr lang="en-US" sz="3200" b="1" dirty="0" smtClean="0">
                <a:solidFill>
                  <a:srgbClr val="92D050"/>
                </a:solidFill>
              </a:rPr>
              <a:t>, nein, </a:t>
            </a:r>
            <a:r>
              <a:rPr lang="en-US" sz="3200" b="1" dirty="0" err="1" smtClean="0">
                <a:solidFill>
                  <a:srgbClr val="92D050"/>
                </a:solidFill>
              </a:rPr>
              <a:t>boese</a:t>
            </a:r>
            <a:r>
              <a:rPr lang="en-US" sz="3200" b="1" dirty="0" smtClean="0">
                <a:solidFill>
                  <a:srgbClr val="92D050"/>
                </a:solidFill>
              </a:rPr>
              <a:t>, </a:t>
            </a:r>
            <a:r>
              <a:rPr lang="en-US" sz="3200" b="1" dirty="0" err="1" smtClean="0">
                <a:solidFill>
                  <a:srgbClr val="92D050"/>
                </a:solidFill>
              </a:rPr>
              <a:t>dumm</a:t>
            </a:r>
            <a:endParaRPr lang="ru-RU" sz="3200" b="1" dirty="0" smtClean="0">
              <a:solidFill>
                <a:srgbClr val="92D050"/>
              </a:solidFill>
            </a:endParaRPr>
          </a:p>
          <a:p>
            <a:pPr>
              <a:lnSpc>
                <a:spcPct val="200000"/>
              </a:lnSpc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nett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schoen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ja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hilfsbereit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Человечек 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3438" y="3357562"/>
            <a:ext cx="866775" cy="1085850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>
            <a:off x="4357686" y="1428736"/>
            <a:ext cx="2428892" cy="1643074"/>
          </a:xfrm>
          <a:prstGeom prst="cloudCallou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786314" y="17144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Prima!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07167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</a:t>
            </a:r>
            <a:r>
              <a:rPr lang="en-US" dirty="0" err="1" smtClean="0"/>
              <a:t>spannend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Maerchaenwelt</a:t>
            </a:r>
            <a:r>
              <a:rPr lang="en-US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14290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Beschreibe</a:t>
            </a:r>
            <a:r>
              <a:rPr lang="en-US" sz="2400" dirty="0" smtClean="0"/>
              <a:t> die </a:t>
            </a:r>
            <a:r>
              <a:rPr lang="en-US" sz="2400" dirty="0" err="1" smtClean="0"/>
              <a:t>Maerchenfiguren</a:t>
            </a:r>
            <a:r>
              <a:rPr lang="en-US" sz="2400" dirty="0" smtClean="0"/>
              <a:t>? </a:t>
            </a:r>
            <a:endParaRPr lang="ru-RU" sz="2400" dirty="0" smtClean="0"/>
          </a:p>
          <a:p>
            <a:pPr algn="ctr"/>
            <a:r>
              <a:rPr lang="en-US" sz="2400" i="1" dirty="0" err="1" smtClean="0">
                <a:solidFill>
                  <a:srgbClr val="0070C0"/>
                </a:solidFill>
              </a:rPr>
              <a:t>Опиши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сказочных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героев</a:t>
            </a:r>
            <a:r>
              <a:rPr lang="ru-RU" sz="2400" i="1" dirty="0" smtClean="0">
                <a:solidFill>
                  <a:srgbClr val="0070C0"/>
                </a:solidFill>
              </a:rPr>
              <a:t>?</a:t>
            </a:r>
            <a:endParaRPr lang="en-US" sz="2400" i="1" dirty="0" smtClean="0">
              <a:solidFill>
                <a:srgbClr val="0070C0"/>
              </a:solidFill>
            </a:endParaRPr>
          </a:p>
        </p:txBody>
      </p:sp>
      <p:pic>
        <p:nvPicPr>
          <p:cNvPr id="6" name="Рисунок 5" descr="Человечек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023" y="4929174"/>
            <a:ext cx="1836977" cy="19288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1071547"/>
            <a:ext cx="835824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000" dirty="0" smtClean="0"/>
              <a:t>Das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ru-RU" sz="2000" i="1" dirty="0" smtClean="0"/>
              <a:t>    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Sie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______________</a:t>
            </a:r>
            <a:r>
              <a:rPr lang="en-US" sz="2000" dirty="0" smtClean="0"/>
              <a:t> und </a:t>
            </a:r>
            <a:r>
              <a:rPr lang="en-US" sz="2000" dirty="0" smtClean="0">
                <a:solidFill>
                  <a:srgbClr val="00B050"/>
                </a:solidFill>
              </a:rPr>
              <a:t>___________.</a:t>
            </a:r>
            <a:endParaRPr lang="ru-RU" sz="2000" dirty="0" smtClean="0">
              <a:solidFill>
                <a:srgbClr val="00B050"/>
              </a:solidFill>
            </a:endParaRPr>
          </a:p>
          <a:p>
            <a:pPr>
              <a:lnSpc>
                <a:spcPct val="250000"/>
              </a:lnSpc>
            </a:pPr>
            <a:r>
              <a:rPr lang="ru-RU" sz="2000" dirty="0" smtClean="0"/>
              <a:t>             </a:t>
            </a:r>
            <a:r>
              <a:rPr lang="en-US" sz="2000" dirty="0" smtClean="0"/>
              <a:t>Das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ru-RU" sz="2000" i="1" dirty="0" smtClean="0"/>
              <a:t>                   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en-US" sz="2000" dirty="0" err="1" smtClean="0"/>
              <a:t>Er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____________</a:t>
            </a:r>
            <a:r>
              <a:rPr lang="en-US" sz="2000" dirty="0" smtClean="0"/>
              <a:t>  und  </a:t>
            </a:r>
            <a:r>
              <a:rPr lang="en-US" sz="2000" dirty="0" smtClean="0">
                <a:solidFill>
                  <a:srgbClr val="00B050"/>
                </a:solidFill>
              </a:rPr>
              <a:t>_____________</a:t>
            </a:r>
            <a:r>
              <a:rPr lang="en-US" sz="2000" dirty="0" smtClean="0"/>
              <a:t>  .</a:t>
            </a:r>
            <a:endParaRPr lang="ru-RU" sz="2000" dirty="0" smtClean="0"/>
          </a:p>
          <a:p>
            <a:pPr>
              <a:lnSpc>
                <a:spcPct val="250000"/>
              </a:lnSpc>
            </a:pPr>
            <a:r>
              <a:rPr lang="en-US" sz="2000" dirty="0" smtClean="0"/>
              <a:t>Das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ru-RU" sz="2000" i="1" dirty="0" smtClean="0"/>
              <a:t>                   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en-US" sz="2000" dirty="0" err="1" smtClean="0"/>
              <a:t>Sie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B050"/>
                </a:solidFill>
              </a:rPr>
              <a:t>__________</a:t>
            </a:r>
            <a:r>
              <a:rPr lang="en-US" sz="2000" dirty="0" smtClean="0"/>
              <a:t>  und  </a:t>
            </a:r>
            <a:r>
              <a:rPr lang="en-US" sz="2000" dirty="0" smtClean="0">
                <a:solidFill>
                  <a:srgbClr val="00B050"/>
                </a:solidFill>
              </a:rPr>
              <a:t>_______________</a:t>
            </a:r>
            <a:r>
              <a:rPr lang="en-US" sz="2000" dirty="0" smtClean="0"/>
              <a:t>  .</a:t>
            </a:r>
            <a:endParaRPr lang="ru-RU" sz="2000" dirty="0" smtClean="0"/>
          </a:p>
          <a:p>
            <a:pPr>
              <a:lnSpc>
                <a:spcPct val="250000"/>
              </a:lnSpc>
            </a:pPr>
            <a:r>
              <a:rPr lang="ru-RU" sz="2000" dirty="0" smtClean="0"/>
              <a:t>                         </a:t>
            </a:r>
            <a:r>
              <a:rPr lang="en-US" sz="2000" dirty="0" smtClean="0"/>
              <a:t>Das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ru-RU" sz="2000" i="1" dirty="0" smtClean="0"/>
              <a:t>                   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en-US" sz="2000" dirty="0" smtClean="0"/>
              <a:t>Lulu    </a:t>
            </a:r>
            <a:r>
              <a:rPr lang="en-US" sz="2000" dirty="0" err="1" smtClean="0"/>
              <a:t>ist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00B050"/>
                </a:solidFill>
              </a:rPr>
              <a:t>___________</a:t>
            </a:r>
            <a:r>
              <a:rPr lang="en-US" sz="2000" dirty="0" smtClean="0"/>
              <a:t> und  </a:t>
            </a:r>
            <a:r>
              <a:rPr lang="en-US" sz="2000" dirty="0" smtClean="0">
                <a:solidFill>
                  <a:srgbClr val="00B050"/>
                </a:solidFill>
              </a:rPr>
              <a:t>___________</a:t>
            </a:r>
            <a:r>
              <a:rPr lang="en-US" sz="2000" dirty="0" smtClean="0"/>
              <a:t>  .</a:t>
            </a:r>
            <a:endParaRPr lang="ru-RU" sz="2000" dirty="0" smtClean="0"/>
          </a:p>
          <a:p>
            <a:pPr>
              <a:lnSpc>
                <a:spcPct val="250000"/>
              </a:lnSpc>
            </a:pPr>
            <a:r>
              <a:rPr lang="en-US" sz="2000" dirty="0" smtClean="0"/>
              <a:t>Das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ru-RU" sz="2000" dirty="0" smtClean="0"/>
              <a:t>    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Er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___________</a:t>
            </a:r>
            <a:r>
              <a:rPr lang="en-US" sz="2000" dirty="0" smtClean="0"/>
              <a:t>   und </a:t>
            </a:r>
            <a:r>
              <a:rPr lang="en-US" sz="2000" dirty="0" smtClean="0">
                <a:solidFill>
                  <a:srgbClr val="00B050"/>
                </a:solidFill>
              </a:rPr>
              <a:t>____________</a:t>
            </a:r>
            <a:r>
              <a:rPr lang="en-US" sz="2000" dirty="0" smtClean="0"/>
              <a:t> .  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5429264"/>
            <a:ext cx="6643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boese</a:t>
            </a:r>
            <a:r>
              <a:rPr lang="en-US" sz="2800" dirty="0" smtClean="0">
                <a:solidFill>
                  <a:srgbClr val="00B050"/>
                </a:solidFill>
              </a:rPr>
              <a:t>,  </a:t>
            </a:r>
            <a:r>
              <a:rPr lang="en-US" sz="2800" dirty="0" err="1" smtClean="0">
                <a:solidFill>
                  <a:srgbClr val="00B050"/>
                </a:solidFill>
              </a:rPr>
              <a:t>fleissig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schoen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klein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lustig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klug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freundlich</a:t>
            </a:r>
            <a:r>
              <a:rPr lang="en-US" sz="2800" dirty="0" smtClean="0">
                <a:solidFill>
                  <a:srgbClr val="00B050"/>
                </a:solidFill>
              </a:rPr>
              <a:t>, gut, </a:t>
            </a:r>
            <a:r>
              <a:rPr lang="en-US" sz="2800" dirty="0" err="1" smtClean="0">
                <a:solidFill>
                  <a:srgbClr val="00B050"/>
                </a:solidFill>
              </a:rPr>
              <a:t>haesslich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traurig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duenn</a:t>
            </a:r>
            <a:endParaRPr lang="ru-RU" sz="2800" dirty="0" smtClean="0">
              <a:solidFill>
                <a:srgbClr val="00B050"/>
              </a:solidFill>
            </a:endParaRPr>
          </a:p>
        </p:txBody>
      </p:sp>
      <p:pic>
        <p:nvPicPr>
          <p:cNvPr id="12" name="Рисунок 11" descr="КрШап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928671"/>
            <a:ext cx="576307" cy="1071570"/>
          </a:xfrm>
          <a:prstGeom prst="rect">
            <a:avLst/>
          </a:prstGeom>
        </p:spPr>
      </p:pic>
      <p:pic>
        <p:nvPicPr>
          <p:cNvPr id="13" name="Рисунок 12" descr="Карабас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08" y="1928802"/>
            <a:ext cx="1023937" cy="739742"/>
          </a:xfrm>
          <a:prstGeom prst="rect">
            <a:avLst/>
          </a:prstGeom>
        </p:spPr>
      </p:pic>
      <p:pic>
        <p:nvPicPr>
          <p:cNvPr id="14" name="Рисунок 13" descr="Мальвин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2643182"/>
            <a:ext cx="928688" cy="928688"/>
          </a:xfrm>
          <a:prstGeom prst="rect">
            <a:avLst/>
          </a:prstGeom>
        </p:spPr>
      </p:pic>
      <p:pic>
        <p:nvPicPr>
          <p:cNvPr id="16" name="Рисунок 15" descr="Лулу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3429000"/>
            <a:ext cx="638175" cy="857250"/>
          </a:xfrm>
          <a:prstGeom prst="rect">
            <a:avLst/>
          </a:prstGeom>
        </p:spPr>
      </p:pic>
      <p:pic>
        <p:nvPicPr>
          <p:cNvPr id="17" name="Рисунок 16" descr="Пьеро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7290" y="4143380"/>
            <a:ext cx="1133475" cy="770584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Office disk 2\Диск2\PFiles\MSOffice\Clipart\corpbas\j007925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483" y="3071810"/>
            <a:ext cx="3412210" cy="3357586"/>
          </a:xfrm>
          <a:prstGeom prst="rect">
            <a:avLst/>
          </a:prstGeom>
          <a:noFill/>
        </p:spPr>
      </p:pic>
      <p:sp>
        <p:nvSpPr>
          <p:cNvPr id="10" name="Выноска-облако 9"/>
          <p:cNvSpPr/>
          <p:nvPr/>
        </p:nvSpPr>
        <p:spPr>
          <a:xfrm flipH="1">
            <a:off x="285720" y="785794"/>
            <a:ext cx="5857916" cy="4000528"/>
          </a:xfrm>
          <a:prstGeom prst="cloudCallout">
            <a:avLst>
              <a:gd name="adj1" fmla="val -67476"/>
              <a:gd name="adj2" fmla="val 3288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28728" y="1571612"/>
            <a:ext cx="47863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Haende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hoch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!</a:t>
            </a:r>
          </a:p>
          <a:p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Und </a:t>
            </a:r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jetzt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nach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unten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.</a:t>
            </a:r>
          </a:p>
          <a:p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Noch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einmal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!</a:t>
            </a:r>
          </a:p>
          <a:p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Jetzt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sind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wir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Baskerville Old Face" pitchFamily="18" charset="0"/>
              </a:rPr>
              <a:t>munter</a:t>
            </a:r>
            <a:r>
              <a:rPr lang="en-US" sz="3600" b="1" i="1" dirty="0" smtClean="0">
                <a:solidFill>
                  <a:srgbClr val="FF0000"/>
                </a:solidFill>
                <a:latin typeface="Baskerville Old Face" pitchFamily="18" charset="0"/>
              </a:rPr>
              <a:t>!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Человечек 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57884" y="2786058"/>
            <a:ext cx="866775" cy="1075636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 flipH="1">
            <a:off x="3714744" y="1071546"/>
            <a:ext cx="3071834" cy="1571636"/>
          </a:xfrm>
          <a:prstGeom prst="cloudCallout">
            <a:avLst>
              <a:gd name="adj1" fmla="val -32527"/>
              <a:gd name="adj2" fmla="val 68734"/>
            </a:avLst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714876" y="135729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Klasse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00562" y="178592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Zahlen</a:t>
            </a:r>
            <a:r>
              <a:rPr lang="en-US" dirty="0" smtClean="0"/>
              <a:t> </a:t>
            </a:r>
            <a:r>
              <a:rPr lang="en-US" dirty="0" err="1" smtClean="0"/>
              <a:t>spielen</a:t>
            </a:r>
            <a:r>
              <a:rPr lang="en-US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Finde</a:t>
            </a:r>
            <a:r>
              <a:rPr lang="en-US" sz="2400" dirty="0" smtClean="0"/>
              <a:t> die </a:t>
            </a:r>
            <a:r>
              <a:rPr lang="en-US" sz="2400" dirty="0" err="1" smtClean="0"/>
              <a:t>richtige</a:t>
            </a:r>
            <a:r>
              <a:rPr lang="en-US" sz="2400" dirty="0" smtClean="0"/>
              <a:t> </a:t>
            </a:r>
            <a:r>
              <a:rPr lang="en-US" sz="2400" dirty="0" err="1" smtClean="0"/>
              <a:t>Antwort</a:t>
            </a:r>
            <a:r>
              <a:rPr lang="en-US" sz="2400" dirty="0" smtClean="0"/>
              <a:t>! </a:t>
            </a:r>
          </a:p>
          <a:p>
            <a:pPr algn="ctr"/>
            <a:r>
              <a:rPr lang="en-US" sz="2400" i="1" dirty="0" err="1" smtClean="0">
                <a:solidFill>
                  <a:srgbClr val="0070C0"/>
                </a:solidFill>
              </a:rPr>
              <a:t>Найди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правильный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ответ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</a:p>
        </p:txBody>
      </p:sp>
      <p:pic>
        <p:nvPicPr>
          <p:cNvPr id="1026" name="Picture 2" descr="C:\Office disk 2\Диск2\PFiles\MSOffice\Clipart\standard\stddir1\bd0509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000240"/>
            <a:ext cx="1586993" cy="1439688"/>
          </a:xfrm>
          <a:prstGeom prst="rect">
            <a:avLst/>
          </a:prstGeom>
          <a:noFill/>
        </p:spPr>
      </p:pic>
      <p:pic>
        <p:nvPicPr>
          <p:cNvPr id="9" name="Рисунок 8" descr="Человечек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71744"/>
            <a:ext cx="1718409" cy="19288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71736" y="1785926"/>
            <a:ext cx="4214842" cy="206210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</a:rPr>
              <a:t>50+50=		100-5=</a:t>
            </a: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3*10=		20:5=</a:t>
            </a:r>
            <a:endParaRPr lang="ru-RU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10+2=		</a:t>
            </a:r>
            <a:r>
              <a:rPr lang="ru-RU" sz="3200" b="1" i="1" dirty="0" smtClean="0">
                <a:solidFill>
                  <a:schemeClr val="bg1"/>
                </a:solidFill>
              </a:rPr>
              <a:t>33-13=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ru-RU" sz="3200" b="1" i="1" dirty="0" smtClean="0">
                <a:solidFill>
                  <a:schemeClr val="bg1"/>
                </a:solidFill>
              </a:rPr>
              <a:t>9*2=</a:t>
            </a:r>
            <a:r>
              <a:rPr lang="en-US" sz="3200" b="1" i="1" dirty="0" smtClean="0">
                <a:solidFill>
                  <a:schemeClr val="bg1"/>
                </a:solidFill>
              </a:rPr>
              <a:t>			</a:t>
            </a:r>
            <a:r>
              <a:rPr lang="ru-RU" sz="3200" b="1" i="1" dirty="0" smtClean="0">
                <a:solidFill>
                  <a:schemeClr val="bg1"/>
                </a:solidFill>
              </a:rPr>
              <a:t>45:3=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4572008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achzehn</a:t>
            </a: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hundert</a:t>
            </a: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zwanzig</a:t>
            </a: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vier</a:t>
            </a: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</a:p>
          <a:p>
            <a:pPr algn="ctr"/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dreissig</a:t>
            </a: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zwoelf</a:t>
            </a: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fuenfzehn</a:t>
            </a: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fuenfundneunzig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Человечек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4884"/>
            <a:ext cx="1718409" cy="19288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71670" y="21429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Слова, обозначающие числа называются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12" y="21429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числительными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78579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Числительные делятся на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786314" y="78579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порядковые и количественные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472" y="121442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Finde</a:t>
            </a:r>
            <a:r>
              <a:rPr lang="en-US" sz="2400" dirty="0" smtClean="0"/>
              <a:t> die </a:t>
            </a:r>
            <a:r>
              <a:rPr lang="en-US" sz="2400" dirty="0" err="1" smtClean="0"/>
              <a:t>richtige</a:t>
            </a:r>
            <a:r>
              <a:rPr lang="en-US" sz="2400" dirty="0" smtClean="0"/>
              <a:t> </a:t>
            </a:r>
            <a:r>
              <a:rPr lang="en-US" sz="2400" dirty="0" err="1" smtClean="0"/>
              <a:t>Antwort</a:t>
            </a:r>
            <a:r>
              <a:rPr lang="en-US" sz="2400" dirty="0" smtClean="0"/>
              <a:t>! </a:t>
            </a:r>
          </a:p>
          <a:p>
            <a:pPr algn="ctr"/>
            <a:r>
              <a:rPr lang="en-US" sz="2400" i="1" dirty="0" err="1" smtClean="0">
                <a:solidFill>
                  <a:srgbClr val="0070C0"/>
                </a:solidFill>
              </a:rPr>
              <a:t>Найди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правильный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ответ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285984" y="2285992"/>
            <a:ext cx="5500726" cy="14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857496"/>
            <a:ext cx="523873" cy="50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Рисунок 17" descr="количеств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84" y="4214818"/>
            <a:ext cx="5143500" cy="1333500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072074"/>
            <a:ext cx="523873" cy="50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Человечек 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4876" y="2571744"/>
            <a:ext cx="866775" cy="1075239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 flipH="1">
            <a:off x="3143240" y="928670"/>
            <a:ext cx="2428892" cy="1643074"/>
          </a:xfrm>
          <a:prstGeom prst="cloudCallou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428992" y="114298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Prima!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150017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Zahlen</a:t>
            </a:r>
            <a:r>
              <a:rPr lang="en-US" dirty="0" smtClean="0"/>
              <a:t> </a:t>
            </a:r>
            <a:r>
              <a:rPr lang="en-US" dirty="0" err="1" smtClean="0"/>
              <a:t>spielen</a:t>
            </a:r>
            <a:r>
              <a:rPr lang="en-US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pic>
        <p:nvPicPr>
          <p:cNvPr id="7" name="Рисунок 6" descr="Человечек 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72264" y="4857760"/>
            <a:ext cx="962025" cy="1200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Teile</a:t>
            </a:r>
            <a:r>
              <a:rPr lang="en-US" sz="2400" dirty="0" smtClean="0"/>
              <a:t> die </a:t>
            </a:r>
            <a:r>
              <a:rPr lang="en-US" sz="2400" dirty="0" err="1" smtClean="0"/>
              <a:t>Berufe</a:t>
            </a:r>
            <a:r>
              <a:rPr lang="en-US" sz="2400" dirty="0" smtClean="0"/>
              <a:t> auf </a:t>
            </a:r>
            <a:r>
              <a:rPr lang="en-US" sz="2400" dirty="0" err="1" smtClean="0"/>
              <a:t>zwei</a:t>
            </a:r>
            <a:r>
              <a:rPr lang="en-US" sz="2400" dirty="0" smtClean="0"/>
              <a:t> </a:t>
            </a:r>
            <a:r>
              <a:rPr lang="en-US" sz="2400" dirty="0" err="1" smtClean="0"/>
              <a:t>Spalten</a:t>
            </a:r>
            <a:r>
              <a:rPr lang="en-US" sz="2400" dirty="0" smtClean="0"/>
              <a:t>! </a:t>
            </a:r>
          </a:p>
          <a:p>
            <a:pPr algn="ctr"/>
            <a:r>
              <a:rPr lang="en-US" sz="2400" i="1" dirty="0" err="1" smtClean="0">
                <a:solidFill>
                  <a:srgbClr val="0070C0"/>
                </a:solidFill>
              </a:rPr>
              <a:t>Раз</a:t>
            </a:r>
            <a:r>
              <a:rPr lang="ru-RU" sz="2400" i="1" dirty="0" err="1" smtClean="0">
                <a:solidFill>
                  <a:srgbClr val="0070C0"/>
                </a:solidFill>
              </a:rPr>
              <a:t>д</a:t>
            </a:r>
            <a:r>
              <a:rPr lang="en-US" sz="2400" i="1" dirty="0" err="1" smtClean="0">
                <a:solidFill>
                  <a:srgbClr val="0070C0"/>
                </a:solidFill>
              </a:rPr>
              <a:t>ели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</a:rPr>
              <a:t>про</a:t>
            </a:r>
            <a:r>
              <a:rPr lang="ru-RU" sz="2400" i="1" dirty="0" err="1" smtClean="0">
                <a:solidFill>
                  <a:srgbClr val="0070C0"/>
                </a:solidFill>
              </a:rPr>
              <a:t>фессии</a:t>
            </a:r>
            <a:r>
              <a:rPr lang="ru-RU" sz="2400" i="1" dirty="0" smtClean="0">
                <a:solidFill>
                  <a:srgbClr val="0070C0"/>
                </a:solidFill>
              </a:rPr>
              <a:t> на</a:t>
            </a:r>
            <a:r>
              <a:rPr lang="en-US" sz="2400" i="1" dirty="0" smtClean="0">
                <a:solidFill>
                  <a:srgbClr val="0070C0"/>
                </a:solidFill>
              </a:rPr>
              <a:t> 2 </a:t>
            </a:r>
            <a:r>
              <a:rPr lang="ru-RU" sz="2400" i="1" dirty="0" smtClean="0">
                <a:solidFill>
                  <a:srgbClr val="0070C0"/>
                </a:solidFill>
              </a:rPr>
              <a:t>колонки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</a:p>
        </p:txBody>
      </p:sp>
      <p:pic>
        <p:nvPicPr>
          <p:cNvPr id="4099" name="Picture 3" descr="C:\Office disk 2\Диск2\PFiles\MSOffice\Clipart\standard\stddir1\bd0003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00240"/>
            <a:ext cx="1841414" cy="3000396"/>
          </a:xfrm>
          <a:prstGeom prst="rect">
            <a:avLst/>
          </a:prstGeom>
          <a:noFill/>
        </p:spPr>
      </p:pic>
      <p:pic>
        <p:nvPicPr>
          <p:cNvPr id="4100" name="Picture 4" descr="C:\Office disk 2\Диск2\PFiles\MSOffice\Clipart\standard\stddir2\dd0107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500174"/>
            <a:ext cx="2596836" cy="4214842"/>
          </a:xfrm>
          <a:prstGeom prst="rect">
            <a:avLst/>
          </a:prstGeom>
          <a:noFill/>
        </p:spPr>
      </p:pic>
      <p:pic>
        <p:nvPicPr>
          <p:cNvPr id="13" name="Picture 4" descr="C:\Office disk 2\Диск2\PFiles\MSOffice\Clipart\standard\stddir2\dd0107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4348" y="1571612"/>
            <a:ext cx="2596836" cy="4214842"/>
          </a:xfrm>
          <a:prstGeom prst="rect">
            <a:avLst/>
          </a:prstGeom>
          <a:noFill/>
        </p:spPr>
      </p:pic>
      <p:pic>
        <p:nvPicPr>
          <p:cNvPr id="16" name="Рисунок 15" descr="Человечек 8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29586" y="4786322"/>
            <a:ext cx="1214414" cy="127513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4282" y="5934670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der</a:t>
            </a:r>
            <a:r>
              <a:rPr lang="en-US" dirty="0" smtClean="0"/>
              <a:t> Lehrer, die </a:t>
            </a:r>
            <a:r>
              <a:rPr lang="en-US" dirty="0" err="1" smtClean="0"/>
              <a:t>Krankenschwester</a:t>
            </a:r>
            <a:r>
              <a:rPr lang="en-US" dirty="0" smtClean="0"/>
              <a:t>, die </a:t>
            </a:r>
            <a:r>
              <a:rPr lang="en-US" dirty="0" err="1" smtClean="0"/>
              <a:t>Aerztin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Mechaniker</a:t>
            </a:r>
            <a:r>
              <a:rPr lang="en-US" dirty="0" smtClean="0"/>
              <a:t>, die </a:t>
            </a:r>
            <a:r>
              <a:rPr lang="en-US" dirty="0" err="1" smtClean="0"/>
              <a:t>Verkaeuferin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Fahrer</a:t>
            </a:r>
            <a:r>
              <a:rPr lang="en-US" dirty="0" smtClean="0"/>
              <a:t>,</a:t>
            </a:r>
            <a:endParaRPr lang="ru-RU" dirty="0" smtClean="0"/>
          </a:p>
          <a:p>
            <a:pPr algn="ctr"/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Musiker</a:t>
            </a:r>
            <a:r>
              <a:rPr lang="en-US" dirty="0" smtClean="0"/>
              <a:t>, die </a:t>
            </a:r>
            <a:r>
              <a:rPr lang="en-US" dirty="0" err="1" smtClean="0"/>
              <a:t>Buchhalterin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Architekt</a:t>
            </a:r>
            <a:r>
              <a:rPr lang="en-US" dirty="0" smtClean="0"/>
              <a:t>, die </a:t>
            </a:r>
            <a:r>
              <a:rPr lang="en-US" dirty="0" err="1" smtClean="0"/>
              <a:t>Bankkauffrau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Sportler</a:t>
            </a:r>
            <a:r>
              <a:rPr lang="en-US" dirty="0" smtClean="0"/>
              <a:t>, die Hausfrau.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Bilde</a:t>
            </a:r>
            <a:r>
              <a:rPr lang="en-US" sz="2400" dirty="0" smtClean="0"/>
              <a:t> </a:t>
            </a:r>
            <a:r>
              <a:rPr lang="en-US" sz="2400" dirty="0" err="1" smtClean="0"/>
              <a:t>Saetzte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den </a:t>
            </a:r>
            <a:r>
              <a:rPr lang="en-US" sz="2400" dirty="0" err="1" smtClean="0"/>
              <a:t>Woertern</a:t>
            </a:r>
            <a:r>
              <a:rPr lang="en-US" sz="2400" dirty="0" smtClean="0"/>
              <a:t>! </a:t>
            </a: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Составь предложения из слов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</a:p>
        </p:txBody>
      </p:sp>
      <p:pic>
        <p:nvPicPr>
          <p:cNvPr id="16" name="Рисунок 15" descr="Человечек 8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29586" y="4786322"/>
            <a:ext cx="1214414" cy="1275135"/>
          </a:xfrm>
          <a:prstGeom prst="rect">
            <a:avLst/>
          </a:prstGeom>
        </p:spPr>
      </p:pic>
      <p:pic>
        <p:nvPicPr>
          <p:cNvPr id="1026" name="Picture 2" descr="C:\Office disk 2\Диск2\PFiles\MSOffice\Clipart\standard\stddir3\pe0135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928802"/>
            <a:ext cx="4087344" cy="27860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215074" y="228599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Mechaniker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371475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Mein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507207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Vater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542926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ist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Bilde</a:t>
            </a:r>
            <a:r>
              <a:rPr lang="en-US" sz="2400" dirty="0" smtClean="0"/>
              <a:t> </a:t>
            </a:r>
            <a:r>
              <a:rPr lang="en-US" sz="2400" dirty="0" err="1" smtClean="0"/>
              <a:t>Saetzte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den </a:t>
            </a:r>
            <a:r>
              <a:rPr lang="en-US" sz="2400" dirty="0" err="1" smtClean="0"/>
              <a:t>Woertern</a:t>
            </a:r>
            <a:r>
              <a:rPr lang="en-US" sz="2400" dirty="0" smtClean="0"/>
              <a:t>! </a:t>
            </a: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Составь предложения из слов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</a:p>
        </p:txBody>
      </p:sp>
      <p:pic>
        <p:nvPicPr>
          <p:cNvPr id="16" name="Рисунок 15" descr="Человечек 8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29586" y="4786322"/>
            <a:ext cx="1214414" cy="12751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6000768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Mutter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564357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Mein</a:t>
            </a:r>
            <a:r>
              <a:rPr lang="en-US" sz="2800" dirty="0" err="1" smtClean="0"/>
              <a:t>e</a:t>
            </a:r>
            <a:r>
              <a:rPr lang="en-US" sz="2800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221455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Lehrerin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292893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ist</a:t>
            </a:r>
            <a:endParaRPr lang="ru-RU" dirty="0"/>
          </a:p>
        </p:txBody>
      </p:sp>
      <p:pic>
        <p:nvPicPr>
          <p:cNvPr id="2050" name="Picture 2" descr="C:\Office disk 2\Диск2\PFiles\MSOffice\Clipart\standard\stddir1\bd07105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928802"/>
            <a:ext cx="2286016" cy="478117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Bilde</a:t>
            </a:r>
            <a:r>
              <a:rPr lang="en-US" sz="2400" dirty="0" smtClean="0"/>
              <a:t> </a:t>
            </a:r>
            <a:r>
              <a:rPr lang="en-US" sz="2400" dirty="0" err="1" smtClean="0"/>
              <a:t>Saetzte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den </a:t>
            </a:r>
            <a:r>
              <a:rPr lang="en-US" sz="2400" dirty="0" err="1" smtClean="0"/>
              <a:t>Woertern</a:t>
            </a:r>
            <a:r>
              <a:rPr lang="en-US" sz="2400" dirty="0" smtClean="0"/>
              <a:t>! </a:t>
            </a: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Составь предложения из слов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</a:p>
        </p:txBody>
      </p:sp>
      <p:pic>
        <p:nvPicPr>
          <p:cNvPr id="16" name="Рисунок 15" descr="Человечек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857628"/>
            <a:ext cx="1285884" cy="16108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3174" y="535782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Onkel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15074" y="585789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Mein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350043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Ingenieur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221455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ist</a:t>
            </a:r>
            <a:endParaRPr lang="ru-RU" dirty="0"/>
          </a:p>
        </p:txBody>
      </p:sp>
      <p:pic>
        <p:nvPicPr>
          <p:cNvPr id="3074" name="Picture 2" descr="C:\Office disk 2\Диск2\PFiles\MSOffice\Clipart\standard\stddir1\bd07183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643050"/>
            <a:ext cx="3998687" cy="39367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Bilde</a:t>
            </a:r>
            <a:r>
              <a:rPr lang="en-US" sz="2400" dirty="0" smtClean="0"/>
              <a:t> </a:t>
            </a:r>
            <a:r>
              <a:rPr lang="en-US" sz="2400" dirty="0" err="1" smtClean="0"/>
              <a:t>Saetzte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den </a:t>
            </a:r>
            <a:r>
              <a:rPr lang="en-US" sz="2400" dirty="0" err="1" smtClean="0"/>
              <a:t>Woertern</a:t>
            </a:r>
            <a:r>
              <a:rPr lang="en-US" sz="2400" dirty="0" smtClean="0"/>
              <a:t>! </a:t>
            </a: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Составь предложения из слов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</a:p>
        </p:txBody>
      </p:sp>
      <p:pic>
        <p:nvPicPr>
          <p:cNvPr id="16" name="Рисунок 15" descr="Человечек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857628"/>
            <a:ext cx="1285884" cy="16108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3372" y="578645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Tante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585789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Meine</a:t>
            </a:r>
            <a:r>
              <a:rPr lang="en-US" sz="2800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435769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Laborantin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86446" y="192880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ist</a:t>
            </a:r>
            <a:endParaRPr lang="ru-RU" dirty="0"/>
          </a:p>
        </p:txBody>
      </p:sp>
      <p:pic>
        <p:nvPicPr>
          <p:cNvPr id="4098" name="Picture 2" descr="C:\Office disk 2\Диск2\PFiles\MSOffice\Clipart\standard\stddir4\pe0228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14488"/>
            <a:ext cx="4286280" cy="41166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7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Человечек 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36" y="1928802"/>
            <a:ext cx="866775" cy="1074801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>
            <a:off x="3428992" y="285728"/>
            <a:ext cx="2428892" cy="1643074"/>
          </a:xfrm>
          <a:prstGeom prst="cloudCallout">
            <a:avLst>
              <a:gd name="adj1" fmla="val -62962"/>
              <a:gd name="adj2" fmla="val 61175"/>
            </a:avLst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929058" y="57148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Prima!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100010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Zahlen</a:t>
            </a:r>
            <a:r>
              <a:rPr lang="en-US" dirty="0" smtClean="0"/>
              <a:t> </a:t>
            </a:r>
            <a:r>
              <a:rPr lang="en-US" dirty="0" err="1" smtClean="0"/>
              <a:t>spielen</a:t>
            </a:r>
            <a:r>
              <a:rPr lang="en-US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7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Spielt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den </a:t>
            </a:r>
            <a:r>
              <a:rPr lang="en-US" sz="2400" dirty="0" err="1" smtClean="0"/>
              <a:t>Verben</a:t>
            </a:r>
            <a:r>
              <a:rPr lang="en-US" sz="2400" dirty="0" smtClean="0"/>
              <a:t>! </a:t>
            </a: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Поиграй с глаголами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</a:p>
        </p:txBody>
      </p:sp>
      <p:pic>
        <p:nvPicPr>
          <p:cNvPr id="16" name="Рисунок 15" descr="Человечек 8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13150" y="3929066"/>
            <a:ext cx="2030849" cy="2132392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785926"/>
            <a:ext cx="74485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3108" y="4429132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Mache Test! </a:t>
            </a: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Выполни тест</a:t>
            </a:r>
            <a:r>
              <a:rPr lang="en-US" sz="2400" i="1" dirty="0" smtClean="0">
                <a:solidFill>
                  <a:srgbClr val="0070C0"/>
                </a:solidFill>
              </a:rPr>
              <a:t>!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Человечек 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3438" y="1500174"/>
            <a:ext cx="866775" cy="910113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 flipH="1">
            <a:off x="1643042" y="571480"/>
            <a:ext cx="2428892" cy="2214578"/>
          </a:xfrm>
          <a:prstGeom prst="cloudCallout">
            <a:avLst>
              <a:gd name="adj1" fmla="val -84474"/>
              <a:gd name="adj2" fmla="val -14743"/>
            </a:avLst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57356" y="71435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bunte</a:t>
            </a:r>
            <a:r>
              <a:rPr lang="en-US" dirty="0" smtClean="0"/>
              <a:t>, </a:t>
            </a:r>
            <a:r>
              <a:rPr lang="en-US" dirty="0" err="1" smtClean="0"/>
              <a:t>schoene</a:t>
            </a:r>
            <a:r>
              <a:rPr lang="en-US" dirty="0" smtClean="0"/>
              <a:t> Welt!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1500174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Gipfel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nah!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5"/>
            <a:ext cx="7000924" cy="54838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pic>
        <p:nvPicPr>
          <p:cNvPr id="9" name="Рисунок 8" descr="Человечек 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4810" y="214290"/>
            <a:ext cx="729535" cy="910113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 flipH="1">
            <a:off x="1142976" y="857232"/>
            <a:ext cx="3357586" cy="2214578"/>
          </a:xfrm>
          <a:prstGeom prst="cloudCallout">
            <a:avLst>
              <a:gd name="adj1" fmla="val -50450"/>
              <a:gd name="adj2" fmla="val -64881"/>
            </a:avLst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357290" y="114298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Hoehe</a:t>
            </a:r>
            <a:r>
              <a:rPr lang="en-US" dirty="0" smtClean="0"/>
              <a:t> des </a:t>
            </a:r>
            <a:r>
              <a:rPr lang="en-US" dirty="0" err="1" smtClean="0"/>
              <a:t>Berges</a:t>
            </a:r>
            <a:r>
              <a:rPr lang="en-US" dirty="0" smtClean="0"/>
              <a:t> </a:t>
            </a:r>
            <a:r>
              <a:rPr lang="en-US" dirty="0" err="1" smtClean="0"/>
              <a:t>eingestiegen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85918" y="214311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Ende</a:t>
            </a:r>
            <a:r>
              <a:rPr lang="en-US" sz="2400" dirty="0" smtClean="0">
                <a:solidFill>
                  <a:srgbClr val="0070C0"/>
                </a:solidFill>
              </a:rPr>
              <a:t> gut </a:t>
            </a:r>
            <a:r>
              <a:rPr lang="en-US" sz="2400" dirty="0" err="1" smtClean="0">
                <a:solidFill>
                  <a:srgbClr val="0070C0"/>
                </a:solidFill>
              </a:rPr>
              <a:t>alles</a:t>
            </a:r>
            <a:r>
              <a:rPr lang="en-US" sz="2400" dirty="0" smtClean="0">
                <a:solidFill>
                  <a:srgbClr val="0070C0"/>
                </a:solidFill>
              </a:rPr>
              <a:t> gut!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pic>
        <p:nvPicPr>
          <p:cNvPr id="7" name="Рисунок 6" descr="Человечек 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72264" y="4857760"/>
            <a:ext cx="962025" cy="1200150"/>
          </a:xfrm>
          <a:prstGeom prst="rect">
            <a:avLst/>
          </a:prstGeom>
        </p:spPr>
      </p:pic>
      <p:sp>
        <p:nvSpPr>
          <p:cNvPr id="6" name="Выноска-облако 5"/>
          <p:cNvSpPr/>
          <p:nvPr/>
        </p:nvSpPr>
        <p:spPr>
          <a:xfrm>
            <a:off x="4714876" y="1857364"/>
            <a:ext cx="3214710" cy="2786082"/>
          </a:xfrm>
          <a:prstGeom prst="cloudCallou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628" y="235743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Ich</a:t>
            </a:r>
            <a:r>
              <a:rPr lang="en-US" dirty="0"/>
              <a:t> bin Heidi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278605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Ich</a:t>
            </a:r>
            <a:r>
              <a:rPr lang="en-US" dirty="0"/>
              <a:t> bin </a:t>
            </a:r>
            <a:r>
              <a:rPr lang="en-US" dirty="0" err="1"/>
              <a:t>tapfer</a:t>
            </a:r>
            <a:r>
              <a:rPr lang="en-US" dirty="0"/>
              <a:t> und </a:t>
            </a:r>
            <a:r>
              <a:rPr lang="en-US" dirty="0" err="1"/>
              <a:t>hilfsbereit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3500438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gehen</a:t>
            </a:r>
            <a:r>
              <a:rPr lang="en-US" dirty="0"/>
              <a:t> </a:t>
            </a:r>
            <a:r>
              <a:rPr lang="en-US" dirty="0" err="1"/>
              <a:t>zusammen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Hoehe</a:t>
            </a:r>
            <a:r>
              <a:rPr lang="en-US" dirty="0"/>
              <a:t> des </a:t>
            </a:r>
            <a:r>
              <a:rPr lang="en-US" dirty="0" err="1"/>
              <a:t>Berges</a:t>
            </a:r>
            <a:r>
              <a:rPr lang="en-US" dirty="0"/>
              <a:t>!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sp>
        <p:nvSpPr>
          <p:cNvPr id="12" name="Выноска-облако 11"/>
          <p:cNvSpPr/>
          <p:nvPr/>
        </p:nvSpPr>
        <p:spPr>
          <a:xfrm>
            <a:off x="3000364" y="2643182"/>
            <a:ext cx="3286148" cy="1571636"/>
          </a:xfrm>
          <a:prstGeom prst="cloudCallou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107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Человечек 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628" y="4500570"/>
            <a:ext cx="962025" cy="12001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71868" y="3000372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Wollen</a:t>
            </a:r>
            <a:r>
              <a:rPr lang="en-US" dirty="0"/>
              <a:t> 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Bekanntschaft</a:t>
            </a:r>
            <a:r>
              <a:rPr lang="en-US" dirty="0"/>
              <a:t> </a:t>
            </a:r>
            <a:r>
              <a:rPr lang="en-US" dirty="0" err="1"/>
              <a:t>machen</a:t>
            </a:r>
            <a:r>
              <a:rPr lang="ru-RU" dirty="0"/>
              <a:t>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1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Человечек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857232"/>
            <a:ext cx="933450" cy="1047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282" y="1500174"/>
            <a:ext cx="878687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Machen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Bekanntschaft</a:t>
            </a:r>
            <a:r>
              <a:rPr lang="ru-RU" sz="2400" dirty="0" smtClean="0"/>
              <a:t>! </a:t>
            </a: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(Давайте познакомимся!)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Name: _________________ 	</a:t>
            </a:r>
            <a:r>
              <a:rPr lang="en-US" sz="2400" dirty="0" err="1" smtClean="0"/>
              <a:t>Wohnort</a:t>
            </a:r>
            <a:r>
              <a:rPr lang="en-US" sz="2400" dirty="0" smtClean="0"/>
              <a:t>: _________________</a:t>
            </a:r>
            <a:endParaRPr lang="ru-RU" sz="24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Alter : _________________ 	</a:t>
            </a:r>
            <a:r>
              <a:rPr lang="en-US" sz="2400" dirty="0" err="1" smtClean="0"/>
              <a:t>Telefonnummer</a:t>
            </a:r>
            <a:r>
              <a:rPr lang="en-US" sz="2400" dirty="0" smtClean="0"/>
              <a:t>: _________________</a:t>
            </a:r>
            <a:endParaRPr lang="ru-RU" sz="2400" dirty="0" smtClean="0"/>
          </a:p>
          <a:p>
            <a:pPr>
              <a:lnSpc>
                <a:spcPct val="200000"/>
              </a:lnSpc>
            </a:pPr>
            <a:r>
              <a:rPr lang="en-US" sz="2400" dirty="0" err="1" smtClean="0"/>
              <a:t>Schule</a:t>
            </a:r>
            <a:r>
              <a:rPr lang="en-US" sz="2400" dirty="0" smtClean="0"/>
              <a:t>: _________________ 	Hobby: _________________</a:t>
            </a:r>
            <a:endParaRPr lang="ru-RU" sz="2400" dirty="0" smtClean="0"/>
          </a:p>
          <a:p>
            <a:pPr>
              <a:lnSpc>
                <a:spcPct val="200000"/>
              </a:lnSpc>
            </a:pPr>
            <a:r>
              <a:rPr lang="en-US" sz="2400" dirty="0" err="1" smtClean="0"/>
              <a:t>Klasse</a:t>
            </a:r>
            <a:r>
              <a:rPr lang="en-US" sz="2400" dirty="0" smtClean="0"/>
              <a:t>: _______________ 	</a:t>
            </a:r>
            <a:r>
              <a:rPr lang="en-US" sz="2400" dirty="0" err="1" smtClean="0"/>
              <a:t>Lieblingstier</a:t>
            </a:r>
            <a:r>
              <a:rPr lang="en-US" sz="2400" dirty="0" smtClean="0"/>
              <a:t>: _________________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6" y="0"/>
            <a:ext cx="7774507" cy="6858000"/>
          </a:xfrm>
          <a:prstGeom prst="rect">
            <a:avLst/>
          </a:prstGeom>
        </p:spPr>
      </p:pic>
      <p:pic>
        <p:nvPicPr>
          <p:cNvPr id="7" name="Рисунок 6" descr="Человечек 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992" y="4572008"/>
            <a:ext cx="962025" cy="1200150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3000364" y="2571744"/>
            <a:ext cx="2428892" cy="1643074"/>
          </a:xfrm>
          <a:prstGeom prst="cloudCallou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86116" y="292893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Klasse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Reisen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weiter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2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Человечек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5500702"/>
            <a:ext cx="933450" cy="1047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282" y="1500174"/>
            <a:ext cx="878687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Mache die </a:t>
            </a:r>
            <a:r>
              <a:rPr lang="en-US" sz="2400" dirty="0" err="1" smtClean="0"/>
              <a:t>grosse</a:t>
            </a:r>
            <a:r>
              <a:rPr lang="en-US" sz="2400" dirty="0" smtClean="0"/>
              <a:t> </a:t>
            </a:r>
            <a:r>
              <a:rPr lang="en-US" sz="2400" dirty="0" err="1" smtClean="0"/>
              <a:t>Buchstaben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den </a:t>
            </a:r>
            <a:r>
              <a:rPr lang="en-US" sz="2400" dirty="0" err="1" smtClean="0"/>
              <a:t>kleinen</a:t>
            </a:r>
            <a:r>
              <a:rPr lang="en-US" sz="2400" dirty="0" smtClean="0"/>
              <a:t> </a:t>
            </a:r>
            <a:r>
              <a:rPr lang="en-US" sz="2400" dirty="0" err="1" smtClean="0"/>
              <a:t>zusammen</a:t>
            </a:r>
            <a:r>
              <a:rPr lang="en-US" sz="2400" dirty="0" smtClean="0"/>
              <a:t>. </a:t>
            </a: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(Соедини большие буквы с маленькими)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R    K    L     M    H    D    F    P    N    Q    B    I    T    G</a:t>
            </a:r>
            <a:endParaRPr lang="ru-RU" sz="3200" dirty="0" smtClean="0"/>
          </a:p>
          <a:p>
            <a:r>
              <a:rPr lang="en-US" sz="3200" b="1" dirty="0" smtClean="0"/>
              <a:t> </a:t>
            </a:r>
          </a:p>
          <a:p>
            <a:endParaRPr lang="en-US" sz="3200" b="1" dirty="0" smtClean="0"/>
          </a:p>
          <a:p>
            <a:endParaRPr lang="ru-RU" sz="3200" dirty="0" smtClean="0"/>
          </a:p>
          <a:p>
            <a:r>
              <a:rPr lang="en-US" sz="3200" b="1" i="1" dirty="0" smtClean="0"/>
              <a:t>m   f    b    n      t       p     k    l     </a:t>
            </a:r>
            <a:r>
              <a:rPr lang="en-US" sz="3200" b="1" i="1" dirty="0" err="1" smtClean="0"/>
              <a:t>i</a:t>
            </a:r>
            <a:r>
              <a:rPr lang="en-US" sz="3200" b="1" i="1" dirty="0" smtClean="0"/>
              <a:t>       d     g    r      q    h</a:t>
            </a:r>
            <a:endParaRPr lang="ru-RU" sz="3200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00034" y="3214686"/>
            <a:ext cx="6858048" cy="1571636"/>
          </a:xfrm>
          <a:prstGeom prst="straightConnector1">
            <a:avLst/>
          </a:prstGeom>
          <a:ln w="603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Человечек 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2857496"/>
            <a:ext cx="962025" cy="1200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5786" y="428604"/>
            <a:ext cx="80010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Nummeriere</a:t>
            </a:r>
            <a:r>
              <a:rPr lang="en-US" sz="2400" dirty="0" smtClean="0"/>
              <a:t> </a:t>
            </a:r>
            <a:r>
              <a:rPr lang="en-US" sz="2400" dirty="0" err="1" smtClean="0"/>
              <a:t>diese</a:t>
            </a:r>
            <a:r>
              <a:rPr lang="en-US" sz="2400" dirty="0" smtClean="0"/>
              <a:t> </a:t>
            </a:r>
            <a:r>
              <a:rPr lang="en-US" sz="2400" dirty="0" err="1" smtClean="0"/>
              <a:t>Woerter</a:t>
            </a:r>
            <a:r>
              <a:rPr lang="en-US" sz="2400" dirty="0" smtClean="0"/>
              <a:t> </a:t>
            </a:r>
            <a:r>
              <a:rPr lang="en-US" sz="2400" dirty="0" err="1" smtClean="0"/>
              <a:t>nach</a:t>
            </a:r>
            <a:r>
              <a:rPr lang="en-US" sz="2400" dirty="0" smtClean="0"/>
              <a:t> ABC. </a:t>
            </a: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Пронумеруйте слова в алфавитном порядке.</a:t>
            </a:r>
          </a:p>
          <a:p>
            <a:endParaRPr lang="en-US" dirty="0" smtClean="0"/>
          </a:p>
          <a:p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Haus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Garten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Loewe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Wald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Ente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Rad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Mutter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Vater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Junge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Maedchen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Tante</a:t>
            </a:r>
            <a:r>
              <a:rPr lang="en-US" sz="4800" dirty="0" smtClean="0"/>
              <a:t>, </a:t>
            </a:r>
            <a:r>
              <a:rPr lang="en-US" sz="6600" dirty="0" err="1" smtClean="0">
                <a:solidFill>
                  <a:srgbClr val="00B050"/>
                </a:solidFill>
              </a:rPr>
              <a:t>O</a:t>
            </a:r>
            <a:r>
              <a:rPr lang="en-US" sz="4800" dirty="0" err="1" smtClean="0"/>
              <a:t>Kuh</a:t>
            </a:r>
            <a:r>
              <a:rPr lang="en-US" sz="4800" dirty="0" smtClean="0"/>
              <a:t>.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21429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Aufgabe</a:t>
            </a:r>
            <a:r>
              <a:rPr lang="en-US" sz="2800" b="1" dirty="0" smtClean="0">
                <a:solidFill>
                  <a:srgbClr val="FF0000"/>
                </a:solidFill>
              </a:rPr>
              <a:t> 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Человечек 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4" y="500042"/>
            <a:ext cx="962025" cy="1200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71435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Rate </a:t>
            </a:r>
            <a:r>
              <a:rPr lang="en-US" sz="2400" dirty="0" err="1" smtClean="0"/>
              <a:t>diese</a:t>
            </a:r>
            <a:r>
              <a:rPr lang="en-US" sz="2400" dirty="0" smtClean="0"/>
              <a:t> </a:t>
            </a:r>
            <a:r>
              <a:rPr lang="en-US" sz="2400" dirty="0" err="1" smtClean="0"/>
              <a:t>Woerter</a:t>
            </a:r>
            <a:r>
              <a:rPr lang="ru-RU" sz="2400" dirty="0" smtClean="0"/>
              <a:t>! </a:t>
            </a:r>
            <a:endParaRPr lang="en-US" sz="2400" dirty="0" smtClean="0"/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Напиши эти слова по-немецки!</a:t>
            </a:r>
            <a:endParaRPr lang="en-US" sz="2400" i="1" dirty="0" smtClean="0">
              <a:solidFill>
                <a:srgbClr val="0070C0"/>
              </a:solidFill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857496"/>
            <a:ext cx="478258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 descr="C:\Office disk 2\Диск2\PFiles\MSOffice\Clipart\standard\stddir1\bd05095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96470" y="1857364"/>
            <a:ext cx="2647530" cy="227486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596" y="342900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KDIREN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57488" y="621508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SCHLEU</a:t>
            </a:r>
            <a:endParaRPr lang="ru-RU" sz="36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57984" y="421481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KALSES</a:t>
            </a:r>
            <a:endParaRPr lang="ru-RU" sz="3600" b="1" dirty="0" smtClean="0"/>
          </a:p>
        </p:txBody>
      </p:sp>
      <p:pic>
        <p:nvPicPr>
          <p:cNvPr id="18434" name="Picture 2" descr="C:\Office disk 2\Диск2\PFiles\MSOffice\Clipart\standard\stddir4\pe02284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714488"/>
            <a:ext cx="1836115" cy="156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562</Words>
  <Application>Microsoft Office PowerPoint</Application>
  <PresentationFormat>Экран (4:3)</PresentationFormat>
  <Paragraphs>156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68</cp:revision>
  <dcterms:created xsi:type="dcterms:W3CDTF">2009-01-28T18:46:07Z</dcterms:created>
  <dcterms:modified xsi:type="dcterms:W3CDTF">2009-01-29T21:47:45Z</dcterms:modified>
</cp:coreProperties>
</file>