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66" r:id="rId3"/>
    <p:sldId id="262" r:id="rId4"/>
    <p:sldId id="257" r:id="rId5"/>
    <p:sldId id="258" r:id="rId6"/>
    <p:sldId id="259" r:id="rId7"/>
    <p:sldId id="260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7AFF-B1B4-43C5-BAA7-AD27D6839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3771-BE17-4701-B604-8BDDB1507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BCA0-1188-4984-851D-2E508E2F3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5F14-5AAD-4EB0-944A-B786249D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207-5793-498D-AC24-86DD775FB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59B2F-0F88-43EE-8680-E5753F67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F504-962F-47CD-9375-A97833644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062E-2938-4BA9-BFCD-888D41C6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037B-B224-4F70-AF12-20E7EF470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BFCC-FD78-4F00-A3A7-E41FC9AD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A26B-B36A-416C-9A5F-8AB822B96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4619-CBC4-4FCD-A568-D87F462FF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73E3BD5-F43E-47E9-80E8-90DFED8C7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4"/>
          <p:cNvSpPr>
            <a:spLocks noChangeArrowheads="1" noChangeShapeType="1" noTextEdit="1"/>
          </p:cNvSpPr>
          <p:nvPr/>
        </p:nvSpPr>
        <p:spPr bwMode="auto">
          <a:xfrm>
            <a:off x="1214438" y="0"/>
            <a:ext cx="6335712" cy="249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56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Impact"/>
              </a:rPr>
              <a:t>Одноклеточные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Impact"/>
              </a:rPr>
              <a:t>грибы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latin typeface="Impact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143125"/>
            <a:ext cx="5616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0715625" y="-214313"/>
          <a:ext cx="4562475" cy="3419476"/>
        </p:xfrm>
        <a:graphic>
          <a:graphicData uri="http://schemas.openxmlformats.org/presentationml/2006/ole">
            <p:oleObj spid="_x0000_s1026" name="Презентация" r:id="rId4" imgW="4562390" imgH="3419497" progId="PowerPoint.Show.12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85813" y="5929313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Работу выполнили ученицы 6 «Б» класса: Маницына Дарья и </a:t>
            </a:r>
          </a:p>
          <a:p>
            <a:r>
              <a:rPr lang="ru-RU"/>
              <a:t>                                                               Воронина Яна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122" t="23112" r="23485" b="21696"/>
          <a:stretch>
            <a:fillRect/>
          </a:stretch>
        </p:blipFill>
        <p:spPr bwMode="auto">
          <a:xfrm>
            <a:off x="5143500" y="1000125"/>
            <a:ext cx="36433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 l="40842" t="35176" r="9035" b="14572"/>
          <a:stretch>
            <a:fillRect/>
          </a:stretch>
        </p:blipFill>
        <p:spPr bwMode="auto">
          <a:xfrm>
            <a:off x="428625" y="1214438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/>
          <a:srcRect l="16846" t="61523" r="61182" b="21875"/>
          <a:stretch>
            <a:fillRect/>
          </a:stretch>
        </p:blipFill>
        <p:spPr bwMode="auto">
          <a:xfrm>
            <a:off x="1000125" y="5143500"/>
            <a:ext cx="2143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/>
          <a:srcRect l="46875" t="39063" r="17236" b="27734"/>
          <a:stretch>
            <a:fillRect/>
          </a:stretch>
        </p:blipFill>
        <p:spPr bwMode="auto">
          <a:xfrm>
            <a:off x="5143500" y="4214813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785813" y="428625"/>
            <a:ext cx="291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ФИТОФТОРА</a:t>
            </a: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 flipH="1">
            <a:off x="5546725" y="357188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МУКОР</a:t>
            </a: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 flipH="1">
            <a:off x="857250" y="4357688"/>
            <a:ext cx="2601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ДРОЖЖИ</a:t>
            </a:r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4643438" y="3811588"/>
            <a:ext cx="4953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пеницилл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79388" y="620713"/>
            <a:ext cx="871378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folHlink"/>
                </a:solidFill>
                <a:latin typeface="Broadway" pitchFamily="82" charset="0"/>
              </a:rPr>
              <a:t>Микология (греч. Микес -гриб, логос – учение)</a:t>
            </a:r>
            <a:r>
              <a:rPr lang="ru-RU" sz="3600"/>
              <a:t>-</a:t>
            </a:r>
            <a:r>
              <a:rPr lang="ru-RU"/>
              <a:t> </a:t>
            </a:r>
            <a:r>
              <a:rPr lang="ru-RU" sz="2800">
                <a:latin typeface="Ravie" pitchFamily="82" charset="0"/>
              </a:rPr>
              <a:t>наука, изучающая строение, происхождение и виды грибов.</a:t>
            </a:r>
            <a:endParaRPr lang="en-US" sz="2800">
              <a:latin typeface="Ravie" pitchFamily="82" charset="0"/>
            </a:endParaRPr>
          </a:p>
          <a:p>
            <a:pPr>
              <a:spcBef>
                <a:spcPct val="50000"/>
              </a:spcBef>
            </a:pPr>
            <a:r>
              <a:rPr lang="ru-RU" sz="2800">
                <a:latin typeface="Ravie" pitchFamily="82" charset="0"/>
              </a:rPr>
              <a:t> Грибы бывают как многоклеточные, так и одноклеточные. </a:t>
            </a:r>
            <a:endParaRPr lang="en-US" sz="2800">
              <a:latin typeface="Ravie" pitchFamily="82" charset="0"/>
            </a:endParaRPr>
          </a:p>
          <a:p>
            <a:pPr>
              <a:spcBef>
                <a:spcPct val="50000"/>
              </a:spcBef>
            </a:pPr>
            <a:r>
              <a:rPr lang="ru-RU" sz="2800">
                <a:latin typeface="Ravie" pitchFamily="82" charset="0"/>
              </a:rPr>
              <a:t>В этой презентации вы сможете открыть для себя новые знания про одноклеточные грибы и их характеристики.</a:t>
            </a:r>
            <a:r>
              <a:rPr lang="en-US" sz="2800">
                <a:latin typeface="Ravie" pitchFamily="82" charset="0"/>
              </a:rPr>
              <a:t>     </a:t>
            </a:r>
            <a:r>
              <a:rPr lang="ru-RU" sz="2800">
                <a:latin typeface="Ravie" pitchFamily="82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-1588" y="1196975"/>
            <a:ext cx="91455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      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</a:t>
            </a: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Что дрожжи живые,</a:t>
            </a: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</a:t>
            </a:r>
            <a:endParaRPr lang="ru-RU" sz="3000">
              <a:solidFill>
                <a:schemeClr val="folHlink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       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Вам скажут все мамы.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       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А вот что являются</a:t>
            </a:r>
          </a:p>
          <a:p>
            <a:pPr>
              <a:spcBef>
                <a:spcPct val="50000"/>
              </a:spcBef>
            </a:pP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          Дрожжи</a:t>
            </a: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-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грибами. </a:t>
            </a:r>
          </a:p>
          <a:p>
            <a:pPr>
              <a:spcBef>
                <a:spcPct val="50000"/>
              </a:spcBef>
            </a:pP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          Придется   пройти нам </a:t>
            </a:r>
          </a:p>
          <a:p>
            <a:pPr>
              <a:spcBef>
                <a:spcPct val="50000"/>
              </a:spcBef>
            </a:pP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          По дебрям науки.</a:t>
            </a:r>
          </a:p>
          <a:p>
            <a:pPr>
              <a:spcBef>
                <a:spcPct val="50000"/>
              </a:spcBef>
            </a:pP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(Желательно только без лени и скуки!) </a:t>
            </a:r>
            <a:r>
              <a:rPr lang="en-US" sz="3000">
                <a:solidFill>
                  <a:schemeClr val="folHlink"/>
                </a:solidFill>
                <a:latin typeface="Arial Black" pitchFamily="34" charset="0"/>
              </a:rPr>
              <a:t>   </a:t>
            </a:r>
            <a:r>
              <a:rPr lang="ru-RU" sz="3000">
                <a:solidFill>
                  <a:schemeClr val="folHlink"/>
                </a:solidFill>
                <a:latin typeface="Arial Black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8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381635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2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Дрожжи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0" y="1508125"/>
            <a:ext cx="558006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folHlink"/>
                </a:solidFill>
                <a:latin typeface="Arial Black" pitchFamily="34" charset="0"/>
              </a:rPr>
              <a:t>   </a:t>
            </a:r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Дрожжи – сборная группа грибов, не имеющих типичного мицелия . Известно около 500 видов. В природе встречаются  на поверхности растений, в нектаре цветков, в сокоистечениях деревьев, на плодах и ягодах, в почве. Вызывают брожение. Широко используются  в промышленности(пивоварение, виноделие, хлебопечение).   </a:t>
            </a:r>
          </a:p>
          <a:p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  Их первое название – «Saccharomyces», т.е. «сахарные грибы», так как для их роста необходимы сахара.</a:t>
            </a:r>
          </a:p>
          <a:p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   Дрожжи – один из самых полезных микроор-ганизмов, известный человечеству с глубокой древности. Предполагается, что первыми использовать свойства дрожжей научились египтяне. Пиво в Египте начали варить 6 000 лет до н.э., выпекать дрожжевой хлеб – к 1 200 году до н.э.</a:t>
            </a:r>
          </a:p>
          <a:p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  Хлебопекарные и пивные дрожжи – ценный диетический продукт.</a:t>
            </a:r>
          </a:p>
          <a:p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41995" name="Picture 11" descr="Дрож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682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11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557338"/>
            <a:ext cx="28432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ye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284538"/>
            <a:ext cx="23050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437063"/>
            <a:ext cx="30257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4752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folHlink"/>
                </a:solidFill>
                <a:latin typeface="Arial Black" pitchFamily="34" charset="0"/>
              </a:rPr>
              <a:t>  </a:t>
            </a:r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МУКОР, род плесневых грибов. Включает около 60 видов. Широко распространены в верхних слоях почвы. Вызывают белый налёт на продуктах питания и их порчу. Через некоторое время налёт чернеет из-за образования многочисленных спорангиев со спорами Мицелий не поделён перегородками и представлен одной гигантской многоядерной разветвлённой клеткой. </a:t>
            </a:r>
          </a:p>
          <a:p>
            <a:pPr>
              <a:spcBef>
                <a:spcPct val="50000"/>
              </a:spcBef>
            </a:pPr>
            <a:r>
              <a:rPr lang="ru-RU" sz="1500">
                <a:solidFill>
                  <a:schemeClr val="folHlink"/>
                </a:solidFill>
                <a:latin typeface="Arial Black" pitchFamily="34" charset="0"/>
              </a:rPr>
              <a:t>    Некоторые мукоровые грибы обладают высокой ферментативной активностью и используются в качестве закваски для получения сброженных продуктов питания, спирта, другие – вызывают заболевания кожи и дыхательных путей. Из мукора раманнианового получают антибиотик- рамицин.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3168650" cy="1463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Мукор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84313"/>
            <a:ext cx="26019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92600"/>
            <a:ext cx="35274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3390900" cy="1511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Пеницилл</a:t>
            </a:r>
          </a:p>
        </p:txBody>
      </p:sp>
      <p:pic>
        <p:nvPicPr>
          <p:cNvPr id="44037" name="Picture 5" descr="penic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2736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63938" y="1773238"/>
            <a:ext cx="5257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folHlink"/>
                </a:solidFill>
                <a:latin typeface="Arial Black" pitchFamily="34" charset="0"/>
              </a:rPr>
              <a:t>   Есть и другие плесневые грибы, которые поселяются на пищевых продуктах и на почве. Один из них - пеницилл. Около 250 видов, распространены повсеместно. Грибница пеницилла многоклеточна и в отличие от грибницы мукора состоит из ветвящихся нитей, разделенных перегородками на клетки(видимо ,это многоклеточный гриб). Кроме того, споры пеницилла находятся не в головках, как у мукора, а в мелких кисточках, расположены на концах некоторых нитей грибницы. 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folHlink"/>
                </a:solidFill>
                <a:latin typeface="Arial Black" pitchFamily="34" charset="0"/>
              </a:rPr>
              <a:t>  Очень важной особенностью пеницилла является образование в его клетках вещества, способного убивать некоторые болезнетворные бактерии. Поэтому его специально разводят для получения лекарства, которые используются при лечении многих болезней.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321675" cy="7143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ФИТОФТОРА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229600" cy="411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 l="37549" t="30469" r="16309" b="12891"/>
          <a:stretch>
            <a:fillRect/>
          </a:stretch>
        </p:blipFill>
        <p:spPr bwMode="auto">
          <a:xfrm>
            <a:off x="4286250" y="2500313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/>
          <a:srcRect l="35274" t="27638" r="30383" b="4523"/>
          <a:stretch>
            <a:fillRect/>
          </a:stretch>
        </p:blipFill>
        <p:spPr bwMode="auto">
          <a:xfrm>
            <a:off x="857250" y="2000250"/>
            <a:ext cx="2643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857750" y="2000250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Плоды  томата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642938" y="607218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КЛУБНИ КАРТОФЕЛЯ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357188" y="857250"/>
            <a:ext cx="883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Гриб-паразит, принесший невиданное бедствие в Ирландии в </a:t>
            </a:r>
            <a:r>
              <a:rPr lang="en-US" b="1"/>
              <a:t>XIX</a:t>
            </a:r>
            <a:r>
              <a:rPr lang="ru-RU" b="1"/>
              <a:t> веке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 flipH="1">
            <a:off x="571500" y="1285875"/>
            <a:ext cx="709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Картофельная «чума» уносила жизни целых селений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71" name="Group 1099"/>
          <p:cNvGraphicFramePr>
            <a:graphicFrameLocks noGrp="1"/>
          </p:cNvGraphicFramePr>
          <p:nvPr>
            <p:ph/>
          </p:nvPr>
        </p:nvGraphicFramePr>
        <p:xfrm>
          <a:off x="250825" y="346075"/>
          <a:ext cx="2881313" cy="6339840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576263"/>
                <a:gridCol w="576262"/>
                <a:gridCol w="576263"/>
              </a:tblGrid>
              <a:tr h="361950">
                <a:tc rowSpan="4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nap ITC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195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48" name="Text Box 992"/>
          <p:cNvSpPr txBox="1">
            <a:spLocks noChangeArrowheads="1"/>
          </p:cNvSpPr>
          <p:nvPr/>
        </p:nvSpPr>
        <p:spPr bwMode="auto">
          <a:xfrm>
            <a:off x="3924300" y="1700213"/>
            <a:ext cx="4824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Snap ITC" pitchFamily="82" charset="0"/>
              </a:rPr>
              <a:t>1.</a:t>
            </a:r>
            <a:r>
              <a:rPr lang="ru-RU">
                <a:solidFill>
                  <a:schemeClr val="folHlink"/>
                </a:solidFill>
                <a:latin typeface="Snap ITC" pitchFamily="82" charset="0"/>
              </a:rPr>
              <a:t> </a:t>
            </a:r>
            <a:r>
              <a:rPr lang="ru-RU" b="1">
                <a:solidFill>
                  <a:schemeClr val="folHlink"/>
                </a:solidFill>
                <a:latin typeface="Snap ITC" pitchFamily="82" charset="0"/>
              </a:rPr>
              <a:t>Что находится у пеницилла в мелких кисточках, расположенных на концах некоторых нитей грибниц?</a:t>
            </a:r>
            <a:endParaRPr lang="en-US" b="1">
              <a:solidFill>
                <a:schemeClr val="folHlink"/>
              </a:solidFill>
              <a:latin typeface="Snap ITC" pitchFamily="82" charset="0"/>
            </a:endParaRPr>
          </a:p>
        </p:txBody>
      </p:sp>
      <p:sp>
        <p:nvSpPr>
          <p:cNvPr id="46049" name="Text Box 993"/>
          <p:cNvSpPr txBox="1">
            <a:spLocks noChangeArrowheads="1"/>
          </p:cNvSpPr>
          <p:nvPr/>
        </p:nvSpPr>
        <p:spPr bwMode="auto">
          <a:xfrm>
            <a:off x="3924300" y="2781300"/>
            <a:ext cx="4681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Ravie" pitchFamily="82" charset="0"/>
              </a:rPr>
              <a:t>2</a:t>
            </a: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.Вставь пропущенное: «Дрожжи                 содержат белок, калий, …, магний»</a:t>
            </a:r>
            <a:endParaRPr lang="en-US" b="1">
              <a:solidFill>
                <a:schemeClr val="folHlink"/>
              </a:solidFill>
              <a:latin typeface="Ravie" pitchFamily="82" charset="0"/>
            </a:endParaRPr>
          </a:p>
        </p:txBody>
      </p:sp>
      <p:sp>
        <p:nvSpPr>
          <p:cNvPr id="46050" name="Text Box 994"/>
          <p:cNvSpPr txBox="1">
            <a:spLocks noChangeArrowheads="1"/>
          </p:cNvSpPr>
          <p:nvPr/>
        </p:nvSpPr>
        <p:spPr bwMode="auto">
          <a:xfrm>
            <a:off x="3924300" y="3573463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  <a:latin typeface="Ravie" pitchFamily="82" charset="0"/>
              </a:rPr>
              <a:t>3.</a:t>
            </a: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Кто первым научился использовать свойства дрожжей?</a:t>
            </a:r>
            <a:endParaRPr lang="ru-RU">
              <a:solidFill>
                <a:schemeClr val="folHlink"/>
              </a:solidFill>
              <a:latin typeface="Ravie" pitchFamily="82" charset="0"/>
            </a:endParaRPr>
          </a:p>
        </p:txBody>
      </p:sp>
      <p:sp>
        <p:nvSpPr>
          <p:cNvPr id="46051" name="Text Box 995"/>
          <p:cNvSpPr txBox="1">
            <a:spLocks noChangeArrowheads="1"/>
          </p:cNvSpPr>
          <p:nvPr/>
        </p:nvSpPr>
        <p:spPr bwMode="auto">
          <a:xfrm>
            <a:off x="3924300" y="4508500"/>
            <a:ext cx="460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4.Его мицелий  представлен одной гигантской</a:t>
            </a:r>
            <a:r>
              <a:rPr lang="en-US" b="1">
                <a:solidFill>
                  <a:schemeClr val="folHlink"/>
                </a:solidFill>
                <a:latin typeface="Ravie" pitchFamily="82" charset="0"/>
              </a:rPr>
              <a:t>   </a:t>
            </a: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многоядерной</a:t>
            </a:r>
            <a:r>
              <a:rPr lang="en-US" b="1">
                <a:solidFill>
                  <a:schemeClr val="folHlink"/>
                </a:solidFill>
                <a:latin typeface="Ravie" pitchFamily="82" charset="0"/>
              </a:rPr>
              <a:t> </a:t>
            </a: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разветвленной клеткой.</a:t>
            </a:r>
          </a:p>
        </p:txBody>
      </p:sp>
      <p:sp>
        <p:nvSpPr>
          <p:cNvPr id="46052" name="Text Box 996"/>
          <p:cNvSpPr txBox="1">
            <a:spLocks noChangeArrowheads="1"/>
          </p:cNvSpPr>
          <p:nvPr/>
        </p:nvSpPr>
        <p:spPr bwMode="auto">
          <a:xfrm>
            <a:off x="3924300" y="5876925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Ravie" pitchFamily="82" charset="0"/>
              </a:rPr>
              <a:t>5.Что получают из мукора раманнианового?</a:t>
            </a:r>
          </a:p>
        </p:txBody>
      </p:sp>
      <p:sp>
        <p:nvSpPr>
          <p:cNvPr id="10309" name="WordArt 997"/>
          <p:cNvSpPr>
            <a:spLocks noChangeArrowheads="1" noChangeShapeType="1" noTextEdit="1"/>
          </p:cNvSpPr>
          <p:nvPr/>
        </p:nvSpPr>
        <p:spPr bwMode="auto">
          <a:xfrm>
            <a:off x="4067175" y="188913"/>
            <a:ext cx="3887788" cy="1511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Кроссворд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</p:txBody>
      </p:sp>
      <p:sp>
        <p:nvSpPr>
          <p:cNvPr id="46072" name="Text Box 1016"/>
          <p:cNvSpPr txBox="1">
            <a:spLocks noChangeArrowheads="1"/>
          </p:cNvSpPr>
          <p:nvPr/>
        </p:nvSpPr>
        <p:spPr bwMode="auto">
          <a:xfrm>
            <a:off x="323850" y="24209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FF00"/>
                </a:solidFill>
                <a:latin typeface="Snap ITC" pitchFamily="82" charset="0"/>
              </a:rPr>
              <a:t>С</a:t>
            </a:r>
          </a:p>
        </p:txBody>
      </p:sp>
      <p:sp>
        <p:nvSpPr>
          <p:cNvPr id="46073" name="Text Box 1017"/>
          <p:cNvSpPr txBox="1">
            <a:spLocks noChangeArrowheads="1"/>
          </p:cNvSpPr>
          <p:nvPr/>
        </p:nvSpPr>
        <p:spPr bwMode="auto">
          <a:xfrm>
            <a:off x="323850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Snap ITC" pitchFamily="82" charset="0"/>
              </a:rPr>
              <a:t>П</a:t>
            </a:r>
          </a:p>
        </p:txBody>
      </p:sp>
      <p:sp>
        <p:nvSpPr>
          <p:cNvPr id="46074" name="Text Box 1018"/>
          <p:cNvSpPr txBox="1">
            <a:spLocks noChangeArrowheads="1"/>
          </p:cNvSpPr>
          <p:nvPr/>
        </p:nvSpPr>
        <p:spPr bwMode="auto">
          <a:xfrm>
            <a:off x="323850" y="35004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О</a:t>
            </a:r>
          </a:p>
        </p:txBody>
      </p:sp>
      <p:sp>
        <p:nvSpPr>
          <p:cNvPr id="46075" name="Text Box 1019"/>
          <p:cNvSpPr txBox="1">
            <a:spLocks noChangeArrowheads="1"/>
          </p:cNvSpPr>
          <p:nvPr/>
        </p:nvSpPr>
        <p:spPr bwMode="auto">
          <a:xfrm>
            <a:off x="323850" y="4005263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Р</a:t>
            </a:r>
          </a:p>
        </p:txBody>
      </p:sp>
      <p:sp>
        <p:nvSpPr>
          <p:cNvPr id="46077" name="Text Box 1021"/>
          <p:cNvSpPr txBox="1">
            <a:spLocks noChangeArrowheads="1"/>
          </p:cNvSpPr>
          <p:nvPr/>
        </p:nvSpPr>
        <p:spPr bwMode="auto">
          <a:xfrm>
            <a:off x="250825" y="45815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Ы</a:t>
            </a:r>
          </a:p>
        </p:txBody>
      </p:sp>
      <p:sp>
        <p:nvSpPr>
          <p:cNvPr id="46078" name="Text Box 1022"/>
          <p:cNvSpPr txBox="1">
            <a:spLocks noChangeArrowheads="1"/>
          </p:cNvSpPr>
          <p:nvPr/>
        </p:nvSpPr>
        <p:spPr bwMode="auto">
          <a:xfrm>
            <a:off x="900113" y="24209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FF00"/>
                </a:solidFill>
                <a:latin typeface="Snap ITC" pitchFamily="82" charset="0"/>
              </a:rPr>
              <a:t>Ф</a:t>
            </a:r>
          </a:p>
        </p:txBody>
      </p:sp>
      <p:sp>
        <p:nvSpPr>
          <p:cNvPr id="46079" name="Text Box 1023"/>
          <p:cNvSpPr txBox="1">
            <a:spLocks noChangeArrowheads="1"/>
          </p:cNvSpPr>
          <p:nvPr/>
        </p:nvSpPr>
        <p:spPr bwMode="auto">
          <a:xfrm>
            <a:off x="900113" y="29972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О</a:t>
            </a:r>
          </a:p>
        </p:txBody>
      </p:sp>
      <p:sp>
        <p:nvSpPr>
          <p:cNvPr id="55296" name="Text Box 1024"/>
          <p:cNvSpPr txBox="1">
            <a:spLocks noChangeArrowheads="1"/>
          </p:cNvSpPr>
          <p:nvPr/>
        </p:nvSpPr>
        <p:spPr bwMode="auto">
          <a:xfrm>
            <a:off x="900113" y="35004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С</a:t>
            </a:r>
          </a:p>
        </p:txBody>
      </p:sp>
      <p:sp>
        <p:nvSpPr>
          <p:cNvPr id="10318" name="Text Box 1025"/>
          <p:cNvSpPr txBox="1">
            <a:spLocks noChangeArrowheads="1"/>
          </p:cNvSpPr>
          <p:nvPr/>
        </p:nvSpPr>
        <p:spPr bwMode="auto">
          <a:xfrm>
            <a:off x="900113" y="41497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900113" y="400526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Ф</a:t>
            </a:r>
          </a:p>
        </p:txBody>
      </p:sp>
      <p:sp>
        <p:nvSpPr>
          <p:cNvPr id="55299" name="Text Box 1027"/>
          <p:cNvSpPr txBox="1">
            <a:spLocks noChangeArrowheads="1"/>
          </p:cNvSpPr>
          <p:nvPr/>
        </p:nvSpPr>
        <p:spPr bwMode="auto">
          <a:xfrm>
            <a:off x="900113" y="4581525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О</a:t>
            </a:r>
          </a:p>
        </p:txBody>
      </p:sp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900113" y="50847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Р</a:t>
            </a:r>
          </a:p>
        </p:txBody>
      </p:sp>
      <p:sp>
        <p:nvSpPr>
          <p:cNvPr id="55301" name="Text Box 1029"/>
          <p:cNvSpPr txBox="1">
            <a:spLocks noChangeArrowheads="1"/>
          </p:cNvSpPr>
          <p:nvPr/>
        </p:nvSpPr>
        <p:spPr bwMode="auto">
          <a:xfrm>
            <a:off x="1476375" y="24209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FF00"/>
                </a:solidFill>
                <a:latin typeface="Snap ITC" pitchFamily="82" charset="0"/>
              </a:rPr>
              <a:t>Е</a:t>
            </a:r>
          </a:p>
        </p:txBody>
      </p:sp>
      <p:sp>
        <p:nvSpPr>
          <p:cNvPr id="55302" name="Text Box 1030"/>
          <p:cNvSpPr txBox="1">
            <a:spLocks noChangeArrowheads="1"/>
          </p:cNvSpPr>
          <p:nvPr/>
        </p:nvSpPr>
        <p:spPr bwMode="auto">
          <a:xfrm>
            <a:off x="1476375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Г</a:t>
            </a:r>
          </a:p>
        </p:txBody>
      </p:sp>
      <p:sp>
        <p:nvSpPr>
          <p:cNvPr id="55303" name="Text Box 1031"/>
          <p:cNvSpPr txBox="1">
            <a:spLocks noChangeArrowheads="1"/>
          </p:cNvSpPr>
          <p:nvPr/>
        </p:nvSpPr>
        <p:spPr bwMode="auto">
          <a:xfrm>
            <a:off x="1476375" y="35004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И</a:t>
            </a:r>
          </a:p>
        </p:txBody>
      </p:sp>
      <p:sp>
        <p:nvSpPr>
          <p:cNvPr id="55304" name="Text Box 1032"/>
          <p:cNvSpPr txBox="1">
            <a:spLocks noChangeArrowheads="1"/>
          </p:cNvSpPr>
          <p:nvPr/>
        </p:nvSpPr>
        <p:spPr bwMode="auto">
          <a:xfrm>
            <a:off x="1476375" y="4076700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П</a:t>
            </a:r>
          </a:p>
        </p:txBody>
      </p:sp>
      <p:sp>
        <p:nvSpPr>
          <p:cNvPr id="55305" name="Text Box 1033"/>
          <p:cNvSpPr txBox="1">
            <a:spLocks noChangeArrowheads="1"/>
          </p:cNvSpPr>
          <p:nvPr/>
        </p:nvSpPr>
        <p:spPr bwMode="auto">
          <a:xfrm>
            <a:off x="1476375" y="4581525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Т</a:t>
            </a:r>
          </a:p>
        </p:txBody>
      </p:sp>
      <p:sp>
        <p:nvSpPr>
          <p:cNvPr id="55306" name="Text Box 1034"/>
          <p:cNvSpPr txBox="1">
            <a:spLocks noChangeArrowheads="1"/>
          </p:cNvSpPr>
          <p:nvPr/>
        </p:nvSpPr>
        <p:spPr bwMode="auto">
          <a:xfrm>
            <a:off x="1476375" y="50847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Я</a:t>
            </a:r>
          </a:p>
        </p:txBody>
      </p:sp>
      <p:sp>
        <p:nvSpPr>
          <p:cNvPr id="55307" name="Text Box 1035"/>
          <p:cNvSpPr txBox="1">
            <a:spLocks noChangeArrowheads="1"/>
          </p:cNvSpPr>
          <p:nvPr/>
        </p:nvSpPr>
        <p:spPr bwMode="auto">
          <a:xfrm>
            <a:off x="1476375" y="558958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Н</a:t>
            </a:r>
          </a:p>
        </p:txBody>
      </p:sp>
      <p:sp>
        <p:nvSpPr>
          <p:cNvPr id="55308" name="Text Box 1036"/>
          <p:cNvSpPr txBox="1">
            <a:spLocks noChangeArrowheads="1"/>
          </p:cNvSpPr>
          <p:nvPr/>
        </p:nvSpPr>
        <p:spPr bwMode="auto">
          <a:xfrm>
            <a:off x="1476375" y="61658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Е</a:t>
            </a:r>
          </a:p>
        </p:txBody>
      </p:sp>
      <p:sp>
        <p:nvSpPr>
          <p:cNvPr id="55309" name="Text Box 1037"/>
          <p:cNvSpPr txBox="1">
            <a:spLocks noChangeArrowheads="1"/>
          </p:cNvSpPr>
          <p:nvPr/>
        </p:nvSpPr>
        <p:spPr bwMode="auto">
          <a:xfrm>
            <a:off x="2051050" y="2420938"/>
            <a:ext cx="43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FF00"/>
                </a:solidFill>
                <a:latin typeface="Snap ITC" pitchFamily="82" charset="0"/>
              </a:rPr>
              <a:t>Р</a:t>
            </a:r>
          </a:p>
        </p:txBody>
      </p:sp>
      <p:sp>
        <p:nvSpPr>
          <p:cNvPr id="55310" name="Text Box 1038"/>
          <p:cNvSpPr txBox="1">
            <a:spLocks noChangeArrowheads="1"/>
          </p:cNvSpPr>
          <p:nvPr/>
        </p:nvSpPr>
        <p:spPr bwMode="auto">
          <a:xfrm>
            <a:off x="2051050" y="333375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М</a:t>
            </a:r>
          </a:p>
        </p:txBody>
      </p:sp>
      <p:sp>
        <p:nvSpPr>
          <p:cNvPr id="55311" name="Text Box 1039"/>
          <p:cNvSpPr txBox="1">
            <a:spLocks noChangeArrowheads="1"/>
          </p:cNvSpPr>
          <p:nvPr/>
        </p:nvSpPr>
        <p:spPr bwMode="auto">
          <a:xfrm>
            <a:off x="2051050" y="90805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У</a:t>
            </a:r>
          </a:p>
        </p:txBody>
      </p:sp>
      <p:sp>
        <p:nvSpPr>
          <p:cNvPr id="55312" name="Text Box 1040"/>
          <p:cNvSpPr txBox="1">
            <a:spLocks noChangeArrowheads="1"/>
          </p:cNvSpPr>
          <p:nvPr/>
        </p:nvSpPr>
        <p:spPr bwMode="auto">
          <a:xfrm>
            <a:off x="2051050" y="1412875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К</a:t>
            </a:r>
          </a:p>
        </p:txBody>
      </p:sp>
      <p:sp>
        <p:nvSpPr>
          <p:cNvPr id="55313" name="Text Box 1041"/>
          <p:cNvSpPr txBox="1">
            <a:spLocks noChangeArrowheads="1"/>
          </p:cNvSpPr>
          <p:nvPr/>
        </p:nvSpPr>
        <p:spPr bwMode="auto">
          <a:xfrm>
            <a:off x="2051050" y="1916113"/>
            <a:ext cx="43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О</a:t>
            </a:r>
          </a:p>
        </p:txBody>
      </p:sp>
      <p:sp>
        <p:nvSpPr>
          <p:cNvPr id="55351" name="Text Box 1079"/>
          <p:cNvSpPr txBox="1">
            <a:spLocks noChangeArrowheads="1"/>
          </p:cNvSpPr>
          <p:nvPr/>
        </p:nvSpPr>
        <p:spPr bwMode="auto">
          <a:xfrm>
            <a:off x="2627313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FF00"/>
                </a:solidFill>
                <a:latin typeface="Snap ITC" pitchFamily="82" charset="0"/>
              </a:rPr>
              <a:t>А</a:t>
            </a:r>
          </a:p>
        </p:txBody>
      </p:sp>
      <p:sp>
        <p:nvSpPr>
          <p:cNvPr id="10336" name="Text Box 1080"/>
          <p:cNvSpPr txBox="1">
            <a:spLocks noChangeArrowheads="1"/>
          </p:cNvSpPr>
          <p:nvPr/>
        </p:nvSpPr>
        <p:spPr bwMode="auto">
          <a:xfrm>
            <a:off x="2700338" y="198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5353" name="Text Box 1081"/>
          <p:cNvSpPr txBox="1">
            <a:spLocks noChangeArrowheads="1"/>
          </p:cNvSpPr>
          <p:nvPr/>
        </p:nvSpPr>
        <p:spPr bwMode="auto">
          <a:xfrm>
            <a:off x="2627313" y="19161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Р</a:t>
            </a:r>
          </a:p>
        </p:txBody>
      </p:sp>
      <p:sp>
        <p:nvSpPr>
          <p:cNvPr id="55354" name="Text Box 1082"/>
          <p:cNvSpPr txBox="1">
            <a:spLocks noChangeArrowheads="1"/>
          </p:cNvSpPr>
          <p:nvPr/>
        </p:nvSpPr>
        <p:spPr bwMode="auto">
          <a:xfrm>
            <a:off x="2627313" y="2997200"/>
            <a:ext cx="28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М</a:t>
            </a:r>
          </a:p>
        </p:txBody>
      </p:sp>
      <p:sp>
        <p:nvSpPr>
          <p:cNvPr id="55355" name="Text Box 1083"/>
          <p:cNvSpPr txBox="1">
            <a:spLocks noChangeArrowheads="1"/>
          </p:cNvSpPr>
          <p:nvPr/>
        </p:nvSpPr>
        <p:spPr bwMode="auto">
          <a:xfrm>
            <a:off x="2627313" y="3500438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И</a:t>
            </a:r>
          </a:p>
        </p:txBody>
      </p:sp>
      <p:sp>
        <p:nvSpPr>
          <p:cNvPr id="55356" name="Text Box 1084"/>
          <p:cNvSpPr txBox="1">
            <a:spLocks noChangeArrowheads="1"/>
          </p:cNvSpPr>
          <p:nvPr/>
        </p:nvSpPr>
        <p:spPr bwMode="auto">
          <a:xfrm>
            <a:off x="2627313" y="4076700"/>
            <a:ext cx="28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Ц</a:t>
            </a:r>
          </a:p>
        </p:txBody>
      </p:sp>
      <p:sp>
        <p:nvSpPr>
          <p:cNvPr id="55372" name="Text Box 1100"/>
          <p:cNvSpPr txBox="1">
            <a:spLocks noChangeArrowheads="1"/>
          </p:cNvSpPr>
          <p:nvPr/>
        </p:nvSpPr>
        <p:spPr bwMode="auto">
          <a:xfrm>
            <a:off x="2627313" y="46529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И</a:t>
            </a:r>
          </a:p>
        </p:txBody>
      </p:sp>
      <p:sp>
        <p:nvSpPr>
          <p:cNvPr id="55373" name="Text Box 1101"/>
          <p:cNvSpPr txBox="1">
            <a:spLocks noChangeArrowheads="1"/>
          </p:cNvSpPr>
          <p:nvPr/>
        </p:nvSpPr>
        <p:spPr bwMode="auto">
          <a:xfrm>
            <a:off x="2627313" y="515778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Snap ITC" pitchFamily="82" charset="0"/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4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4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48" grpId="0"/>
      <p:bldP spid="46049" grpId="0"/>
      <p:bldP spid="46050" grpId="0"/>
      <p:bldP spid="46051" grpId="0"/>
      <p:bldP spid="46052" grpId="0"/>
      <p:bldP spid="46072" grpId="0"/>
      <p:bldP spid="46073" grpId="0"/>
      <p:bldP spid="46074" grpId="0"/>
      <p:bldP spid="46075" grpId="0"/>
      <p:bldP spid="46078" grpId="0"/>
      <p:bldP spid="46079" grpId="0"/>
      <p:bldP spid="55296" grpId="0"/>
      <p:bldP spid="55298" grpId="0"/>
      <p:bldP spid="55299" grpId="0"/>
      <p:bldP spid="55300" grpId="0"/>
      <p:bldP spid="55301" grpId="0"/>
      <p:bldP spid="55302" grpId="0"/>
      <p:bldP spid="55303" grpId="0"/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3" grpId="0"/>
      <p:bldP spid="55351" grpId="0"/>
      <p:bldP spid="55353" grpId="0"/>
      <p:bldP spid="55354" grpId="0"/>
      <p:bldP spid="55355" grpId="0"/>
      <p:bldP spid="55356" grpId="0"/>
      <p:bldP spid="55372" grpId="0"/>
      <p:bldP spid="55373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499</TotalTime>
  <Words>552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Текстура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ФИТОФТОРА</vt:lpstr>
      <vt:lpstr>Слайд 9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дети</dc:creator>
  <cp:lastModifiedBy>school№9</cp:lastModifiedBy>
  <cp:revision>36</cp:revision>
  <dcterms:created xsi:type="dcterms:W3CDTF">2009-01-24T15:32:36Z</dcterms:created>
  <dcterms:modified xsi:type="dcterms:W3CDTF">2009-01-31T08:18:47Z</dcterms:modified>
</cp:coreProperties>
</file>