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60" r:id="rId2"/>
  </p:sldMasterIdLst>
  <p:sldIdLst>
    <p:sldId id="282" r:id="rId3"/>
    <p:sldId id="264" r:id="rId4"/>
    <p:sldId id="265" r:id="rId5"/>
    <p:sldId id="257" r:id="rId6"/>
    <p:sldId id="263" r:id="rId7"/>
    <p:sldId id="258" r:id="rId8"/>
    <p:sldId id="259" r:id="rId9"/>
    <p:sldId id="260" r:id="rId10"/>
    <p:sldId id="261" r:id="rId11"/>
    <p:sldId id="262" r:id="rId12"/>
    <p:sldId id="266" r:id="rId13"/>
    <p:sldId id="267" r:id="rId14"/>
    <p:sldId id="268" r:id="rId15"/>
    <p:sldId id="287" r:id="rId16"/>
    <p:sldId id="269" r:id="rId17"/>
    <p:sldId id="280" r:id="rId18"/>
    <p:sldId id="281" r:id="rId19"/>
    <p:sldId id="270" r:id="rId20"/>
    <p:sldId id="271" r:id="rId21"/>
    <p:sldId id="272" r:id="rId22"/>
    <p:sldId id="273" r:id="rId23"/>
    <p:sldId id="274" r:id="rId24"/>
    <p:sldId id="283" r:id="rId25"/>
    <p:sldId id="284" r:id="rId26"/>
    <p:sldId id="285" r:id="rId27"/>
    <p:sldId id="286" r:id="rId28"/>
    <p:sldId id="275" r:id="rId29"/>
    <p:sldId id="276" r:id="rId30"/>
    <p:sldId id="277" r:id="rId31"/>
    <p:sldId id="278" r:id="rId32"/>
    <p:sldId id="279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33CC"/>
    <a:srgbClr val="FF00FF"/>
    <a:srgbClr val="000099"/>
    <a:srgbClr val="D60093"/>
    <a:srgbClr val="CC00CC"/>
    <a:srgbClr val="FF9966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7537" autoAdjust="0"/>
  </p:normalViewPr>
  <p:slideViewPr>
    <p:cSldViewPr>
      <p:cViewPr varScale="1">
        <p:scale>
          <a:sx n="73" d="100"/>
          <a:sy n="73" d="100"/>
        </p:scale>
        <p:origin x="-4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4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12" Type="http://schemas.openxmlformats.org/officeDocument/2006/relationships/image" Target="../media/image24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7.wmf"/><Relationship Id="rId18" Type="http://schemas.openxmlformats.org/officeDocument/2006/relationships/image" Target="../media/image42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12" Type="http://schemas.openxmlformats.org/officeDocument/2006/relationships/image" Target="../media/image36.wmf"/><Relationship Id="rId17" Type="http://schemas.openxmlformats.org/officeDocument/2006/relationships/image" Target="../media/image41.wmf"/><Relationship Id="rId2" Type="http://schemas.openxmlformats.org/officeDocument/2006/relationships/image" Target="../media/image27.wmf"/><Relationship Id="rId16" Type="http://schemas.openxmlformats.org/officeDocument/2006/relationships/image" Target="../media/image40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11" Type="http://schemas.openxmlformats.org/officeDocument/2006/relationships/image" Target="../media/image35.wmf"/><Relationship Id="rId5" Type="http://schemas.openxmlformats.org/officeDocument/2006/relationships/image" Target="../media/image30.wmf"/><Relationship Id="rId15" Type="http://schemas.openxmlformats.org/officeDocument/2006/relationships/image" Target="../media/image39.wmf"/><Relationship Id="rId10" Type="http://schemas.openxmlformats.org/officeDocument/2006/relationships/image" Target="../media/image13.wmf"/><Relationship Id="rId19" Type="http://schemas.openxmlformats.org/officeDocument/2006/relationships/image" Target="../media/image43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Relationship Id="rId14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13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13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10" Type="http://schemas.openxmlformats.org/officeDocument/2006/relationships/image" Target="../media/image68.wmf"/><Relationship Id="rId4" Type="http://schemas.openxmlformats.org/officeDocument/2006/relationships/image" Target="../media/image62.wmf"/><Relationship Id="rId9" Type="http://schemas.openxmlformats.org/officeDocument/2006/relationships/image" Target="../media/image6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81.wmf"/><Relationship Id="rId18" Type="http://schemas.openxmlformats.org/officeDocument/2006/relationships/image" Target="../media/image86.wmf"/><Relationship Id="rId3" Type="http://schemas.openxmlformats.org/officeDocument/2006/relationships/image" Target="../media/image71.wmf"/><Relationship Id="rId21" Type="http://schemas.openxmlformats.org/officeDocument/2006/relationships/image" Target="../media/image89.wmf"/><Relationship Id="rId7" Type="http://schemas.openxmlformats.org/officeDocument/2006/relationships/image" Target="../media/image75.wmf"/><Relationship Id="rId12" Type="http://schemas.openxmlformats.org/officeDocument/2006/relationships/image" Target="../media/image80.wmf"/><Relationship Id="rId17" Type="http://schemas.openxmlformats.org/officeDocument/2006/relationships/image" Target="../media/image85.wmf"/><Relationship Id="rId2" Type="http://schemas.openxmlformats.org/officeDocument/2006/relationships/image" Target="../media/image70.wmf"/><Relationship Id="rId16" Type="http://schemas.openxmlformats.org/officeDocument/2006/relationships/image" Target="../media/image84.wmf"/><Relationship Id="rId20" Type="http://schemas.openxmlformats.org/officeDocument/2006/relationships/image" Target="../media/image88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11" Type="http://schemas.openxmlformats.org/officeDocument/2006/relationships/image" Target="../media/image79.wmf"/><Relationship Id="rId5" Type="http://schemas.openxmlformats.org/officeDocument/2006/relationships/image" Target="../media/image73.wmf"/><Relationship Id="rId15" Type="http://schemas.openxmlformats.org/officeDocument/2006/relationships/image" Target="../media/image83.wmf"/><Relationship Id="rId10" Type="http://schemas.openxmlformats.org/officeDocument/2006/relationships/image" Target="../media/image78.wmf"/><Relationship Id="rId19" Type="http://schemas.openxmlformats.org/officeDocument/2006/relationships/image" Target="../media/image87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Relationship Id="rId14" Type="http://schemas.openxmlformats.org/officeDocument/2006/relationships/image" Target="../media/image82.wmf"/><Relationship Id="rId22" Type="http://schemas.openxmlformats.org/officeDocument/2006/relationships/image" Target="../media/image9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5B166-3996-4EB3-9F19-5E842B476C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071F0-3361-4070-9385-E630876585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DC817-B652-4F84-995F-EC54A82219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C427-A9DD-4C8F-84AB-B60A88F67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DF9C-71E7-4625-A119-E03FE8D4AD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619F-1E82-4C4A-A4D8-801F2F0B8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5572-BC55-42B2-8542-C53FA4CD5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4CB0-2B57-43A0-A73C-8F57EB8D7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A849-DB6C-4BAF-A145-CD745B4D5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6BC0-0439-4C30-8400-E8D73A3AC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D743-8ED8-4980-882F-48DAB1F96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F6BBF-A250-4075-BD6C-F1C34E8E13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149DBC-4A93-481D-92B7-5C185E6D0F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7FD4-6D57-4B26-A2D4-5F9672318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7A86-B12D-47ED-B2CC-9E4A3CC32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BA515BA-0BB1-484A-B79D-771B7C639C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D23B63C-5F15-431F-AB35-444A0B0B72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0F3638F-40CA-4DA3-B7F6-F60427BDCE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7EADE14-ADFD-4A0F-B0B0-BBA967DC94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3BDEB6D-F7A1-452B-9E58-7119C2545B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09312-CA7D-48AC-B2BB-F7D4E0014B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275BE-8317-47E0-93AA-8C366E2DF8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65B6B-F5A5-45DA-9425-B3E7871B39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CC0C7-AE17-4385-8214-2681F9224E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1FE93-370F-4710-94B6-7C69729DF5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332B2-4FC0-48C3-88B0-DF1A185AAB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6111C-A2FE-439C-A1A9-FF86CD916F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E7E67AC-D289-46BE-9F9D-5178434F80B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7E67AC-D289-46BE-9F9D-5178434F80B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4.bin"/><Relationship Id="rId18" Type="http://schemas.openxmlformats.org/officeDocument/2006/relationships/oleObject" Target="../embeddings/oleObject29.bin"/><Relationship Id="rId3" Type="http://schemas.openxmlformats.org/officeDocument/2006/relationships/oleObject" Target="../embeddings/oleObject14.bin"/><Relationship Id="rId21" Type="http://schemas.openxmlformats.org/officeDocument/2006/relationships/oleObject" Target="../embeddings/oleObject32.bin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3.bin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26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3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6.bin"/><Relationship Id="rId10" Type="http://schemas.openxmlformats.org/officeDocument/2006/relationships/oleObject" Target="../embeddings/oleObject21.bin"/><Relationship Id="rId19" Type="http://schemas.openxmlformats.org/officeDocument/2006/relationships/oleObject" Target="../embeddings/oleObject30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5.bin"/><Relationship Id="rId22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50.jpeg"/><Relationship Id="rId7" Type="http://schemas.openxmlformats.org/officeDocument/2006/relationships/image" Target="../media/image51.gi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oleObject" Target="../embeddings/oleObject54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8.bin"/><Relationship Id="rId12" Type="http://schemas.openxmlformats.org/officeDocument/2006/relationships/oleObject" Target="../embeddings/oleObject5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7.bin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6.bin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5.bin"/><Relationship Id="rId9" Type="http://schemas.openxmlformats.org/officeDocument/2006/relationships/oleObject" Target="../embeddings/oleObject50.bin"/><Relationship Id="rId1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oleObject" Target="../embeddings/oleObject65.bin"/><Relationship Id="rId18" Type="http://schemas.openxmlformats.org/officeDocument/2006/relationships/oleObject" Target="../embeddings/oleObject70.bin"/><Relationship Id="rId3" Type="http://schemas.openxmlformats.org/officeDocument/2006/relationships/oleObject" Target="../embeddings/oleObject55.bin"/><Relationship Id="rId21" Type="http://schemas.openxmlformats.org/officeDocument/2006/relationships/oleObject" Target="../embeddings/oleObject73.bin"/><Relationship Id="rId7" Type="http://schemas.openxmlformats.org/officeDocument/2006/relationships/oleObject" Target="../embeddings/oleObject59.bin"/><Relationship Id="rId12" Type="http://schemas.openxmlformats.org/officeDocument/2006/relationships/oleObject" Target="../embeddings/oleObject64.bin"/><Relationship Id="rId17" Type="http://schemas.openxmlformats.org/officeDocument/2006/relationships/oleObject" Target="../embeddings/oleObject69.bin"/><Relationship Id="rId2" Type="http://schemas.openxmlformats.org/officeDocument/2006/relationships/slideLayout" Target="../slideLayouts/slideLayout26.xml"/><Relationship Id="rId16" Type="http://schemas.openxmlformats.org/officeDocument/2006/relationships/oleObject" Target="../embeddings/oleObject68.bin"/><Relationship Id="rId20" Type="http://schemas.openxmlformats.org/officeDocument/2006/relationships/oleObject" Target="../embeddings/oleObject72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8.bin"/><Relationship Id="rId11" Type="http://schemas.openxmlformats.org/officeDocument/2006/relationships/oleObject" Target="../embeddings/oleObject63.bin"/><Relationship Id="rId24" Type="http://schemas.openxmlformats.org/officeDocument/2006/relationships/oleObject" Target="../embeddings/oleObject76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7.bin"/><Relationship Id="rId23" Type="http://schemas.openxmlformats.org/officeDocument/2006/relationships/oleObject" Target="../embeddings/oleObject75.bin"/><Relationship Id="rId10" Type="http://schemas.openxmlformats.org/officeDocument/2006/relationships/oleObject" Target="../embeddings/oleObject62.bin"/><Relationship Id="rId19" Type="http://schemas.openxmlformats.org/officeDocument/2006/relationships/oleObject" Target="../embeddings/oleObject71.bin"/><Relationship Id="rId4" Type="http://schemas.openxmlformats.org/officeDocument/2006/relationships/oleObject" Target="../embeddings/oleObject56.bin"/><Relationship Id="rId9" Type="http://schemas.openxmlformats.org/officeDocument/2006/relationships/oleObject" Target="../embeddings/oleObject61.bin"/><Relationship Id="rId14" Type="http://schemas.openxmlformats.org/officeDocument/2006/relationships/oleObject" Target="../embeddings/oleObject66.bin"/><Relationship Id="rId22" Type="http://schemas.openxmlformats.org/officeDocument/2006/relationships/oleObject" Target="../embeddings/oleObject7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6" Type="http://schemas.openxmlformats.org/officeDocument/2006/relationships/slide" Target="slide21.xml"/><Relationship Id="rId5" Type="http://schemas.openxmlformats.org/officeDocument/2006/relationships/oleObject" Target="../embeddings/oleObject78.bin"/><Relationship Id="rId10" Type="http://schemas.openxmlformats.org/officeDocument/2006/relationships/slide" Target="slide3.xml"/><Relationship Id="rId4" Type="http://schemas.openxmlformats.org/officeDocument/2006/relationships/slide" Target="slide22.xml"/><Relationship Id="rId9" Type="http://schemas.openxmlformats.org/officeDocument/2006/relationships/image" Target="../media/image9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97.gi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9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13" Type="http://schemas.openxmlformats.org/officeDocument/2006/relationships/image" Target="../media/image112.jpeg"/><Relationship Id="rId3" Type="http://schemas.openxmlformats.org/officeDocument/2006/relationships/image" Target="../media/image102.jpeg"/><Relationship Id="rId7" Type="http://schemas.openxmlformats.org/officeDocument/2006/relationships/image" Target="../media/image106.jpeg"/><Relationship Id="rId12" Type="http://schemas.openxmlformats.org/officeDocument/2006/relationships/image" Target="../media/image111.jpeg"/><Relationship Id="rId17" Type="http://schemas.openxmlformats.org/officeDocument/2006/relationships/slide" Target="slide3.xml"/><Relationship Id="rId2" Type="http://schemas.openxmlformats.org/officeDocument/2006/relationships/image" Target="../media/image101.jpeg"/><Relationship Id="rId16" Type="http://schemas.openxmlformats.org/officeDocument/2006/relationships/image" Target="../media/image1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jpeg"/><Relationship Id="rId11" Type="http://schemas.openxmlformats.org/officeDocument/2006/relationships/image" Target="../media/image110.jpeg"/><Relationship Id="rId5" Type="http://schemas.openxmlformats.org/officeDocument/2006/relationships/image" Target="../media/image104.jpeg"/><Relationship Id="rId15" Type="http://schemas.openxmlformats.org/officeDocument/2006/relationships/image" Target="../media/image114.jpeg"/><Relationship Id="rId10" Type="http://schemas.openxmlformats.org/officeDocument/2006/relationships/image" Target="../media/image109.jpeg"/><Relationship Id="rId4" Type="http://schemas.openxmlformats.org/officeDocument/2006/relationships/image" Target="../media/image103.jpeg"/><Relationship Id="rId9" Type="http://schemas.openxmlformats.org/officeDocument/2006/relationships/image" Target="../media/image108.jpeg"/><Relationship Id="rId14" Type="http://schemas.openxmlformats.org/officeDocument/2006/relationships/image" Target="../media/image11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gi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4.xml"/><Relationship Id="rId7" Type="http://schemas.openxmlformats.org/officeDocument/2006/relationships/slide" Target="slide2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11.xml"/><Relationship Id="rId10" Type="http://schemas.openxmlformats.org/officeDocument/2006/relationships/slide" Target="slide29.xml"/><Relationship Id="rId4" Type="http://schemas.openxmlformats.org/officeDocument/2006/relationships/slide" Target="slide6.xml"/><Relationship Id="rId9" Type="http://schemas.openxmlformats.org/officeDocument/2006/relationships/slide" Target="slide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gif"/><Relationship Id="rId2" Type="http://schemas.openxmlformats.org/officeDocument/2006/relationships/image" Target="../media/image121.gif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25.jpeg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900" y="0"/>
            <a:ext cx="1854100" cy="2857496"/>
          </a:xfrm>
          <a:prstGeom prst="rect">
            <a:avLst/>
          </a:prstGeom>
        </p:spPr>
      </p:pic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285720" y="500042"/>
            <a:ext cx="7429552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Monotype Corsiva" pitchFamily="66" charset="0"/>
              </a:rPr>
              <a:t>Дениска, герой рассказов В.Драгунского, задал однажды приятелю Мишке задачу: как разделить два яблока на троих? И когда Мишка, наконец, сдался, торжествующе объявил ответ: «Сварить компот!» Мишка с Дениской ещё не проходили дробей и твёрдо знали, что 2 на 3 не делится.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33CC"/>
                </a:solidFill>
                <a:latin typeface="Monotype Corsiva" pitchFamily="66" charset="0"/>
              </a:rPr>
              <a:t>Собственно говоря, «сварить компот» - это действия с дробями. Порежем яблоки на кусочки и будем количества этих кусочков складывать и вычитать, умножать и делить – кто нам мешает?..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33CC"/>
                </a:solidFill>
                <a:latin typeface="Monotype Corsiva" pitchFamily="66" charset="0"/>
              </a:rPr>
              <a:t>Нам важно только помнить, сколько мелких кусочков составляют целое яблоко…</a:t>
            </a:r>
            <a:endParaRPr lang="ru-RU" sz="2800" b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4213" y="188913"/>
            <a:ext cx="6870700" cy="1060450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00B050"/>
                </a:solidFill>
                <a:latin typeface="Monotype Corsiva" pitchFamily="66" charset="0"/>
              </a:rPr>
              <a:t>Сложение и вычитание дробей</a:t>
            </a:r>
          </a:p>
        </p:txBody>
      </p:sp>
      <p:graphicFrame>
        <p:nvGraphicFramePr>
          <p:cNvPr id="65646" name="Group 110"/>
          <p:cNvGraphicFramePr>
            <a:graphicFrameLocks noGrp="1"/>
          </p:cNvGraphicFramePr>
          <p:nvPr>
            <p:ph sz="quarter" idx="1"/>
          </p:nvPr>
        </p:nvGraphicFramePr>
        <p:xfrm>
          <a:off x="539750" y="1347788"/>
          <a:ext cx="7629525" cy="5151120"/>
        </p:xfrm>
        <a:graphic>
          <a:graphicData uri="http://schemas.openxmlformats.org/drawingml/2006/table">
            <a:tbl>
              <a:tblPr/>
              <a:tblGrid>
                <a:gridCol w="2444750"/>
                <a:gridCol w="2881313"/>
                <a:gridCol w="2303462"/>
              </a:tblGrid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Понедельник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Вторник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Среда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Четверг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Пятница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Суббота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Вторник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&gt;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Четверг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Среда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&gt;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Субботы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Дубиха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ближе к Сосновке, чем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Кленики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5614" name="Object 78"/>
          <p:cNvGraphicFramePr>
            <a:graphicFrameLocks noChangeAspect="1"/>
          </p:cNvGraphicFramePr>
          <p:nvPr>
            <p:ph sz="quarter" idx="2"/>
          </p:nvPr>
        </p:nvGraphicFramePr>
        <p:xfrm>
          <a:off x="3924300" y="1412875"/>
          <a:ext cx="1006475" cy="452438"/>
        </p:xfrm>
        <a:graphic>
          <a:graphicData uri="http://schemas.openxmlformats.org/presentationml/2006/ole">
            <p:oleObj spid="_x0000_s65614" name="Формула" r:id="rId3" imgW="876240" imgH="393480" progId="Equation.3">
              <p:embed/>
            </p:oleObj>
          </a:graphicData>
        </a:graphic>
      </p:graphicFrame>
      <p:graphicFrame>
        <p:nvGraphicFramePr>
          <p:cNvPr id="65618" name="Object 82"/>
          <p:cNvGraphicFramePr>
            <a:graphicFrameLocks noChangeAspect="1"/>
          </p:cNvGraphicFramePr>
          <p:nvPr>
            <p:ph sz="quarter" idx="3"/>
          </p:nvPr>
        </p:nvGraphicFramePr>
        <p:xfrm>
          <a:off x="6804025" y="1423988"/>
          <a:ext cx="504825" cy="350837"/>
        </p:xfrm>
        <a:graphic>
          <a:graphicData uri="http://schemas.openxmlformats.org/presentationml/2006/ole">
            <p:oleObj spid="_x0000_s65618" name="Формула" r:id="rId4" imgW="291960" imgH="203040" progId="Equation.3">
              <p:embed/>
            </p:oleObj>
          </a:graphicData>
        </a:graphic>
      </p:graphicFrame>
      <p:graphicFrame>
        <p:nvGraphicFramePr>
          <p:cNvPr id="65625" name="Object 89"/>
          <p:cNvGraphicFramePr>
            <a:graphicFrameLocks noChangeAspect="1"/>
          </p:cNvGraphicFramePr>
          <p:nvPr>
            <p:ph sz="quarter" idx="4"/>
          </p:nvPr>
        </p:nvGraphicFramePr>
        <p:xfrm>
          <a:off x="3848100" y="1916113"/>
          <a:ext cx="1200150" cy="300037"/>
        </p:xfrm>
        <a:graphic>
          <a:graphicData uri="http://schemas.openxmlformats.org/presentationml/2006/ole">
            <p:oleObj spid="_x0000_s65625" name="Формула" r:id="rId5" imgW="812520" imgH="203040" progId="Equation.3">
              <p:embed/>
            </p:oleObj>
          </a:graphicData>
        </a:graphic>
      </p:graphicFrame>
      <p:sp>
        <p:nvSpPr>
          <p:cNvPr id="65605" name="Text Box 69"/>
          <p:cNvSpPr txBox="1">
            <a:spLocks noChangeArrowheads="1"/>
          </p:cNvSpPr>
          <p:nvPr/>
        </p:nvSpPr>
        <p:spPr bwMode="auto">
          <a:xfrm>
            <a:off x="3995738" y="19065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5606" name="Text Box 70"/>
          <p:cNvSpPr txBox="1">
            <a:spLocks noChangeArrowheads="1"/>
          </p:cNvSpPr>
          <p:nvPr/>
        </p:nvSpPr>
        <p:spPr bwMode="auto">
          <a:xfrm>
            <a:off x="3995738" y="1916113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5608" name="Text Box 72"/>
          <p:cNvSpPr txBox="1">
            <a:spLocks noChangeArrowheads="1"/>
          </p:cNvSpPr>
          <p:nvPr/>
        </p:nvSpPr>
        <p:spPr bwMode="auto">
          <a:xfrm>
            <a:off x="3851275" y="1484313"/>
            <a:ext cx="2233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65628" name="Object 92"/>
          <p:cNvGraphicFramePr>
            <a:graphicFrameLocks noChangeAspect="1"/>
          </p:cNvGraphicFramePr>
          <p:nvPr/>
        </p:nvGraphicFramePr>
        <p:xfrm>
          <a:off x="6659563" y="1890713"/>
          <a:ext cx="719137" cy="401637"/>
        </p:xfrm>
        <a:graphic>
          <a:graphicData uri="http://schemas.openxmlformats.org/presentationml/2006/ole">
            <p:oleObj spid="_x0000_s65628" name="Формула" r:id="rId6" imgW="291960" imgH="203040" progId="Equation.3">
              <p:embed/>
            </p:oleObj>
          </a:graphicData>
        </a:graphic>
      </p:graphicFrame>
      <p:graphicFrame>
        <p:nvGraphicFramePr>
          <p:cNvPr id="65629" name="Object 93"/>
          <p:cNvGraphicFramePr>
            <a:graphicFrameLocks noChangeAspect="1"/>
          </p:cNvGraphicFramePr>
          <p:nvPr/>
        </p:nvGraphicFramePr>
        <p:xfrm>
          <a:off x="3995738" y="2420938"/>
          <a:ext cx="1219200" cy="393700"/>
        </p:xfrm>
        <a:graphic>
          <a:graphicData uri="http://schemas.openxmlformats.org/presentationml/2006/ole">
            <p:oleObj spid="_x0000_s65629" name="Формула" r:id="rId7" imgW="1218960" imgH="393480" progId="Equation.3">
              <p:embed/>
            </p:oleObj>
          </a:graphicData>
        </a:graphic>
      </p:graphicFrame>
      <p:graphicFrame>
        <p:nvGraphicFramePr>
          <p:cNvPr id="65630" name="Object 94"/>
          <p:cNvGraphicFramePr>
            <a:graphicFrameLocks noChangeAspect="1"/>
          </p:cNvGraphicFramePr>
          <p:nvPr/>
        </p:nvGraphicFramePr>
        <p:xfrm>
          <a:off x="6659563" y="2349500"/>
          <a:ext cx="647700" cy="536575"/>
        </p:xfrm>
        <a:graphic>
          <a:graphicData uri="http://schemas.openxmlformats.org/presentationml/2006/ole">
            <p:oleObj spid="_x0000_s65630" name="Формула" r:id="rId8" imgW="393480" imgH="393480" progId="Equation.3">
              <p:embed/>
            </p:oleObj>
          </a:graphicData>
        </a:graphic>
      </p:graphicFrame>
      <p:graphicFrame>
        <p:nvGraphicFramePr>
          <p:cNvPr id="65631" name="Object 95"/>
          <p:cNvGraphicFramePr>
            <a:graphicFrameLocks noChangeAspect="1"/>
          </p:cNvGraphicFramePr>
          <p:nvPr/>
        </p:nvGraphicFramePr>
        <p:xfrm>
          <a:off x="4211638" y="2924175"/>
          <a:ext cx="571500" cy="393700"/>
        </p:xfrm>
        <a:graphic>
          <a:graphicData uri="http://schemas.openxmlformats.org/presentationml/2006/ole">
            <p:oleObj spid="_x0000_s65631" name="Формула" r:id="rId9" imgW="571320" imgH="393480" progId="Equation.3">
              <p:embed/>
            </p:oleObj>
          </a:graphicData>
        </a:graphic>
      </p:graphicFrame>
      <p:graphicFrame>
        <p:nvGraphicFramePr>
          <p:cNvPr id="65632" name="Object 96"/>
          <p:cNvGraphicFramePr>
            <a:graphicFrameLocks noChangeAspect="1"/>
          </p:cNvGraphicFramePr>
          <p:nvPr/>
        </p:nvGraphicFramePr>
        <p:xfrm>
          <a:off x="6732588" y="3000372"/>
          <a:ext cx="536893" cy="476253"/>
        </p:xfrm>
        <a:graphic>
          <a:graphicData uri="http://schemas.openxmlformats.org/presentationml/2006/ole">
            <p:oleObj spid="_x0000_s65632" name="Формула" r:id="rId10" imgW="228600" imgH="203040" progId="Equation.3">
              <p:embed/>
            </p:oleObj>
          </a:graphicData>
        </a:graphic>
      </p:graphicFrame>
      <p:graphicFrame>
        <p:nvGraphicFramePr>
          <p:cNvPr id="65633" name="Object 97"/>
          <p:cNvGraphicFramePr>
            <a:graphicFrameLocks noChangeAspect="1"/>
          </p:cNvGraphicFramePr>
          <p:nvPr/>
        </p:nvGraphicFramePr>
        <p:xfrm>
          <a:off x="3851275" y="3429000"/>
          <a:ext cx="1219200" cy="393700"/>
        </p:xfrm>
        <a:graphic>
          <a:graphicData uri="http://schemas.openxmlformats.org/presentationml/2006/ole">
            <p:oleObj spid="_x0000_s65633" name="Формула" r:id="rId11" imgW="1218960" imgH="393480" progId="Equation.3">
              <p:embed/>
            </p:oleObj>
          </a:graphicData>
        </a:graphic>
      </p:graphicFrame>
      <p:graphicFrame>
        <p:nvGraphicFramePr>
          <p:cNvPr id="65634" name="Object 9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65634" name="Формула" r:id="rId12" imgW="114120" imgH="215640" progId="Equation.3">
              <p:embed/>
            </p:oleObj>
          </a:graphicData>
        </a:graphic>
      </p:graphicFrame>
      <p:graphicFrame>
        <p:nvGraphicFramePr>
          <p:cNvPr id="65635" name="Object 99"/>
          <p:cNvGraphicFramePr>
            <a:graphicFrameLocks noChangeAspect="1"/>
          </p:cNvGraphicFramePr>
          <p:nvPr/>
        </p:nvGraphicFramePr>
        <p:xfrm>
          <a:off x="6804025" y="3429000"/>
          <a:ext cx="576263" cy="465138"/>
        </p:xfrm>
        <a:graphic>
          <a:graphicData uri="http://schemas.openxmlformats.org/presentationml/2006/ole">
            <p:oleObj spid="_x0000_s65635" name="Формула" r:id="rId13" imgW="380880" imgH="393480" progId="Equation.3">
              <p:embed/>
            </p:oleObj>
          </a:graphicData>
        </a:graphic>
      </p:graphicFrame>
      <p:graphicFrame>
        <p:nvGraphicFramePr>
          <p:cNvPr id="65636" name="Object 100"/>
          <p:cNvGraphicFramePr>
            <a:graphicFrameLocks noChangeAspect="1"/>
          </p:cNvGraphicFramePr>
          <p:nvPr/>
        </p:nvGraphicFramePr>
        <p:xfrm>
          <a:off x="3779838" y="4005263"/>
          <a:ext cx="1219200" cy="393700"/>
        </p:xfrm>
        <a:graphic>
          <a:graphicData uri="http://schemas.openxmlformats.org/presentationml/2006/ole">
            <p:oleObj spid="_x0000_s65636" name="Формула" r:id="rId14" imgW="1218960" imgH="393480" progId="Equation.3">
              <p:embed/>
            </p:oleObj>
          </a:graphicData>
        </a:graphic>
      </p:graphicFrame>
      <p:graphicFrame>
        <p:nvGraphicFramePr>
          <p:cNvPr id="65637" name="Object 101"/>
          <p:cNvGraphicFramePr>
            <a:graphicFrameLocks noChangeAspect="1"/>
          </p:cNvGraphicFramePr>
          <p:nvPr/>
        </p:nvGraphicFramePr>
        <p:xfrm>
          <a:off x="6659563" y="3933825"/>
          <a:ext cx="649287" cy="465138"/>
        </p:xfrm>
        <a:graphic>
          <a:graphicData uri="http://schemas.openxmlformats.org/presentationml/2006/ole">
            <p:oleObj spid="_x0000_s65637" name="Формула" r:id="rId15" imgW="444240" imgH="393480" progId="Equation.3">
              <p:embed/>
            </p:oleObj>
          </a:graphicData>
        </a:graphic>
      </p:graphicFrame>
      <p:graphicFrame>
        <p:nvGraphicFramePr>
          <p:cNvPr id="65644" name="Object 108"/>
          <p:cNvGraphicFramePr>
            <a:graphicFrameLocks noChangeAspect="1"/>
          </p:cNvGraphicFramePr>
          <p:nvPr/>
        </p:nvGraphicFramePr>
        <p:xfrm>
          <a:off x="3924301" y="4607139"/>
          <a:ext cx="933452" cy="320461"/>
        </p:xfrm>
        <a:graphic>
          <a:graphicData uri="http://schemas.openxmlformats.org/presentationml/2006/ole">
            <p:oleObj spid="_x0000_s65644" name="Формула" r:id="rId16" imgW="609480" imgH="203040" progId="Equation.3">
              <p:embed/>
            </p:oleObj>
          </a:graphicData>
        </a:graphic>
      </p:graphicFrame>
      <p:graphicFrame>
        <p:nvGraphicFramePr>
          <p:cNvPr id="65645" name="Object 109"/>
          <p:cNvGraphicFramePr>
            <a:graphicFrameLocks noChangeAspect="1"/>
          </p:cNvGraphicFramePr>
          <p:nvPr/>
        </p:nvGraphicFramePr>
        <p:xfrm>
          <a:off x="6732588" y="4508500"/>
          <a:ext cx="606425" cy="433388"/>
        </p:xfrm>
        <a:graphic>
          <a:graphicData uri="http://schemas.openxmlformats.org/presentationml/2006/ole">
            <p:oleObj spid="_x0000_s65645" name="Формула" r:id="rId17" imgW="228600" imgH="203040" progId="Equation.3">
              <p:embed/>
            </p:oleObj>
          </a:graphicData>
        </a:graphic>
      </p:graphicFrame>
      <p:graphicFrame>
        <p:nvGraphicFramePr>
          <p:cNvPr id="65647" name="Object 111"/>
          <p:cNvGraphicFramePr>
            <a:graphicFrameLocks noChangeAspect="1"/>
          </p:cNvGraphicFramePr>
          <p:nvPr/>
        </p:nvGraphicFramePr>
        <p:xfrm>
          <a:off x="3779838" y="5013325"/>
          <a:ext cx="1363662" cy="393700"/>
        </p:xfrm>
        <a:graphic>
          <a:graphicData uri="http://schemas.openxmlformats.org/presentationml/2006/ole">
            <p:oleObj spid="_x0000_s65647" name="Формула" r:id="rId18" imgW="876240" imgH="393480" progId="Equation.3">
              <p:embed/>
            </p:oleObj>
          </a:graphicData>
        </a:graphic>
      </p:graphicFrame>
      <p:graphicFrame>
        <p:nvGraphicFramePr>
          <p:cNvPr id="65648" name="Object 112"/>
          <p:cNvGraphicFramePr>
            <a:graphicFrameLocks noChangeAspect="1"/>
          </p:cNvGraphicFramePr>
          <p:nvPr/>
        </p:nvGraphicFramePr>
        <p:xfrm>
          <a:off x="6804025" y="5013325"/>
          <a:ext cx="576263" cy="431800"/>
        </p:xfrm>
        <a:graphic>
          <a:graphicData uri="http://schemas.openxmlformats.org/presentationml/2006/ole">
            <p:oleObj spid="_x0000_s65648" name="Формула" r:id="rId19" imgW="304560" imgH="393480" progId="Equation.3">
              <p:embed/>
            </p:oleObj>
          </a:graphicData>
        </a:graphic>
      </p:graphicFrame>
      <p:graphicFrame>
        <p:nvGraphicFramePr>
          <p:cNvPr id="65649" name="Object 113"/>
          <p:cNvGraphicFramePr>
            <a:graphicFrameLocks noChangeAspect="1"/>
          </p:cNvGraphicFramePr>
          <p:nvPr/>
        </p:nvGraphicFramePr>
        <p:xfrm>
          <a:off x="3752850" y="5734050"/>
          <a:ext cx="1349375" cy="503238"/>
        </p:xfrm>
        <a:graphic>
          <a:graphicData uri="http://schemas.openxmlformats.org/presentationml/2006/ole">
            <p:oleObj spid="_x0000_s65649" name="Формула" r:id="rId20" imgW="520560" imgH="393480" progId="Equation.3">
              <p:embed/>
            </p:oleObj>
          </a:graphicData>
        </a:graphic>
      </p:graphicFrame>
      <p:graphicFrame>
        <p:nvGraphicFramePr>
          <p:cNvPr id="65650" name="Object 114"/>
          <p:cNvGraphicFramePr>
            <a:graphicFrameLocks noChangeAspect="1"/>
          </p:cNvGraphicFramePr>
          <p:nvPr/>
        </p:nvGraphicFramePr>
        <p:xfrm>
          <a:off x="6732588" y="5734050"/>
          <a:ext cx="647700" cy="419100"/>
        </p:xfrm>
        <a:graphic>
          <a:graphicData uri="http://schemas.openxmlformats.org/presentationml/2006/ole">
            <p:oleObj spid="_x0000_s65650" name="Формула" r:id="rId21" imgW="228600" imgH="203040" progId="Equation.3">
              <p:embed/>
            </p:oleObj>
          </a:graphicData>
        </a:graphic>
      </p:graphicFrame>
      <p:sp>
        <p:nvSpPr>
          <p:cNvPr id="27" name="Пятно 1 26"/>
          <p:cNvSpPr/>
          <p:nvPr/>
        </p:nvSpPr>
        <p:spPr>
          <a:xfrm>
            <a:off x="7643834" y="5715016"/>
            <a:ext cx="1500166" cy="1142984"/>
          </a:xfrm>
          <a:prstGeom prst="irregularSeal1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2" action="ppaction://hlinksldjump"/>
              </a:rPr>
              <a:t>К карте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6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6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6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6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6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CC"/>
                </a:solidFill>
              </a:rPr>
              <a:t>Историческая справка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5326063" cy="36576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/>
              <a:t>Дроби появились в глубокой древности. При разделе добычи, при изменениях величин, да и в других похожих случаях люди встречались с необходимостью ввести дроби.</a:t>
            </a:r>
          </a:p>
        </p:txBody>
      </p:sp>
      <p:pic>
        <p:nvPicPr>
          <p:cNvPr id="117764" name="Picture 4" descr="j0283104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6929454" y="285727"/>
            <a:ext cx="1676404" cy="1849825"/>
          </a:xfrm>
        </p:spPr>
      </p:pic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4252918"/>
            <a:ext cx="3243284" cy="2421652"/>
          </a:xfrm>
          <a:prstGeom prst="rect">
            <a:avLst/>
          </a:prstGeom>
        </p:spPr>
      </p:pic>
      <p:pic>
        <p:nvPicPr>
          <p:cNvPr id="6" name="Рисунок 5" descr="i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57422" y="5072074"/>
            <a:ext cx="2013914" cy="1503539"/>
          </a:xfrm>
          <a:prstGeom prst="rect">
            <a:avLst/>
          </a:prstGeom>
        </p:spPr>
      </p:pic>
      <p:pic>
        <p:nvPicPr>
          <p:cNvPr id="7" name="Рисунок 6" descr="i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890" y="2428868"/>
            <a:ext cx="1984389" cy="1571636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820" name="Picture 36" descr="D:\Мои документы\FOTO\ЕГИПЕТ\Изображение 0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21984" y="0"/>
            <a:ext cx="3022016" cy="2266281"/>
          </a:xfrm>
          <a:prstGeom prst="rect">
            <a:avLst/>
          </a:prstGeom>
          <a:noFill/>
        </p:spPr>
      </p:pic>
      <p:sp>
        <p:nvSpPr>
          <p:cNvPr id="118806" name="Rectangle 22"/>
          <p:cNvSpPr>
            <a:spLocks noGrp="1" noChangeArrowheads="1"/>
          </p:cNvSpPr>
          <p:nvPr>
            <p:ph sz="quarter" idx="1"/>
          </p:nvPr>
        </p:nvSpPr>
        <p:spPr>
          <a:xfrm>
            <a:off x="685800" y="1828800"/>
            <a:ext cx="7847013" cy="412115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400" dirty="0">
                <a:solidFill>
                  <a:srgbClr val="00B050"/>
                </a:solidFill>
              </a:rPr>
              <a:t>Древние египтяне уже знали, как поделить два предмета на троих, для этого числа     у них был специальный значок. </a:t>
            </a:r>
          </a:p>
          <a:p>
            <a:pPr>
              <a:buFontTx/>
              <a:buNone/>
            </a:pPr>
            <a:r>
              <a:rPr lang="ru-RU" sz="2400" dirty="0">
                <a:solidFill>
                  <a:srgbClr val="00B050"/>
                </a:solidFill>
              </a:rPr>
              <a:t>Между прочим, то была единственная дробь, в обиходе египетских писцов, у которой в числителе не стояла единица,- все остальные дроби непременно имели в числителе 1 (так называемые основные дроби): </a:t>
            </a:r>
            <a:r>
              <a:rPr lang="en-US" sz="2400" dirty="0">
                <a:solidFill>
                  <a:srgbClr val="00B050"/>
                </a:solidFill>
              </a:rPr>
              <a:t>                       </a:t>
            </a:r>
            <a:r>
              <a:rPr lang="ru-RU" sz="2400" dirty="0">
                <a:solidFill>
                  <a:srgbClr val="00B050"/>
                </a:solidFill>
              </a:rPr>
              <a:t>Если египтянину нужно было использовать другие дроби, он представлял их в виде суммы основных дробей.</a:t>
            </a:r>
          </a:p>
        </p:txBody>
      </p:sp>
      <p:graphicFrame>
        <p:nvGraphicFramePr>
          <p:cNvPr id="118812" name="Rectangle 28"/>
          <p:cNvGraphicFramePr>
            <a:graphicFrameLocks/>
          </p:cNvGraphicFramePr>
          <p:nvPr>
            <p:ph sz="quarter" idx="2"/>
          </p:nvPr>
        </p:nvGraphicFramePr>
        <p:xfrm>
          <a:off x="6496050" y="2705100"/>
          <a:ext cx="0" cy="0"/>
        </p:xfrm>
        <a:graphic>
          <a:graphicData uri="http://schemas.openxmlformats.org/presentationml/2006/ole">
            <p:oleObj spid="_x0000_s118812" name="Формула" r:id="rId4" imgW="0" imgH="0" progId="Equation.3">
              <p:embed/>
            </p:oleObj>
          </a:graphicData>
        </a:graphic>
      </p:graphicFrame>
      <p:graphicFrame>
        <p:nvGraphicFramePr>
          <p:cNvPr id="118815" name="Object 31"/>
          <p:cNvGraphicFramePr>
            <a:graphicFrameLocks noChangeAspect="1"/>
          </p:cNvGraphicFramePr>
          <p:nvPr>
            <p:ph sz="quarter" idx="3"/>
          </p:nvPr>
        </p:nvGraphicFramePr>
        <p:xfrm>
          <a:off x="5929322" y="2143116"/>
          <a:ext cx="249238" cy="644525"/>
        </p:xfrm>
        <a:graphic>
          <a:graphicData uri="http://schemas.openxmlformats.org/presentationml/2006/ole">
            <p:oleObj spid="_x0000_s118815" name="Формула" r:id="rId5" imgW="152280" imgH="393480" progId="Equation.3">
              <p:embed/>
            </p:oleObj>
          </a:graphicData>
        </a:graphic>
      </p:graphicFrame>
      <p:graphicFrame>
        <p:nvGraphicFramePr>
          <p:cNvPr id="118818" name="Object 34"/>
          <p:cNvGraphicFramePr>
            <a:graphicFrameLocks noChangeAspect="1"/>
          </p:cNvGraphicFramePr>
          <p:nvPr>
            <p:ph sz="quarter" idx="4"/>
          </p:nvPr>
        </p:nvGraphicFramePr>
        <p:xfrm>
          <a:off x="7715272" y="4071942"/>
          <a:ext cx="949325" cy="515937"/>
        </p:xfrm>
        <a:graphic>
          <a:graphicData uri="http://schemas.openxmlformats.org/presentationml/2006/ole">
            <p:oleObj spid="_x0000_s118818" name="Формула" r:id="rId6" imgW="723600" imgH="393480" progId="Equation.3">
              <p:embed/>
            </p:oleObj>
          </a:graphicData>
        </a:graphic>
      </p:graphicFrame>
      <p:pic>
        <p:nvPicPr>
          <p:cNvPr id="118821" name="Picture 37" descr="j029700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333375"/>
            <a:ext cx="1728787" cy="1314450"/>
          </a:xfrm>
          <a:prstGeom prst="rect">
            <a:avLst/>
          </a:prstGeom>
          <a:noFill/>
        </p:spPr>
      </p:pic>
      <p:pic>
        <p:nvPicPr>
          <p:cNvPr id="8" name="Рисунок 7" descr="i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6578" y="5286388"/>
            <a:ext cx="2000264" cy="1285884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2984"/>
            <a:ext cx="8062913" cy="434341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3200" dirty="0">
                <a:solidFill>
                  <a:srgbClr val="0033CC"/>
                </a:solidFill>
              </a:rPr>
              <a:t>В древнем Вавилоне предпочитали, наоборот, постоянный знаменатель, равный 60.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dirty="0">
                <a:solidFill>
                  <a:srgbClr val="0033CC"/>
                </a:solidFill>
              </a:rPr>
              <a:t>Римляне тоже использовались лишь одним знаменателем, равным 12. Особое место занимали дроби                   </a:t>
            </a:r>
            <a:r>
              <a:rPr lang="ru-RU" sz="3200" dirty="0" smtClean="0">
                <a:solidFill>
                  <a:srgbClr val="0033CC"/>
                </a:solidFill>
              </a:rPr>
              <a:t> </a:t>
            </a:r>
            <a:r>
              <a:rPr lang="ru-RU" sz="3200" dirty="0">
                <a:solidFill>
                  <a:srgbClr val="0033CC"/>
                </a:solidFill>
              </a:rPr>
              <a:t>и т.д.    Дело в том, что в древности отдельной арифметической операцией полагали удвоение и деление пополам.</a:t>
            </a:r>
          </a:p>
        </p:txBody>
      </p:sp>
      <p:graphicFrame>
        <p:nvGraphicFramePr>
          <p:cNvPr id="12083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500694" y="3357562"/>
          <a:ext cx="1203134" cy="720723"/>
        </p:xfrm>
        <a:graphic>
          <a:graphicData uri="http://schemas.openxmlformats.org/presentationml/2006/ole">
            <p:oleObj spid="_x0000_s120836" name="Формула" r:id="rId3" imgW="723600" imgH="393480" progId="Equation.3">
              <p:embed/>
            </p:oleObj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428736"/>
            <a:ext cx="4529142" cy="40576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33CC"/>
                </a:solidFill>
              </a:rPr>
              <a:t>    Современная форма записи обыкновенных дробей стала применяться лишь в 18 в. Первым дробную черту стал применять арабский учёный </a:t>
            </a:r>
            <a:r>
              <a:rPr lang="ru-RU" dirty="0" err="1" smtClean="0">
                <a:solidFill>
                  <a:srgbClr val="0033CC"/>
                </a:solidFill>
              </a:rPr>
              <a:t>ал-Халар</a:t>
            </a:r>
            <a:r>
              <a:rPr lang="ru-RU" dirty="0" smtClean="0">
                <a:solidFill>
                  <a:srgbClr val="0033CC"/>
                </a:solidFill>
              </a:rPr>
              <a:t>. В Европе дробную черту для записи обыкновенных дробей использовал итальянский математик Леонардо Пизанский, названный также Фибоначчи (то есть сын </a:t>
            </a:r>
            <a:r>
              <a:rPr lang="ru-RU" dirty="0" err="1" smtClean="0">
                <a:solidFill>
                  <a:srgbClr val="0033CC"/>
                </a:solidFill>
              </a:rPr>
              <a:t>Боначчи</a:t>
            </a:r>
            <a:r>
              <a:rPr lang="ru-RU" dirty="0" smtClean="0">
                <a:solidFill>
                  <a:srgbClr val="0033CC"/>
                </a:solidFill>
              </a:rPr>
              <a:t>).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5" name="Содержимое 4" descr="i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72198" y="3143248"/>
            <a:ext cx="2688468" cy="3268333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10" y="0"/>
            <a:ext cx="4459292" cy="6429396"/>
          </a:xfrm>
          <a:noFill/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rgbClr val="0033CC"/>
                </a:solidFill>
              </a:rPr>
              <a:t>Долгое время действия с дробными числами считались по праву очень сложными.</a:t>
            </a:r>
            <a:endParaRPr lang="ru-RU" sz="1800" dirty="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>
                <a:solidFill>
                  <a:srgbClr val="0033CC"/>
                </a:solidFill>
              </a:rPr>
              <a:t>До сих пор немцы говорят про человека, попавшего в затруднительное положение, что он </a:t>
            </a:r>
            <a:r>
              <a:rPr lang="ru-RU" sz="1800" dirty="0">
                <a:solidFill>
                  <a:srgbClr val="000099"/>
                </a:solidFill>
              </a:rPr>
              <a:t>«попал в дроби».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>
                <a:solidFill>
                  <a:srgbClr val="0033CC"/>
                </a:solidFill>
              </a:rPr>
              <a:t>Чтобы облегчить действия с дробями, были придуманы десятичные дроби. </a:t>
            </a:r>
            <a:endParaRPr lang="ru-RU" sz="1800" dirty="0" smtClean="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rgbClr val="0033CC"/>
                </a:solidFill>
              </a:rPr>
              <a:t>Описал правила действий над десятичными дробями среднеазиатский математик и астроном </a:t>
            </a:r>
            <a:r>
              <a:rPr lang="ru-RU" sz="1800" dirty="0" err="1" smtClean="0">
                <a:solidFill>
                  <a:srgbClr val="00B050"/>
                </a:solidFill>
              </a:rPr>
              <a:t>Гиясэддин</a:t>
            </a:r>
            <a:r>
              <a:rPr lang="ru-RU" sz="1800" dirty="0" smtClean="0">
                <a:solidFill>
                  <a:srgbClr val="00B050"/>
                </a:solidFill>
              </a:rPr>
              <a:t> </a:t>
            </a:r>
            <a:r>
              <a:rPr lang="ru-RU" sz="1800" dirty="0" err="1" smtClean="0">
                <a:solidFill>
                  <a:srgbClr val="00B050"/>
                </a:solidFill>
              </a:rPr>
              <a:t>ал-Каши</a:t>
            </a:r>
            <a:r>
              <a:rPr lang="ru-RU" sz="1800" dirty="0" smtClean="0">
                <a:solidFill>
                  <a:srgbClr val="00B050"/>
                </a:solidFill>
              </a:rPr>
              <a:t> </a:t>
            </a:r>
            <a:r>
              <a:rPr lang="ru-RU" sz="1800" dirty="0" smtClean="0">
                <a:solidFill>
                  <a:srgbClr val="0033CC"/>
                </a:solidFill>
              </a:rPr>
              <a:t>в своей книге «Ключ к арифметике» (1427г.)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rgbClr val="0033CC"/>
                </a:solidFill>
              </a:rPr>
              <a:t>И только  через 150 лет голландский </a:t>
            </a:r>
            <a:r>
              <a:rPr lang="ru-RU" sz="1800" dirty="0">
                <a:solidFill>
                  <a:srgbClr val="0033CC"/>
                </a:solidFill>
              </a:rPr>
              <a:t>математик и инженер </a:t>
            </a:r>
            <a:r>
              <a:rPr lang="ru-RU" sz="1800" dirty="0" err="1">
                <a:solidFill>
                  <a:srgbClr val="00B050"/>
                </a:solidFill>
              </a:rPr>
              <a:t>Симон</a:t>
            </a: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dirty="0" err="1" smtClean="0">
                <a:solidFill>
                  <a:srgbClr val="00B050"/>
                </a:solidFill>
              </a:rPr>
              <a:t>Стевин</a:t>
            </a: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dirty="0" smtClean="0">
                <a:solidFill>
                  <a:srgbClr val="0033CC"/>
                </a:solidFill>
              </a:rPr>
              <a:t>открыл заново десятичные дроби и описал правила действий над ними.  </a:t>
            </a:r>
          </a:p>
          <a:p>
            <a:pPr>
              <a:lnSpc>
                <a:spcPct val="80000"/>
              </a:lnSpc>
              <a:buNone/>
            </a:pPr>
            <a:r>
              <a:rPr lang="ru-RU" sz="1800" dirty="0" smtClean="0">
                <a:solidFill>
                  <a:srgbClr val="0033CC"/>
                </a:solidFill>
                <a:latin typeface="Constantia" pitchFamily="18" charset="0"/>
              </a:rPr>
              <a:t>     Вот так он изображал дробь 14,382: </a:t>
            </a:r>
          </a:p>
          <a:p>
            <a:pPr>
              <a:lnSpc>
                <a:spcPct val="80000"/>
              </a:lnSpc>
              <a:buNone/>
            </a:pPr>
            <a:r>
              <a:rPr lang="ru-RU" sz="1800" dirty="0" smtClean="0">
                <a:solidFill>
                  <a:srgbClr val="0033CC"/>
                </a:solidFill>
                <a:latin typeface="Constantia" pitchFamily="18" charset="0"/>
              </a:rPr>
              <a:t>     14     3      8      2     .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rgbClr val="0033CC"/>
                </a:solidFill>
                <a:latin typeface="Constantia" pitchFamily="18" charset="0"/>
              </a:rPr>
              <a:t>Во Франции десятичные дроби ввёл </a:t>
            </a:r>
            <a:r>
              <a:rPr lang="ru-RU" sz="1800" dirty="0" smtClean="0">
                <a:solidFill>
                  <a:srgbClr val="00B050"/>
                </a:solidFill>
                <a:latin typeface="Constantia" pitchFamily="18" charset="0"/>
              </a:rPr>
              <a:t>Франсуа Виет </a:t>
            </a:r>
            <a:r>
              <a:rPr lang="ru-RU" sz="1800" dirty="0" smtClean="0">
                <a:solidFill>
                  <a:srgbClr val="0033CC"/>
                </a:solidFill>
                <a:latin typeface="Constantia" pitchFamily="18" charset="0"/>
              </a:rPr>
              <a:t>в 1579г.; его запись дроби 14,382:  14/382, 14</a:t>
            </a:r>
            <a:r>
              <a:rPr lang="ru-RU" sz="1800" u="sng" dirty="0" smtClean="0">
                <a:solidFill>
                  <a:srgbClr val="0033CC"/>
                </a:solidFill>
                <a:latin typeface="Constantia" pitchFamily="18" charset="0"/>
              </a:rPr>
              <a:t>382.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rgbClr val="0033CC"/>
                </a:solidFill>
                <a:latin typeface="Constantia" pitchFamily="18" charset="0"/>
              </a:rPr>
              <a:t>Запятую  после целой части десятичной дроби предложил ставить немецкий математик </a:t>
            </a:r>
            <a:r>
              <a:rPr lang="ru-RU" sz="1800" dirty="0" smtClean="0">
                <a:solidFill>
                  <a:srgbClr val="00B050"/>
                </a:solidFill>
                <a:latin typeface="Constantia" pitchFamily="18" charset="0"/>
              </a:rPr>
              <a:t>И.Кеплер</a:t>
            </a:r>
            <a:r>
              <a:rPr lang="ru-RU" sz="1800" dirty="0" smtClean="0">
                <a:solidFill>
                  <a:srgbClr val="0033CC"/>
                </a:solidFill>
                <a:latin typeface="Constantia" pitchFamily="18" charset="0"/>
              </a:rPr>
              <a:t> (1571-1630).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dirty="0">
              <a:solidFill>
                <a:srgbClr val="0033CC"/>
              </a:solidFill>
            </a:endParaRPr>
          </a:p>
        </p:txBody>
      </p:sp>
      <p:graphicFrame>
        <p:nvGraphicFramePr>
          <p:cNvPr id="121862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6438900" y="3549650"/>
          <a:ext cx="114300" cy="215900"/>
        </p:xfrm>
        <a:graphic>
          <a:graphicData uri="http://schemas.openxmlformats.org/presentationml/2006/ole">
            <p:oleObj spid="_x0000_s121862" name="Формула" r:id="rId3" imgW="114120" imgH="215640" progId="Equation.3">
              <p:embed/>
            </p:oleObj>
          </a:graphicData>
        </a:graphic>
      </p:graphicFrame>
      <p:grpSp>
        <p:nvGrpSpPr>
          <p:cNvPr id="121880" name="Group 24"/>
          <p:cNvGrpSpPr>
            <a:grpSpLocks/>
          </p:cNvGrpSpPr>
          <p:nvPr/>
        </p:nvGrpSpPr>
        <p:grpSpPr bwMode="auto">
          <a:xfrm>
            <a:off x="1000101" y="4286268"/>
            <a:ext cx="576262" cy="245480"/>
            <a:chOff x="1293" y="4149"/>
            <a:chExt cx="363" cy="143"/>
          </a:xfrm>
        </p:grpSpPr>
        <p:sp>
          <p:nvSpPr>
            <p:cNvPr id="121865" name="Oval 9"/>
            <p:cNvSpPr>
              <a:spLocks noChangeArrowheads="1"/>
            </p:cNvSpPr>
            <p:nvPr/>
          </p:nvSpPr>
          <p:spPr bwMode="auto">
            <a:xfrm>
              <a:off x="1439" y="41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866" name="Text Box 10"/>
            <p:cNvSpPr txBox="1">
              <a:spLocks noChangeArrowheads="1"/>
            </p:cNvSpPr>
            <p:nvPr/>
          </p:nvSpPr>
          <p:spPr bwMode="auto">
            <a:xfrm flipV="1">
              <a:off x="1293" y="4149"/>
              <a:ext cx="363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000" dirty="0"/>
                <a:t>    0</a:t>
              </a:r>
            </a:p>
          </p:txBody>
        </p:sp>
      </p:grpSp>
      <p:grpSp>
        <p:nvGrpSpPr>
          <p:cNvPr id="121879" name="Group 23"/>
          <p:cNvGrpSpPr>
            <a:grpSpLocks/>
          </p:cNvGrpSpPr>
          <p:nvPr/>
        </p:nvGrpSpPr>
        <p:grpSpPr bwMode="auto">
          <a:xfrm>
            <a:off x="1500159" y="4286248"/>
            <a:ext cx="576263" cy="244475"/>
            <a:chOff x="1882" y="3657"/>
            <a:chExt cx="363" cy="154"/>
          </a:xfrm>
        </p:grpSpPr>
        <p:sp>
          <p:nvSpPr>
            <p:cNvPr id="121868" name="Oval 12"/>
            <p:cNvSpPr>
              <a:spLocks noChangeArrowheads="1"/>
            </p:cNvSpPr>
            <p:nvPr/>
          </p:nvSpPr>
          <p:spPr bwMode="auto">
            <a:xfrm>
              <a:off x="1973" y="365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867" name="Text Box 11"/>
            <p:cNvSpPr txBox="1">
              <a:spLocks noChangeArrowheads="1"/>
            </p:cNvSpPr>
            <p:nvPr/>
          </p:nvSpPr>
          <p:spPr bwMode="auto">
            <a:xfrm>
              <a:off x="1882" y="3657"/>
              <a:ext cx="3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000" dirty="0"/>
                <a:t>    1</a:t>
              </a:r>
            </a:p>
          </p:txBody>
        </p:sp>
      </p:grpSp>
      <p:grpSp>
        <p:nvGrpSpPr>
          <p:cNvPr id="121878" name="Group 22"/>
          <p:cNvGrpSpPr>
            <a:grpSpLocks/>
          </p:cNvGrpSpPr>
          <p:nvPr/>
        </p:nvGrpSpPr>
        <p:grpSpPr bwMode="auto">
          <a:xfrm>
            <a:off x="2071680" y="4286261"/>
            <a:ext cx="215900" cy="244475"/>
            <a:chOff x="2116" y="3297"/>
            <a:chExt cx="136" cy="154"/>
          </a:xfrm>
        </p:grpSpPr>
        <p:sp>
          <p:nvSpPr>
            <p:cNvPr id="121869" name="Oval 13"/>
            <p:cNvSpPr>
              <a:spLocks noChangeArrowheads="1"/>
            </p:cNvSpPr>
            <p:nvPr/>
          </p:nvSpPr>
          <p:spPr bwMode="auto">
            <a:xfrm>
              <a:off x="2116" y="329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871" name="Text Box 15"/>
            <p:cNvSpPr txBox="1">
              <a:spLocks noChangeArrowheads="1"/>
            </p:cNvSpPr>
            <p:nvPr/>
          </p:nvSpPr>
          <p:spPr bwMode="auto">
            <a:xfrm>
              <a:off x="2116" y="3297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000" dirty="0"/>
                <a:t>2</a:t>
              </a:r>
            </a:p>
          </p:txBody>
        </p:sp>
      </p:grpSp>
      <p:grpSp>
        <p:nvGrpSpPr>
          <p:cNvPr id="121877" name="Group 21"/>
          <p:cNvGrpSpPr>
            <a:grpSpLocks/>
          </p:cNvGrpSpPr>
          <p:nvPr/>
        </p:nvGrpSpPr>
        <p:grpSpPr bwMode="auto">
          <a:xfrm>
            <a:off x="2500298" y="4286256"/>
            <a:ext cx="360363" cy="244475"/>
            <a:chOff x="3878" y="3702"/>
            <a:chExt cx="227" cy="154"/>
          </a:xfrm>
        </p:grpSpPr>
        <p:sp>
          <p:nvSpPr>
            <p:cNvPr id="121872" name="Oval 16"/>
            <p:cNvSpPr>
              <a:spLocks noChangeArrowheads="1"/>
            </p:cNvSpPr>
            <p:nvPr/>
          </p:nvSpPr>
          <p:spPr bwMode="auto">
            <a:xfrm>
              <a:off x="3878" y="370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873" name="Text Box 17"/>
            <p:cNvSpPr txBox="1">
              <a:spLocks noChangeArrowheads="1"/>
            </p:cNvSpPr>
            <p:nvPr/>
          </p:nvSpPr>
          <p:spPr bwMode="auto">
            <a:xfrm>
              <a:off x="3878" y="3702"/>
              <a:ext cx="2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000" dirty="0"/>
                <a:t>3</a:t>
              </a:r>
            </a:p>
          </p:txBody>
        </p:sp>
      </p:grpSp>
      <p:pic>
        <p:nvPicPr>
          <p:cNvPr id="121876" name="Picture 20" descr="viet_72595044_tonnel_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976" y="1357298"/>
            <a:ext cx="3429024" cy="3429024"/>
          </a:xfrm>
          <a:prstGeom prst="rect">
            <a:avLst/>
          </a:prstGeom>
          <a:noFill/>
          <a:ln w="76200" cmpd="tri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71472" y="1285860"/>
            <a:ext cx="8001056" cy="50006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Решив </a:t>
            </a:r>
            <a:r>
              <a:rPr lang="ru-RU" sz="2400" b="1" dirty="0"/>
              <a:t>примеры вы узнаете название некоторых дробей.</a:t>
            </a:r>
          </a:p>
        </p:txBody>
      </p:sp>
      <p:graphicFrame>
        <p:nvGraphicFramePr>
          <p:cNvPr id="117763" name="Group 3"/>
          <p:cNvGraphicFramePr>
            <a:graphicFrameLocks noGrp="1"/>
          </p:cNvGraphicFramePr>
          <p:nvPr>
            <p:ph sz="quarter" idx="1"/>
          </p:nvPr>
        </p:nvGraphicFramePr>
        <p:xfrm>
          <a:off x="457200" y="2000240"/>
          <a:ext cx="8002588" cy="3013086"/>
        </p:xfrm>
        <a:graphic>
          <a:graphicData uri="http://schemas.openxmlformats.org/drawingml/2006/table">
            <a:tbl>
              <a:tblPr/>
              <a:tblGrid>
                <a:gridCol w="4002088"/>
                <a:gridCol w="4000500"/>
              </a:tblGrid>
              <a:tr h="15065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65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7774" name="Object 14"/>
          <p:cNvGraphicFramePr>
            <a:graphicFrameLocks noChangeAspect="1"/>
          </p:cNvGraphicFramePr>
          <p:nvPr>
            <p:ph sz="quarter" idx="2"/>
          </p:nvPr>
        </p:nvGraphicFramePr>
        <p:xfrm>
          <a:off x="6438900" y="2597150"/>
          <a:ext cx="114300" cy="215900"/>
        </p:xfrm>
        <a:graphic>
          <a:graphicData uri="http://schemas.openxmlformats.org/presentationml/2006/ole">
            <p:oleObj spid="_x0000_s142338" name="Формула" r:id="rId3" imgW="114120" imgH="215640" progId="Equation.3">
              <p:embed/>
            </p:oleObj>
          </a:graphicData>
        </a:graphic>
      </p:graphicFrame>
      <p:graphicFrame>
        <p:nvGraphicFramePr>
          <p:cNvPr id="117775" name="Object 15"/>
          <p:cNvGraphicFramePr>
            <a:graphicFrameLocks noChangeAspect="1"/>
          </p:cNvGraphicFramePr>
          <p:nvPr>
            <p:ph sz="quarter" idx="3"/>
          </p:nvPr>
        </p:nvGraphicFramePr>
        <p:xfrm>
          <a:off x="2419350" y="4826000"/>
          <a:ext cx="114300" cy="215900"/>
        </p:xfrm>
        <a:graphic>
          <a:graphicData uri="http://schemas.openxmlformats.org/presentationml/2006/ole">
            <p:oleObj spid="_x0000_s142339" name="Формула" r:id="rId4" imgW="114120" imgH="215640" progId="Equation.3">
              <p:embed/>
            </p:oleObj>
          </a:graphicData>
        </a:graphic>
      </p:graphicFrame>
      <p:graphicFrame>
        <p:nvGraphicFramePr>
          <p:cNvPr id="117776" name="Object 16"/>
          <p:cNvGraphicFramePr>
            <a:graphicFrameLocks noChangeAspect="1"/>
          </p:cNvGraphicFramePr>
          <p:nvPr>
            <p:ph sz="quarter" idx="4"/>
          </p:nvPr>
        </p:nvGraphicFramePr>
        <p:xfrm>
          <a:off x="857224" y="2071678"/>
          <a:ext cx="3384550" cy="1311275"/>
        </p:xfrm>
        <a:graphic>
          <a:graphicData uri="http://schemas.openxmlformats.org/presentationml/2006/ole">
            <p:oleObj spid="_x0000_s142340" name="Формула" r:id="rId5" imgW="1015920" imgH="393480" progId="Equation.3">
              <p:embed/>
            </p:oleObj>
          </a:graphicData>
        </a:graphic>
      </p:graphicFrame>
      <p:graphicFrame>
        <p:nvGraphicFramePr>
          <p:cNvPr id="117777" name="Object 17"/>
          <p:cNvGraphicFramePr>
            <a:graphicFrameLocks noChangeAspect="1"/>
          </p:cNvGraphicFramePr>
          <p:nvPr/>
        </p:nvGraphicFramePr>
        <p:xfrm>
          <a:off x="755650" y="3500438"/>
          <a:ext cx="3529013" cy="1190625"/>
        </p:xfrm>
        <a:graphic>
          <a:graphicData uri="http://schemas.openxmlformats.org/presentationml/2006/ole">
            <p:oleObj spid="_x0000_s142341" name="Формула" r:id="rId6" imgW="1168200" imgH="393480" progId="Equation.3">
              <p:embed/>
            </p:oleObj>
          </a:graphicData>
        </a:graphic>
      </p:graphicFrame>
      <p:graphicFrame>
        <p:nvGraphicFramePr>
          <p:cNvPr id="117778" name="Object 18"/>
          <p:cNvGraphicFramePr>
            <a:graphicFrameLocks noChangeAspect="1"/>
          </p:cNvGraphicFramePr>
          <p:nvPr/>
        </p:nvGraphicFramePr>
        <p:xfrm>
          <a:off x="4905375" y="2041525"/>
          <a:ext cx="2498725" cy="1436688"/>
        </p:xfrm>
        <a:graphic>
          <a:graphicData uri="http://schemas.openxmlformats.org/presentationml/2006/ole">
            <p:oleObj spid="_x0000_s142342" name="Формула" r:id="rId7" imgW="685800" imgH="393480" progId="Equation.3">
              <p:embed/>
            </p:oleObj>
          </a:graphicData>
        </a:graphic>
      </p:graphicFrame>
      <p:graphicFrame>
        <p:nvGraphicFramePr>
          <p:cNvPr id="117779" name="Object 19"/>
          <p:cNvGraphicFramePr>
            <a:graphicFrameLocks noChangeAspect="1"/>
          </p:cNvGraphicFramePr>
          <p:nvPr/>
        </p:nvGraphicFramePr>
        <p:xfrm>
          <a:off x="4500563" y="3532188"/>
          <a:ext cx="3600450" cy="1282700"/>
        </p:xfrm>
        <a:graphic>
          <a:graphicData uri="http://schemas.openxmlformats.org/presentationml/2006/ole">
            <p:oleObj spid="_x0000_s142343" name="Формула" r:id="rId8" imgW="1104840" imgH="393480" progId="Equation.3">
              <p:embed/>
            </p:oleObj>
          </a:graphicData>
        </a:graphic>
      </p:graphicFrame>
      <p:sp>
        <p:nvSpPr>
          <p:cNvPr id="117780" name="Text Box 20"/>
          <p:cNvSpPr txBox="1">
            <a:spLocks noChangeArrowheads="1"/>
          </p:cNvSpPr>
          <p:nvPr/>
        </p:nvSpPr>
        <p:spPr bwMode="auto">
          <a:xfrm>
            <a:off x="539750" y="5157788"/>
            <a:ext cx="82089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rgbClr val="0033CC"/>
                </a:solidFill>
                <a:latin typeface="Monotype Corsiva" pitchFamily="66" charset="0"/>
              </a:rPr>
              <a:t>Правил было так много, что </a:t>
            </a:r>
            <a:r>
              <a:rPr lang="ru-RU" sz="2800" b="1" dirty="0" smtClean="0">
                <a:solidFill>
                  <a:srgbClr val="0033CC"/>
                </a:solidFill>
                <a:latin typeface="Monotype Corsiva" pitchFamily="66" charset="0"/>
              </a:rPr>
              <a:t>умение оперировать с дробями</a:t>
            </a:r>
            <a:r>
              <a:rPr lang="ru-RU" sz="2800" dirty="0" smtClean="0">
                <a:solidFill>
                  <a:srgbClr val="0033CC"/>
                </a:solidFill>
                <a:latin typeface="Monotype Corsiva" pitchFamily="66" charset="0"/>
              </a:rPr>
              <a:t> воспринималось как </a:t>
            </a:r>
            <a:r>
              <a:rPr lang="ru-RU" sz="2800" b="1" dirty="0" smtClean="0">
                <a:solidFill>
                  <a:srgbClr val="0033CC"/>
                </a:solidFill>
                <a:latin typeface="Monotype Corsiva" pitchFamily="66" charset="0"/>
              </a:rPr>
              <a:t>чудо.</a:t>
            </a:r>
            <a:r>
              <a:rPr lang="ru-RU" sz="2800" dirty="0" smtClean="0">
                <a:solidFill>
                  <a:srgbClr val="0033CC"/>
                </a:solidFill>
                <a:latin typeface="Monotype Corsiva" pitchFamily="66" charset="0"/>
              </a:rPr>
              <a:t> Поэтому всегда и везде знание дробей воспринималось как чудо.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0"/>
            <a:ext cx="821537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Monotype Corsiva" pitchFamily="66" charset="0"/>
              </a:rPr>
              <a:t>В Древнем Риме основная единица называлась </a:t>
            </a:r>
            <a:r>
              <a:rPr lang="ru-RU" sz="4400" b="1" dirty="0" smtClean="0">
                <a:solidFill>
                  <a:srgbClr val="0033CC"/>
                </a:solidFill>
                <a:latin typeface="Monotype Corsiva" pitchFamily="66" charset="0"/>
              </a:rPr>
              <a:t>«</a:t>
            </a:r>
            <a:r>
              <a:rPr lang="ru-RU" sz="5400" b="1" u="sng" dirty="0" smtClean="0">
                <a:solidFill>
                  <a:srgbClr val="0033CC"/>
                </a:solidFill>
                <a:latin typeface="Monotype Corsiva" pitchFamily="66" charset="0"/>
              </a:rPr>
              <a:t>асс»</a:t>
            </a:r>
            <a:r>
              <a:rPr lang="ru-RU" sz="4400" b="1" dirty="0" smtClean="0">
                <a:solidFill>
                  <a:srgbClr val="0033CC"/>
                </a:solidFill>
                <a:latin typeface="Monotype Corsiva" pitchFamily="66" charset="0"/>
              </a:rPr>
              <a:t>. </a:t>
            </a:r>
            <a:r>
              <a:rPr lang="ru-RU" sz="2800" b="1" dirty="0" smtClean="0">
                <a:solidFill>
                  <a:srgbClr val="0033CC"/>
                </a:solidFill>
                <a:latin typeface="Monotype Corsiva" pitchFamily="66" charset="0"/>
              </a:rPr>
              <a:t>Дроби имели свое название. </a:t>
            </a:r>
            <a:endParaRPr lang="ru-RU" sz="2800" dirty="0">
              <a:solidFill>
                <a:srgbClr val="0033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333375"/>
            <a:ext cx="9144000" cy="1371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33CC"/>
                </a:solidFill>
                <a:latin typeface="Monotype Corsiva" pitchFamily="66" charset="0"/>
              </a:rPr>
              <a:t>На Руси дроби называли долями</a:t>
            </a:r>
            <a:r>
              <a:rPr lang="ru-RU" sz="3600" b="1" dirty="0" smtClean="0">
                <a:solidFill>
                  <a:srgbClr val="0033CC"/>
                </a:solidFill>
                <a:latin typeface="Monotype Corsiva" pitchFamily="66" charset="0"/>
              </a:rPr>
              <a:t>,</a:t>
            </a:r>
            <a:br>
              <a:rPr lang="ru-RU" sz="3600" b="1" dirty="0" smtClean="0">
                <a:solidFill>
                  <a:srgbClr val="0033CC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33CC"/>
                </a:solidFill>
                <a:latin typeface="Monotype Corsiva" pitchFamily="66" charset="0"/>
              </a:rPr>
              <a:t> </a:t>
            </a:r>
            <a:r>
              <a:rPr lang="ru-RU" sz="3600" b="1" dirty="0">
                <a:solidFill>
                  <a:srgbClr val="0033CC"/>
                </a:solidFill>
                <a:latin typeface="Monotype Corsiva" pitchFamily="66" charset="0"/>
              </a:rPr>
              <a:t>позднее «ломанными числами»</a:t>
            </a:r>
          </a:p>
        </p:txBody>
      </p:sp>
      <p:graphicFrame>
        <p:nvGraphicFramePr>
          <p:cNvPr id="118787" name="Group 3"/>
          <p:cNvGraphicFramePr>
            <a:graphicFrameLocks noGrp="1"/>
          </p:cNvGraphicFramePr>
          <p:nvPr>
            <p:ph sz="quarter" idx="1"/>
          </p:nvPr>
        </p:nvGraphicFramePr>
        <p:xfrm>
          <a:off x="457200" y="1773238"/>
          <a:ext cx="8147050" cy="4464051"/>
        </p:xfrm>
        <a:graphic>
          <a:graphicData uri="http://schemas.openxmlformats.org/drawingml/2006/table">
            <a:tbl>
              <a:tblPr/>
              <a:tblGrid>
                <a:gridCol w="4043363"/>
                <a:gridCol w="4103687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2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8807" name="Object 23"/>
          <p:cNvGraphicFramePr>
            <a:graphicFrameLocks noChangeAspect="1"/>
          </p:cNvGraphicFramePr>
          <p:nvPr>
            <p:ph sz="quarter" idx="2"/>
          </p:nvPr>
        </p:nvGraphicFramePr>
        <p:xfrm>
          <a:off x="6438900" y="2597150"/>
          <a:ext cx="114300" cy="215900"/>
        </p:xfrm>
        <a:graphic>
          <a:graphicData uri="http://schemas.openxmlformats.org/presentationml/2006/ole">
            <p:oleObj spid="_x0000_s143362" name="Формула" r:id="rId3" imgW="114120" imgH="215640" progId="Equation.3">
              <p:embed/>
            </p:oleObj>
          </a:graphicData>
        </a:graphic>
      </p:graphicFrame>
      <p:graphicFrame>
        <p:nvGraphicFramePr>
          <p:cNvPr id="118808" name="Object 24"/>
          <p:cNvGraphicFramePr>
            <a:graphicFrameLocks noChangeAspect="1"/>
          </p:cNvGraphicFramePr>
          <p:nvPr>
            <p:ph sz="quarter" idx="3"/>
          </p:nvPr>
        </p:nvGraphicFramePr>
        <p:xfrm>
          <a:off x="539750" y="1773238"/>
          <a:ext cx="2808288" cy="738187"/>
        </p:xfrm>
        <a:graphic>
          <a:graphicData uri="http://schemas.openxmlformats.org/presentationml/2006/ole">
            <p:oleObj spid="_x0000_s143363" name="Формула" r:id="rId4" imgW="1498320" imgH="393480" progId="Equation.3">
              <p:embed/>
            </p:oleObj>
          </a:graphicData>
        </a:graphic>
      </p:graphicFrame>
      <p:graphicFrame>
        <p:nvGraphicFramePr>
          <p:cNvPr id="118810" name="Object 26"/>
          <p:cNvGraphicFramePr>
            <a:graphicFrameLocks noChangeAspect="1"/>
          </p:cNvGraphicFramePr>
          <p:nvPr>
            <p:ph sz="quarter" idx="4"/>
          </p:nvPr>
        </p:nvGraphicFramePr>
        <p:xfrm>
          <a:off x="6438900" y="4502150"/>
          <a:ext cx="114300" cy="215900"/>
        </p:xfrm>
        <a:graphic>
          <a:graphicData uri="http://schemas.openxmlformats.org/presentationml/2006/ole">
            <p:oleObj spid="_x0000_s143364" name="Формула" r:id="rId5" imgW="114120" imgH="215640" progId="Equation.3">
              <p:embed/>
            </p:oleObj>
          </a:graphicData>
        </a:graphic>
      </p:graphicFrame>
      <p:sp>
        <p:nvSpPr>
          <p:cNvPr id="118809" name="Text Box 25"/>
          <p:cNvSpPr txBox="1">
            <a:spLocks noChangeArrowheads="1"/>
          </p:cNvSpPr>
          <p:nvPr/>
        </p:nvSpPr>
        <p:spPr bwMode="auto">
          <a:xfrm>
            <a:off x="3111500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18811" name="Object 27"/>
          <p:cNvGraphicFramePr>
            <a:graphicFrameLocks noChangeAspect="1"/>
          </p:cNvGraphicFramePr>
          <p:nvPr/>
        </p:nvGraphicFramePr>
        <p:xfrm>
          <a:off x="684213" y="2565400"/>
          <a:ext cx="1079500" cy="712788"/>
        </p:xfrm>
        <a:graphic>
          <a:graphicData uri="http://schemas.openxmlformats.org/presentationml/2006/ole">
            <p:oleObj spid="_x0000_s143365" name="Формула" r:id="rId6" imgW="596880" imgH="393480" progId="Equation.3">
              <p:embed/>
            </p:oleObj>
          </a:graphicData>
        </a:graphic>
      </p:graphicFrame>
      <p:graphicFrame>
        <p:nvGraphicFramePr>
          <p:cNvPr id="118812" name="Object 28"/>
          <p:cNvGraphicFramePr>
            <a:graphicFrameLocks noChangeAspect="1"/>
          </p:cNvGraphicFramePr>
          <p:nvPr/>
        </p:nvGraphicFramePr>
        <p:xfrm>
          <a:off x="539750" y="3429000"/>
          <a:ext cx="1655763" cy="803275"/>
        </p:xfrm>
        <a:graphic>
          <a:graphicData uri="http://schemas.openxmlformats.org/presentationml/2006/ole">
            <p:oleObj spid="_x0000_s143366" name="Формула" r:id="rId7" imgW="812520" imgH="393480" progId="Equation.3">
              <p:embed/>
            </p:oleObj>
          </a:graphicData>
        </a:graphic>
      </p:graphicFrame>
      <p:graphicFrame>
        <p:nvGraphicFramePr>
          <p:cNvPr id="118813" name="Object 29"/>
          <p:cNvGraphicFramePr>
            <a:graphicFrameLocks noChangeAspect="1"/>
          </p:cNvGraphicFramePr>
          <p:nvPr/>
        </p:nvGraphicFramePr>
        <p:xfrm>
          <a:off x="539750" y="4437063"/>
          <a:ext cx="2016125" cy="717550"/>
        </p:xfrm>
        <a:graphic>
          <a:graphicData uri="http://schemas.openxmlformats.org/presentationml/2006/ole">
            <p:oleObj spid="_x0000_s143367" name="Формула" r:id="rId8" imgW="1104840" imgH="393480" progId="Equation.3">
              <p:embed/>
            </p:oleObj>
          </a:graphicData>
        </a:graphic>
      </p:graphicFrame>
      <p:graphicFrame>
        <p:nvGraphicFramePr>
          <p:cNvPr id="118814" name="Object 30"/>
          <p:cNvGraphicFramePr>
            <a:graphicFrameLocks noChangeAspect="1"/>
          </p:cNvGraphicFramePr>
          <p:nvPr/>
        </p:nvGraphicFramePr>
        <p:xfrm>
          <a:off x="539750" y="5300663"/>
          <a:ext cx="1511300" cy="779462"/>
        </p:xfrm>
        <a:graphic>
          <a:graphicData uri="http://schemas.openxmlformats.org/presentationml/2006/ole">
            <p:oleObj spid="_x0000_s143368" name="Формула" r:id="rId9" imgW="761760" imgH="393480" progId="Equation.3">
              <p:embed/>
            </p:oleObj>
          </a:graphicData>
        </a:graphic>
      </p:graphicFrame>
      <p:graphicFrame>
        <p:nvGraphicFramePr>
          <p:cNvPr id="118815" name="Object 31"/>
          <p:cNvGraphicFramePr>
            <a:graphicFrameLocks noChangeAspect="1"/>
          </p:cNvGraphicFramePr>
          <p:nvPr/>
        </p:nvGraphicFramePr>
        <p:xfrm>
          <a:off x="4572000" y="2586038"/>
          <a:ext cx="1295400" cy="731837"/>
        </p:xfrm>
        <a:graphic>
          <a:graphicData uri="http://schemas.openxmlformats.org/presentationml/2006/ole">
            <p:oleObj spid="_x0000_s143369" name="Формула" r:id="rId10" imgW="698400" imgH="393480" progId="Equation.3">
              <p:embed/>
            </p:oleObj>
          </a:graphicData>
        </a:graphic>
      </p:graphicFrame>
      <p:graphicFrame>
        <p:nvGraphicFramePr>
          <p:cNvPr id="118816" name="Object 32"/>
          <p:cNvGraphicFramePr>
            <a:graphicFrameLocks noChangeAspect="1"/>
          </p:cNvGraphicFramePr>
          <p:nvPr/>
        </p:nvGraphicFramePr>
        <p:xfrm>
          <a:off x="4572000" y="3429000"/>
          <a:ext cx="1727200" cy="733425"/>
        </p:xfrm>
        <a:graphic>
          <a:graphicData uri="http://schemas.openxmlformats.org/presentationml/2006/ole">
            <p:oleObj spid="_x0000_s143370" name="Формула" r:id="rId11" imgW="927000" imgH="393480" progId="Equation.3">
              <p:embed/>
            </p:oleObj>
          </a:graphicData>
        </a:graphic>
      </p:graphicFrame>
      <p:graphicFrame>
        <p:nvGraphicFramePr>
          <p:cNvPr id="118817" name="Object 33"/>
          <p:cNvGraphicFramePr>
            <a:graphicFrameLocks noChangeAspect="1"/>
          </p:cNvGraphicFramePr>
          <p:nvPr/>
        </p:nvGraphicFramePr>
        <p:xfrm>
          <a:off x="4643438" y="4365625"/>
          <a:ext cx="2232025" cy="728663"/>
        </p:xfrm>
        <a:graphic>
          <a:graphicData uri="http://schemas.openxmlformats.org/presentationml/2006/ole">
            <p:oleObj spid="_x0000_s143371" name="Формула" r:id="rId12" imgW="1206360" imgH="393480" progId="Equation.3">
              <p:embed/>
            </p:oleObj>
          </a:graphicData>
        </a:graphic>
      </p:graphicFrame>
      <p:graphicFrame>
        <p:nvGraphicFramePr>
          <p:cNvPr id="118818" name="Object 34"/>
          <p:cNvGraphicFramePr>
            <a:graphicFrameLocks noChangeAspect="1"/>
          </p:cNvGraphicFramePr>
          <p:nvPr/>
        </p:nvGraphicFramePr>
        <p:xfrm>
          <a:off x="4643438" y="5286375"/>
          <a:ext cx="2016125" cy="820738"/>
        </p:xfrm>
        <a:graphic>
          <a:graphicData uri="http://schemas.openxmlformats.org/presentationml/2006/ole">
            <p:oleObj spid="_x0000_s143372" name="Формула" r:id="rId13" imgW="965160" imgH="393480" progId="Equation.3">
              <p:embed/>
            </p:oleObj>
          </a:graphicData>
        </a:graphic>
      </p:graphicFrame>
      <p:sp>
        <p:nvSpPr>
          <p:cNvPr id="16" name="Пятно 2 15"/>
          <p:cNvSpPr/>
          <p:nvPr/>
        </p:nvSpPr>
        <p:spPr>
          <a:xfrm>
            <a:off x="7143736" y="5857892"/>
            <a:ext cx="2000264" cy="1000108"/>
          </a:xfrm>
          <a:prstGeom prst="irregularSeal2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hlinkClick r:id="rId14" action="ppaction://hlinksldjump"/>
              </a:rPr>
              <a:t>К карте</a:t>
            </a:r>
            <a:endParaRPr lang="ru-RU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152400"/>
            <a:ext cx="6870700" cy="68421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33CC"/>
                </a:solidFill>
                <a:latin typeface="Monotype Corsiva" pitchFamily="66" charset="0"/>
              </a:rPr>
              <a:t>Умножение и деление дробей</a:t>
            </a:r>
          </a:p>
        </p:txBody>
      </p:sp>
      <p:graphicFrame>
        <p:nvGraphicFramePr>
          <p:cNvPr id="133253" name="Group 133"/>
          <p:cNvGraphicFramePr>
            <a:graphicFrameLocks noGrp="1"/>
          </p:cNvGraphicFramePr>
          <p:nvPr>
            <p:ph sz="quarter" idx="1"/>
          </p:nvPr>
        </p:nvGraphicFramePr>
        <p:xfrm>
          <a:off x="827088" y="908050"/>
          <a:ext cx="4321175" cy="5699760"/>
        </p:xfrm>
        <a:graphic>
          <a:graphicData uri="http://schemas.openxmlformats.org/drawingml/2006/table">
            <a:tbl>
              <a:tblPr/>
              <a:tblGrid>
                <a:gridCol w="877887"/>
                <a:gridCol w="2219325"/>
                <a:gridCol w="1223963"/>
              </a:tblGrid>
              <a:tr h="158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пример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слово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3245" name="Group 125"/>
          <p:cNvGraphicFramePr>
            <a:graphicFrameLocks noGrp="1"/>
          </p:cNvGraphicFramePr>
          <p:nvPr>
            <p:ph sz="quarter" idx="2"/>
          </p:nvPr>
        </p:nvGraphicFramePr>
        <p:xfrm>
          <a:off x="5508625" y="1828800"/>
          <a:ext cx="2873375" cy="3627120"/>
        </p:xfrm>
        <a:graphic>
          <a:graphicData uri="http://schemas.openxmlformats.org/drawingml/2006/table">
            <a:tbl>
              <a:tblPr/>
              <a:tblGrid>
                <a:gridCol w="1511300"/>
                <a:gridCol w="1362075"/>
              </a:tblGrid>
              <a:tr h="2508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Comic Sans MS" pitchFamily="66" charset="0"/>
                        </a:rPr>
                        <a:t>ШИФР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3213" name="Object 93"/>
          <p:cNvGraphicFramePr>
            <a:graphicFrameLocks noChangeAspect="1"/>
          </p:cNvGraphicFramePr>
          <p:nvPr>
            <p:ph sz="quarter" idx="3"/>
          </p:nvPr>
        </p:nvGraphicFramePr>
        <p:xfrm>
          <a:off x="2393950" y="1484313"/>
          <a:ext cx="393700" cy="393700"/>
        </p:xfrm>
        <a:graphic>
          <a:graphicData uri="http://schemas.openxmlformats.org/presentationml/2006/ole">
            <p:oleObj spid="_x0000_s133213" name="Формула" r:id="rId3" imgW="393480" imgH="393480" progId="Equation.3">
              <p:embed/>
            </p:oleObj>
          </a:graphicData>
        </a:graphic>
      </p:graphicFrame>
      <p:graphicFrame>
        <p:nvGraphicFramePr>
          <p:cNvPr id="133218" name="Object 98"/>
          <p:cNvGraphicFramePr>
            <a:graphicFrameLocks noChangeAspect="1"/>
          </p:cNvGraphicFramePr>
          <p:nvPr>
            <p:ph sz="quarter" idx="4"/>
          </p:nvPr>
        </p:nvGraphicFramePr>
        <p:xfrm>
          <a:off x="2252663" y="1916113"/>
          <a:ext cx="749300" cy="504825"/>
        </p:xfrm>
        <a:graphic>
          <a:graphicData uri="http://schemas.openxmlformats.org/presentationml/2006/ole">
            <p:oleObj spid="_x0000_s133218" name="Формула" r:id="rId4" imgW="583920" imgH="393480" progId="Equation.3">
              <p:embed/>
            </p:oleObj>
          </a:graphicData>
        </a:graphic>
      </p:graphicFrame>
      <p:graphicFrame>
        <p:nvGraphicFramePr>
          <p:cNvPr id="133222" name="Object 102"/>
          <p:cNvGraphicFramePr>
            <a:graphicFrameLocks noChangeAspect="1"/>
          </p:cNvGraphicFramePr>
          <p:nvPr/>
        </p:nvGraphicFramePr>
        <p:xfrm>
          <a:off x="2124075" y="2492375"/>
          <a:ext cx="1008063" cy="393700"/>
        </p:xfrm>
        <a:graphic>
          <a:graphicData uri="http://schemas.openxmlformats.org/presentationml/2006/ole">
            <p:oleObj spid="_x0000_s133222" name="Формула" r:id="rId5" imgW="622080" imgH="393480" progId="Equation.3">
              <p:embed/>
            </p:oleObj>
          </a:graphicData>
        </a:graphic>
      </p:graphicFrame>
      <p:graphicFrame>
        <p:nvGraphicFramePr>
          <p:cNvPr id="133226" name="Object 106"/>
          <p:cNvGraphicFramePr>
            <a:graphicFrameLocks noChangeAspect="1"/>
          </p:cNvGraphicFramePr>
          <p:nvPr/>
        </p:nvGraphicFramePr>
        <p:xfrm>
          <a:off x="2190750" y="3068638"/>
          <a:ext cx="874713" cy="393700"/>
        </p:xfrm>
        <a:graphic>
          <a:graphicData uri="http://schemas.openxmlformats.org/presentationml/2006/ole">
            <p:oleObj spid="_x0000_s133226" name="Формула" r:id="rId6" imgW="419040" imgH="393480" progId="Equation.3">
              <p:embed/>
            </p:oleObj>
          </a:graphicData>
        </a:graphic>
      </p:graphicFrame>
      <p:graphicFrame>
        <p:nvGraphicFramePr>
          <p:cNvPr id="133227" name="Object 107"/>
          <p:cNvGraphicFramePr>
            <a:graphicFrameLocks noChangeAspect="1"/>
          </p:cNvGraphicFramePr>
          <p:nvPr/>
        </p:nvGraphicFramePr>
        <p:xfrm>
          <a:off x="2124075" y="3573463"/>
          <a:ext cx="1079500" cy="393700"/>
        </p:xfrm>
        <a:graphic>
          <a:graphicData uri="http://schemas.openxmlformats.org/presentationml/2006/ole">
            <p:oleObj spid="_x0000_s133227" name="Формула" r:id="rId7" imgW="482400" imgH="393480" progId="Equation.3">
              <p:embed/>
            </p:oleObj>
          </a:graphicData>
        </a:graphic>
      </p:graphicFrame>
      <p:graphicFrame>
        <p:nvGraphicFramePr>
          <p:cNvPr id="133228" name="Object 108"/>
          <p:cNvGraphicFramePr>
            <a:graphicFrameLocks noChangeAspect="1"/>
          </p:cNvGraphicFramePr>
          <p:nvPr/>
        </p:nvGraphicFramePr>
        <p:xfrm>
          <a:off x="2195513" y="4076700"/>
          <a:ext cx="1079500" cy="393700"/>
        </p:xfrm>
        <a:graphic>
          <a:graphicData uri="http://schemas.openxmlformats.org/presentationml/2006/ole">
            <p:oleObj spid="_x0000_s133228" name="Формула" r:id="rId8" imgW="545760" imgH="393480" progId="Equation.3">
              <p:embed/>
            </p:oleObj>
          </a:graphicData>
        </a:graphic>
      </p:graphicFrame>
      <p:graphicFrame>
        <p:nvGraphicFramePr>
          <p:cNvPr id="133229" name="Object 109"/>
          <p:cNvGraphicFramePr>
            <a:graphicFrameLocks noChangeAspect="1"/>
          </p:cNvGraphicFramePr>
          <p:nvPr/>
        </p:nvGraphicFramePr>
        <p:xfrm>
          <a:off x="2195513" y="4581525"/>
          <a:ext cx="865187" cy="393700"/>
        </p:xfrm>
        <a:graphic>
          <a:graphicData uri="http://schemas.openxmlformats.org/presentationml/2006/ole">
            <p:oleObj spid="_x0000_s133229" name="Формула" r:id="rId9" imgW="444240" imgH="393480" progId="Equation.3">
              <p:embed/>
            </p:oleObj>
          </a:graphicData>
        </a:graphic>
      </p:graphicFrame>
      <p:graphicFrame>
        <p:nvGraphicFramePr>
          <p:cNvPr id="133230" name="Object 110"/>
          <p:cNvGraphicFramePr>
            <a:graphicFrameLocks noChangeAspect="1"/>
          </p:cNvGraphicFramePr>
          <p:nvPr/>
        </p:nvGraphicFramePr>
        <p:xfrm>
          <a:off x="2249488" y="5084763"/>
          <a:ext cx="755650" cy="393700"/>
        </p:xfrm>
        <a:graphic>
          <a:graphicData uri="http://schemas.openxmlformats.org/presentationml/2006/ole">
            <p:oleObj spid="_x0000_s133230" name="Формула" r:id="rId10" imgW="444240" imgH="393480" progId="Equation.3">
              <p:embed/>
            </p:oleObj>
          </a:graphicData>
        </a:graphic>
      </p:graphicFrame>
      <p:graphicFrame>
        <p:nvGraphicFramePr>
          <p:cNvPr id="133231" name="Object 111"/>
          <p:cNvGraphicFramePr>
            <a:graphicFrameLocks noChangeAspect="1"/>
          </p:cNvGraphicFramePr>
          <p:nvPr/>
        </p:nvGraphicFramePr>
        <p:xfrm>
          <a:off x="2133600" y="6165850"/>
          <a:ext cx="989013" cy="393700"/>
        </p:xfrm>
        <a:graphic>
          <a:graphicData uri="http://schemas.openxmlformats.org/presentationml/2006/ole">
            <p:oleObj spid="_x0000_s133231" name="Формула" r:id="rId11" imgW="711000" imgH="393480" progId="Equation.3">
              <p:embed/>
            </p:oleObj>
          </a:graphicData>
        </a:graphic>
      </p:graphicFrame>
      <p:graphicFrame>
        <p:nvGraphicFramePr>
          <p:cNvPr id="133232" name="Object 112"/>
          <p:cNvGraphicFramePr>
            <a:graphicFrameLocks noChangeAspect="1"/>
          </p:cNvGraphicFramePr>
          <p:nvPr/>
        </p:nvGraphicFramePr>
        <p:xfrm>
          <a:off x="5867400" y="3933825"/>
          <a:ext cx="1006475" cy="504825"/>
        </p:xfrm>
        <a:graphic>
          <a:graphicData uri="http://schemas.openxmlformats.org/presentationml/2006/ole">
            <p:oleObj spid="_x0000_s133232" name="Формула" r:id="rId12" imgW="558720" imgH="393480" progId="Equation.3">
              <p:embed/>
            </p:oleObj>
          </a:graphicData>
        </a:graphic>
      </p:graphicFrame>
      <p:graphicFrame>
        <p:nvGraphicFramePr>
          <p:cNvPr id="133233" name="Object 113"/>
          <p:cNvGraphicFramePr>
            <a:graphicFrameLocks noChangeAspect="1"/>
          </p:cNvGraphicFramePr>
          <p:nvPr/>
        </p:nvGraphicFramePr>
        <p:xfrm>
          <a:off x="5972175" y="2349500"/>
          <a:ext cx="728663" cy="431800"/>
        </p:xfrm>
        <a:graphic>
          <a:graphicData uri="http://schemas.openxmlformats.org/presentationml/2006/ole">
            <p:oleObj spid="_x0000_s133233" name="Формула" r:id="rId13" imgW="444240" imgH="164880" progId="Equation.3">
              <p:embed/>
            </p:oleObj>
          </a:graphicData>
        </a:graphic>
      </p:graphicFrame>
      <p:graphicFrame>
        <p:nvGraphicFramePr>
          <p:cNvPr id="133234" name="Object 114"/>
          <p:cNvGraphicFramePr>
            <a:graphicFrameLocks noChangeAspect="1"/>
          </p:cNvGraphicFramePr>
          <p:nvPr/>
        </p:nvGraphicFramePr>
        <p:xfrm>
          <a:off x="5972175" y="2924175"/>
          <a:ext cx="800100" cy="431800"/>
        </p:xfrm>
        <a:graphic>
          <a:graphicData uri="http://schemas.openxmlformats.org/presentationml/2006/ole">
            <p:oleObj spid="_x0000_s133234" name="Формула" r:id="rId14" imgW="469800" imgH="177480" progId="Equation.3">
              <p:embed/>
            </p:oleObj>
          </a:graphicData>
        </a:graphic>
      </p:graphicFrame>
      <p:graphicFrame>
        <p:nvGraphicFramePr>
          <p:cNvPr id="133235" name="Object 115"/>
          <p:cNvGraphicFramePr>
            <a:graphicFrameLocks noChangeAspect="1"/>
          </p:cNvGraphicFramePr>
          <p:nvPr/>
        </p:nvGraphicFramePr>
        <p:xfrm>
          <a:off x="5940425" y="3429000"/>
          <a:ext cx="936625" cy="504825"/>
        </p:xfrm>
        <a:graphic>
          <a:graphicData uri="http://schemas.openxmlformats.org/presentationml/2006/ole">
            <p:oleObj spid="_x0000_s133235" name="Формула" r:id="rId15" imgW="507960" imgH="393480" progId="Equation.3">
              <p:embed/>
            </p:oleObj>
          </a:graphicData>
        </a:graphic>
      </p:graphicFrame>
      <p:graphicFrame>
        <p:nvGraphicFramePr>
          <p:cNvPr id="133236" name="Object 116"/>
          <p:cNvGraphicFramePr>
            <a:graphicFrameLocks noChangeAspect="1"/>
          </p:cNvGraphicFramePr>
          <p:nvPr/>
        </p:nvGraphicFramePr>
        <p:xfrm>
          <a:off x="5940425" y="4437063"/>
          <a:ext cx="792163" cy="465137"/>
        </p:xfrm>
        <a:graphic>
          <a:graphicData uri="http://schemas.openxmlformats.org/presentationml/2006/ole">
            <p:oleObj spid="_x0000_s133236" name="Формула" r:id="rId16" imgW="520560" imgH="393480" progId="Equation.3">
              <p:embed/>
            </p:oleObj>
          </a:graphicData>
        </a:graphic>
      </p:graphicFrame>
      <p:graphicFrame>
        <p:nvGraphicFramePr>
          <p:cNvPr id="133237" name="Object 117"/>
          <p:cNvGraphicFramePr>
            <a:graphicFrameLocks noChangeAspect="1"/>
          </p:cNvGraphicFramePr>
          <p:nvPr/>
        </p:nvGraphicFramePr>
        <p:xfrm>
          <a:off x="7197725" y="2420938"/>
          <a:ext cx="939800" cy="503237"/>
        </p:xfrm>
        <a:graphic>
          <a:graphicData uri="http://schemas.openxmlformats.org/presentationml/2006/ole">
            <p:oleObj spid="_x0000_s133237" name="Формула" r:id="rId17" imgW="520560" imgH="203040" progId="Equation.3">
              <p:embed/>
            </p:oleObj>
          </a:graphicData>
        </a:graphic>
      </p:graphicFrame>
      <p:graphicFrame>
        <p:nvGraphicFramePr>
          <p:cNvPr id="133238" name="Object 118"/>
          <p:cNvGraphicFramePr>
            <a:graphicFrameLocks noChangeAspect="1"/>
          </p:cNvGraphicFramePr>
          <p:nvPr/>
        </p:nvGraphicFramePr>
        <p:xfrm>
          <a:off x="7308850" y="2924175"/>
          <a:ext cx="719138" cy="433388"/>
        </p:xfrm>
        <a:graphic>
          <a:graphicData uri="http://schemas.openxmlformats.org/presentationml/2006/ole">
            <p:oleObj spid="_x0000_s133238" name="Формула" r:id="rId18" imgW="431640" imgH="177480" progId="Equation.3">
              <p:embed/>
            </p:oleObj>
          </a:graphicData>
        </a:graphic>
      </p:graphicFrame>
      <p:graphicFrame>
        <p:nvGraphicFramePr>
          <p:cNvPr id="133239" name="Object 119"/>
          <p:cNvGraphicFramePr>
            <a:graphicFrameLocks noChangeAspect="1"/>
          </p:cNvGraphicFramePr>
          <p:nvPr/>
        </p:nvGraphicFramePr>
        <p:xfrm>
          <a:off x="7337425" y="3429000"/>
          <a:ext cx="661988" cy="465138"/>
        </p:xfrm>
        <a:graphic>
          <a:graphicData uri="http://schemas.openxmlformats.org/presentationml/2006/ole">
            <p:oleObj spid="_x0000_s133239" name="Формула" r:id="rId19" imgW="444240" imgH="393480" progId="Equation.3">
              <p:embed/>
            </p:oleObj>
          </a:graphicData>
        </a:graphic>
      </p:graphicFrame>
      <p:graphicFrame>
        <p:nvGraphicFramePr>
          <p:cNvPr id="133240" name="Object 120"/>
          <p:cNvGraphicFramePr>
            <a:graphicFrameLocks noChangeAspect="1"/>
          </p:cNvGraphicFramePr>
          <p:nvPr/>
        </p:nvGraphicFramePr>
        <p:xfrm>
          <a:off x="7308850" y="3933825"/>
          <a:ext cx="719138" cy="393700"/>
        </p:xfrm>
        <a:graphic>
          <a:graphicData uri="http://schemas.openxmlformats.org/presentationml/2006/ole">
            <p:oleObj spid="_x0000_s133240" name="Формула" r:id="rId20" imgW="520560" imgH="393480" progId="Equation.3">
              <p:embed/>
            </p:oleObj>
          </a:graphicData>
        </a:graphic>
      </p:graphicFrame>
      <p:graphicFrame>
        <p:nvGraphicFramePr>
          <p:cNvPr id="133241" name="Object 121"/>
          <p:cNvGraphicFramePr>
            <a:graphicFrameLocks noChangeAspect="1"/>
          </p:cNvGraphicFramePr>
          <p:nvPr/>
        </p:nvGraphicFramePr>
        <p:xfrm>
          <a:off x="7339013" y="4508500"/>
          <a:ext cx="873125" cy="360363"/>
        </p:xfrm>
        <a:graphic>
          <a:graphicData uri="http://schemas.openxmlformats.org/presentationml/2006/ole">
            <p:oleObj spid="_x0000_s133241" name="Формула" r:id="rId21" imgW="545760" imgH="393480" progId="Equation.3">
              <p:embed/>
            </p:oleObj>
          </a:graphicData>
        </a:graphic>
      </p:graphicFrame>
      <p:graphicFrame>
        <p:nvGraphicFramePr>
          <p:cNvPr id="133242" name="Object 122"/>
          <p:cNvGraphicFramePr>
            <a:graphicFrameLocks noChangeAspect="1"/>
          </p:cNvGraphicFramePr>
          <p:nvPr/>
        </p:nvGraphicFramePr>
        <p:xfrm>
          <a:off x="6037263" y="5013325"/>
          <a:ext cx="814387" cy="393700"/>
        </p:xfrm>
        <a:graphic>
          <a:graphicData uri="http://schemas.openxmlformats.org/presentationml/2006/ole">
            <p:oleObj spid="_x0000_s133242" name="Формула" r:id="rId22" imgW="609480" imgH="393480" progId="Equation.3">
              <p:embed/>
            </p:oleObj>
          </a:graphicData>
        </a:graphic>
      </p:graphicFrame>
      <p:graphicFrame>
        <p:nvGraphicFramePr>
          <p:cNvPr id="133243" name="Object 123"/>
          <p:cNvGraphicFramePr>
            <a:graphicFrameLocks noChangeAspect="1"/>
          </p:cNvGraphicFramePr>
          <p:nvPr/>
        </p:nvGraphicFramePr>
        <p:xfrm>
          <a:off x="7407275" y="5013325"/>
          <a:ext cx="666750" cy="393700"/>
        </p:xfrm>
        <a:graphic>
          <a:graphicData uri="http://schemas.openxmlformats.org/presentationml/2006/ole">
            <p:oleObj spid="_x0000_s133243" name="Формула" r:id="rId23" imgW="469800" imgH="393480" progId="Equation.3">
              <p:embed/>
            </p:oleObj>
          </a:graphicData>
        </a:graphic>
      </p:graphicFrame>
      <p:graphicFrame>
        <p:nvGraphicFramePr>
          <p:cNvPr id="133255" name="Object 135"/>
          <p:cNvGraphicFramePr>
            <a:graphicFrameLocks noChangeAspect="1"/>
          </p:cNvGraphicFramePr>
          <p:nvPr/>
        </p:nvGraphicFramePr>
        <p:xfrm>
          <a:off x="2268538" y="5667375"/>
          <a:ext cx="574675" cy="244475"/>
        </p:xfrm>
        <a:graphic>
          <a:graphicData uri="http://schemas.openxmlformats.org/presentationml/2006/ole">
            <p:oleObj spid="_x0000_s133255" name="Формула" r:id="rId24" imgW="419040" imgH="177480" progId="Equation.3">
              <p:embed/>
            </p:oleObj>
          </a:graphicData>
        </a:graphic>
      </p:graphicFrame>
      <p:sp>
        <p:nvSpPr>
          <p:cNvPr id="133256" name="Text Box 136"/>
          <p:cNvSpPr txBox="1">
            <a:spLocks noChangeArrowheads="1"/>
          </p:cNvSpPr>
          <p:nvPr/>
        </p:nvSpPr>
        <p:spPr bwMode="auto">
          <a:xfrm>
            <a:off x="4427538" y="1557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33257" name="Text Box 137"/>
          <p:cNvSpPr txBox="1">
            <a:spLocks noChangeArrowheads="1"/>
          </p:cNvSpPr>
          <p:nvPr/>
        </p:nvSpPr>
        <p:spPr bwMode="auto">
          <a:xfrm>
            <a:off x="4284663" y="1557338"/>
            <a:ext cx="574675" cy="545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>
                <a:solidFill>
                  <a:schemeClr val="tx2"/>
                </a:solidFill>
              </a:rPr>
              <a:t>Р</a:t>
            </a:r>
          </a:p>
          <a:p>
            <a:pPr>
              <a:spcBef>
                <a:spcPct val="50000"/>
              </a:spcBef>
            </a:pPr>
            <a:r>
              <a:rPr lang="ru-RU" sz="2200" b="1">
                <a:solidFill>
                  <a:schemeClr val="tx2"/>
                </a:solidFill>
              </a:rPr>
              <a:t>Е</a:t>
            </a:r>
          </a:p>
          <a:p>
            <a:pPr>
              <a:spcBef>
                <a:spcPct val="50000"/>
              </a:spcBef>
            </a:pPr>
            <a:r>
              <a:rPr lang="ru-RU" sz="2200" b="1">
                <a:solidFill>
                  <a:schemeClr val="tx2"/>
                </a:solidFill>
              </a:rPr>
              <a:t>Н</a:t>
            </a:r>
          </a:p>
          <a:p>
            <a:pPr>
              <a:spcBef>
                <a:spcPct val="50000"/>
              </a:spcBef>
            </a:pPr>
            <a:r>
              <a:rPr lang="ru-RU" sz="2200" b="1">
                <a:solidFill>
                  <a:schemeClr val="tx2"/>
                </a:solidFill>
              </a:rPr>
              <a:t>Е</a:t>
            </a:r>
          </a:p>
          <a:p>
            <a:pPr>
              <a:spcBef>
                <a:spcPct val="50000"/>
              </a:spcBef>
            </a:pPr>
            <a:r>
              <a:rPr lang="ru-RU" sz="2200" b="1">
                <a:solidFill>
                  <a:schemeClr val="tx2"/>
                </a:solidFill>
              </a:rPr>
              <a:t>Д</a:t>
            </a:r>
          </a:p>
          <a:p>
            <a:pPr>
              <a:spcBef>
                <a:spcPct val="50000"/>
              </a:spcBef>
            </a:pPr>
            <a:r>
              <a:rPr lang="ru-RU" sz="2200" b="1">
                <a:solidFill>
                  <a:schemeClr val="tx2"/>
                </a:solidFill>
              </a:rPr>
              <a:t>Е</a:t>
            </a:r>
          </a:p>
          <a:p>
            <a:pPr>
              <a:spcBef>
                <a:spcPct val="50000"/>
              </a:spcBef>
            </a:pPr>
            <a:r>
              <a:rPr lang="ru-RU" sz="2200" b="1">
                <a:solidFill>
                  <a:schemeClr val="tx2"/>
                </a:solidFill>
              </a:rPr>
              <a:t>К</a:t>
            </a:r>
          </a:p>
          <a:p>
            <a:pPr>
              <a:spcBef>
                <a:spcPct val="50000"/>
              </a:spcBef>
            </a:pPr>
            <a:r>
              <a:rPr lang="ru-RU" sz="2200" b="1">
                <a:solidFill>
                  <a:schemeClr val="tx2"/>
                </a:solidFill>
              </a:rPr>
              <a:t>А</a:t>
            </a:r>
          </a:p>
          <a:p>
            <a:pPr>
              <a:spcBef>
                <a:spcPct val="50000"/>
              </a:spcBef>
            </a:pPr>
            <a:r>
              <a:rPr lang="ru-RU" sz="2200" b="1">
                <a:solidFill>
                  <a:schemeClr val="tx2"/>
                </a:solidFill>
              </a:rPr>
              <a:t>Р</a:t>
            </a:r>
          </a:p>
          <a:p>
            <a:pPr>
              <a:spcBef>
                <a:spcPct val="50000"/>
              </a:spcBef>
            </a:pPr>
            <a:r>
              <a:rPr lang="ru-RU" sz="2200" b="1">
                <a:solidFill>
                  <a:schemeClr val="tx2"/>
                </a:solidFill>
              </a:rPr>
              <a:t>Т</a:t>
            </a:r>
          </a:p>
          <a:p>
            <a:pPr>
              <a:spcBef>
                <a:spcPct val="50000"/>
              </a:spcBef>
            </a:pPr>
            <a:endParaRPr lang="ru-RU" sz="22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3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3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3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33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33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33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33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33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33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33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33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33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33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33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33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33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33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33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33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33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33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33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33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33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332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332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332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7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8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8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9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0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1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1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1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3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32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7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488" y="214290"/>
            <a:ext cx="4314828" cy="1189038"/>
          </a:xfrm>
        </p:spPr>
        <p:txBody>
          <a:bodyPr/>
          <a:lstStyle/>
          <a:p>
            <a:r>
              <a:rPr lang="ru-RU" dirty="0">
                <a:solidFill>
                  <a:srgbClr val="0033CC"/>
                </a:solidFill>
              </a:rPr>
              <a:t>РЕНЕ ДЕКАРТ</a:t>
            </a:r>
          </a:p>
        </p:txBody>
      </p:sp>
      <p:sp>
        <p:nvSpPr>
          <p:cNvPr id="13824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060575"/>
            <a:ext cx="3771900" cy="3657600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ru-RU" sz="5400" dirty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«Мало иметь хороший ум, главное – хорошо его применять»</a:t>
            </a:r>
          </a:p>
        </p:txBody>
      </p:sp>
      <p:pic>
        <p:nvPicPr>
          <p:cNvPr id="138246" name="Picture 6" descr="Декар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rot="479711">
            <a:off x="4572000" y="1700213"/>
            <a:ext cx="3663950" cy="4078287"/>
          </a:xfrm>
          <a:noFill/>
          <a:ln w="38100" cap="flat">
            <a:solidFill>
              <a:srgbClr val="0033CC"/>
            </a:solidFill>
            <a:prstDash val="lgDashDot"/>
          </a:ln>
        </p:spPr>
      </p:pic>
      <p:sp>
        <p:nvSpPr>
          <p:cNvPr id="6" name="Пятно 2 5"/>
          <p:cNvSpPr/>
          <p:nvPr/>
        </p:nvSpPr>
        <p:spPr>
          <a:xfrm>
            <a:off x="7000892" y="5929330"/>
            <a:ext cx="2143108" cy="928670"/>
          </a:xfrm>
          <a:prstGeom prst="irregularSeal2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hlinkClick r:id="rId3" action="ppaction://hlinksldjump"/>
              </a:rPr>
              <a:t>К карте</a:t>
            </a:r>
            <a:endParaRPr lang="ru-RU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487 -0.27491 C -0.5349 -0.37156 -0.66494 -0.46751 -0.66043 -0.38265 C -0.65591 -0.2978 -0.47657 0.1459 -0.37779 0.23469 C -0.27918 0.32347 -0.13125 0.18914 -0.06823 0.15006 C -0.00521 0.11076 -0.01163 0.02521 4.16667E-6 -3.00578E-6 " pathEditMode="relative" ptsTypes="aaaaA">
                                      <p:cBhvr>
                                        <p:cTn id="12" dur="20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4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38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38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38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60"/>
                            </p:stCondLst>
                            <p:childTnLst>
                              <p:par>
                                <p:cTn id="20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  <p:bldP spid="138248" grpId="0" build="p"/>
      <p:bldP spid="138248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2" y="260350"/>
            <a:ext cx="7600977" cy="915988"/>
          </a:xfrm>
        </p:spPr>
        <p:txBody>
          <a:bodyPr>
            <a:noAutofit/>
          </a:bodyPr>
          <a:lstStyle/>
          <a:p>
            <a:r>
              <a:rPr lang="ru-RU" sz="6600" dirty="0">
                <a:solidFill>
                  <a:srgbClr val="0033CC"/>
                </a:solidFill>
                <a:latin typeface="Monotype Corsiva" pitchFamily="66" charset="0"/>
              </a:rPr>
              <a:t>Игра «Остров Знаний»</a:t>
            </a:r>
          </a:p>
        </p:txBody>
      </p:sp>
      <p:pic>
        <p:nvPicPr>
          <p:cNvPr id="109578" name="Picture 10" descr="img36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43213" y="1412875"/>
            <a:ext cx="3771900" cy="3600450"/>
          </a:xfrm>
          <a:ln w="57150" cap="flat">
            <a:solidFill>
              <a:srgbClr val="0033CC"/>
            </a:solidFill>
            <a:prstDash val="lgDashDotDot"/>
          </a:ln>
        </p:spPr>
      </p:pic>
      <p:sp>
        <p:nvSpPr>
          <p:cNvPr id="10957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1042988" y="5391150"/>
            <a:ext cx="7632700" cy="1466850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b="1" i="1" u="sng" dirty="0">
                <a:solidFill>
                  <a:srgbClr val="0033CC"/>
                </a:solidFill>
                <a:latin typeface="Monotype Corsiva" pitchFamily="66" charset="0"/>
              </a:rPr>
              <a:t>«ОБЫКНОВЕННЫЕ ДРОБИ»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152400"/>
            <a:ext cx="6870700" cy="828675"/>
          </a:xfrm>
        </p:spPr>
        <p:txBody>
          <a:bodyPr/>
          <a:lstStyle/>
          <a:p>
            <a:r>
              <a:rPr lang="ru-RU" dirty="0">
                <a:solidFill>
                  <a:srgbClr val="0033CC"/>
                </a:solidFill>
              </a:rPr>
              <a:t>Горы </a:t>
            </a:r>
            <a:r>
              <a:rPr lang="ru-RU" dirty="0" err="1">
                <a:solidFill>
                  <a:srgbClr val="0033CC"/>
                </a:solidFill>
              </a:rPr>
              <a:t>Мозгодром</a:t>
            </a:r>
            <a:endParaRPr lang="ru-RU" dirty="0">
              <a:solidFill>
                <a:srgbClr val="0033CC"/>
              </a:solidFill>
            </a:endParaRPr>
          </a:p>
        </p:txBody>
      </p:sp>
      <p:graphicFrame>
        <p:nvGraphicFramePr>
          <p:cNvPr id="140292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614317" y="1357298"/>
          <a:ext cx="3343299" cy="2786082"/>
        </p:xfrm>
        <a:graphic>
          <a:graphicData uri="http://schemas.openxmlformats.org/presentationml/2006/ole">
            <p:oleObj spid="_x0000_s140292" name="Формула" r:id="rId3" imgW="914400" imgH="761760" progId="Equation.3">
              <p:embed/>
            </p:oleObj>
          </a:graphicData>
        </a:graphic>
      </p:graphicFrame>
      <p:graphicFrame>
        <p:nvGraphicFramePr>
          <p:cNvPr id="140294" name="Object 6">
            <a:hlinkClick r:id="rId4" action="ppaction://hlinksldjump"/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928662" y="4572008"/>
          <a:ext cx="1455724" cy="1187615"/>
        </p:xfrm>
        <a:graphic>
          <a:graphicData uri="http://schemas.openxmlformats.org/presentationml/2006/ole">
            <p:oleObj spid="_x0000_s140294" name="Формула" r:id="rId5" imgW="482400" imgH="393480" progId="Equation.3">
              <p:embed/>
            </p:oleObj>
          </a:graphicData>
        </a:graphic>
      </p:graphicFrame>
      <p:graphicFrame>
        <p:nvGraphicFramePr>
          <p:cNvPr id="140296" name="Object 8">
            <a:hlinkClick r:id="rId6" action="ppaction://hlinksldjump"/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3643306" y="4579731"/>
          <a:ext cx="1398594" cy="1171795"/>
        </p:xfrm>
        <a:graphic>
          <a:graphicData uri="http://schemas.openxmlformats.org/presentationml/2006/ole">
            <p:oleObj spid="_x0000_s140296" name="Формула" r:id="rId7" imgW="469800" imgH="393480" progId="Equation.3">
              <p:embed/>
            </p:oleObj>
          </a:graphicData>
        </a:graphic>
      </p:graphicFrame>
      <p:graphicFrame>
        <p:nvGraphicFramePr>
          <p:cNvPr id="140298" name="Object 10">
            <a:hlinkClick r:id="rId6" action="ppaction://hlinksldjump"/>
          </p:cNvPr>
          <p:cNvGraphicFramePr>
            <a:graphicFrameLocks noChangeAspect="1"/>
          </p:cNvGraphicFramePr>
          <p:nvPr>
            <p:ph sz="quarter" idx="4"/>
          </p:nvPr>
        </p:nvGraphicFramePr>
        <p:xfrm>
          <a:off x="6357950" y="4643446"/>
          <a:ext cx="1311296" cy="1098653"/>
        </p:xfrm>
        <a:graphic>
          <a:graphicData uri="http://schemas.openxmlformats.org/presentationml/2006/ole">
            <p:oleObj spid="_x0000_s140298" name="Формула" r:id="rId8" imgW="469800" imgH="393480" progId="Equation.3">
              <p:embed/>
            </p:oleObj>
          </a:graphicData>
        </a:graphic>
      </p:graphicFrame>
      <p:pic>
        <p:nvPicPr>
          <p:cNvPr id="140300" name="Picture 12" descr="PH01229J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76824" y="1445628"/>
            <a:ext cx="3781455" cy="2488197"/>
          </a:xfrm>
          <a:prstGeom prst="rect">
            <a:avLst/>
          </a:prstGeom>
          <a:noFill/>
        </p:spPr>
      </p:pic>
      <p:sp>
        <p:nvSpPr>
          <p:cNvPr id="8" name="Пятно 1 7"/>
          <p:cNvSpPr/>
          <p:nvPr/>
        </p:nvSpPr>
        <p:spPr>
          <a:xfrm>
            <a:off x="7072330" y="5786454"/>
            <a:ext cx="1857388" cy="1071546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0" action="ppaction://hlinksldjump"/>
              </a:rPr>
              <a:t>К карте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684213" y="1412875"/>
            <a:ext cx="82089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0">
                <a:solidFill>
                  <a:schemeClr val="tx2"/>
                </a:solidFill>
              </a:rPr>
              <a:t>Подумай!!!</a:t>
            </a:r>
          </a:p>
        </p:txBody>
      </p:sp>
      <p:sp>
        <p:nvSpPr>
          <p:cNvPr id="145418" name="Rectangl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Выгнутая вниз стрелка 3">
            <a:hlinkClick r:id="rId3" action="ppaction://hlinksldjump"/>
          </p:cNvPr>
          <p:cNvSpPr/>
          <p:nvPr/>
        </p:nvSpPr>
        <p:spPr>
          <a:xfrm>
            <a:off x="7072330" y="5572140"/>
            <a:ext cx="1857388" cy="78581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4" grpId="0"/>
      <p:bldP spid="14541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1000100" y="0"/>
            <a:ext cx="1457310" cy="663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000" dirty="0" smtClean="0">
                <a:solidFill>
                  <a:schemeClr val="tx2"/>
                </a:solidFill>
              </a:rPr>
              <a:t>М</a:t>
            </a:r>
          </a:p>
          <a:p>
            <a:pPr algn="ctr">
              <a:spcBef>
                <a:spcPct val="50000"/>
              </a:spcBef>
            </a:pPr>
            <a:r>
              <a:rPr lang="ru-RU" sz="5000" dirty="0" smtClean="0">
                <a:solidFill>
                  <a:schemeClr val="tx2"/>
                </a:solidFill>
              </a:rPr>
              <a:t>О</a:t>
            </a:r>
            <a:r>
              <a:rPr lang="ru-RU" sz="5000" dirty="0">
                <a:solidFill>
                  <a:schemeClr val="tx2"/>
                </a:solidFill>
              </a:rPr>
              <a:t/>
            </a:r>
            <a:br>
              <a:rPr lang="ru-RU" sz="5000" dirty="0">
                <a:solidFill>
                  <a:schemeClr val="tx2"/>
                </a:solidFill>
              </a:rPr>
            </a:br>
            <a:r>
              <a:rPr lang="ru-RU" sz="5000" dirty="0">
                <a:solidFill>
                  <a:schemeClr val="tx2"/>
                </a:solidFill>
              </a:rPr>
              <a:t>Л</a:t>
            </a:r>
            <a:br>
              <a:rPr lang="ru-RU" sz="5000" dirty="0">
                <a:solidFill>
                  <a:schemeClr val="tx2"/>
                </a:solidFill>
              </a:rPr>
            </a:br>
            <a:r>
              <a:rPr lang="ru-RU" sz="5000" dirty="0">
                <a:solidFill>
                  <a:schemeClr val="tx2"/>
                </a:solidFill>
              </a:rPr>
              <a:t>О</a:t>
            </a:r>
            <a:br>
              <a:rPr lang="ru-RU" sz="5000" dirty="0">
                <a:solidFill>
                  <a:schemeClr val="tx2"/>
                </a:solidFill>
              </a:rPr>
            </a:br>
            <a:r>
              <a:rPr lang="ru-RU" sz="5000" dirty="0">
                <a:solidFill>
                  <a:schemeClr val="tx2"/>
                </a:solidFill>
              </a:rPr>
              <a:t>Д</a:t>
            </a:r>
            <a:br>
              <a:rPr lang="ru-RU" sz="5000" dirty="0">
                <a:solidFill>
                  <a:schemeClr val="tx2"/>
                </a:solidFill>
              </a:rPr>
            </a:br>
            <a:r>
              <a:rPr lang="ru-RU" sz="5000" dirty="0">
                <a:solidFill>
                  <a:schemeClr val="tx2"/>
                </a:solidFill>
              </a:rPr>
              <a:t>Е</a:t>
            </a:r>
            <a:br>
              <a:rPr lang="ru-RU" sz="5000" dirty="0">
                <a:solidFill>
                  <a:schemeClr val="tx2"/>
                </a:solidFill>
              </a:rPr>
            </a:br>
            <a:r>
              <a:rPr lang="ru-RU" sz="5000" dirty="0">
                <a:solidFill>
                  <a:schemeClr val="tx2"/>
                </a:solidFill>
              </a:rPr>
              <a:t>Ц</a:t>
            </a:r>
            <a:br>
              <a:rPr lang="ru-RU" sz="5000" dirty="0">
                <a:solidFill>
                  <a:schemeClr val="tx2"/>
                </a:solidFill>
              </a:rPr>
            </a:br>
            <a:r>
              <a:rPr lang="ru-RU" sz="5000" dirty="0">
                <a:solidFill>
                  <a:schemeClr val="tx2"/>
                </a:solidFill>
              </a:rPr>
              <a:t>!!!</a:t>
            </a:r>
          </a:p>
        </p:txBody>
      </p:sp>
      <p:sp>
        <p:nvSpPr>
          <p:cNvPr id="6" name="Выгнутая вниз стрелка 5">
            <a:hlinkClick r:id="rId2" action="ppaction://hlinksldjump"/>
          </p:cNvPr>
          <p:cNvSpPr/>
          <p:nvPr/>
        </p:nvSpPr>
        <p:spPr>
          <a:xfrm>
            <a:off x="7286644" y="6000768"/>
            <a:ext cx="1428760" cy="64294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11" descr="002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5275" y="1214422"/>
            <a:ext cx="5038725" cy="1644650"/>
          </a:xfrm>
          <a:prstGeom prst="rect">
            <a:avLst/>
          </a:prstGeom>
          <a:noFill/>
        </p:spPr>
      </p:pic>
      <p:pic>
        <p:nvPicPr>
          <p:cNvPr id="8" name="Picture 9" descr="008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714752"/>
            <a:ext cx="2087563" cy="208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zh-CN" b="1" dirty="0">
                <a:latin typeface="Monotype Corsiva" pitchFamily="66" charset="0"/>
              </a:rPr>
              <a:t>Старинные задачи с дробями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998538"/>
            <a:ext cx="8982075" cy="5132387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zh-CN" sz="3000" b="1" dirty="0" smtClean="0">
                <a:latin typeface="Monotype Corsiva" pitchFamily="66" charset="0"/>
              </a:rPr>
              <a:t>Задача </a:t>
            </a:r>
            <a:r>
              <a:rPr lang="ru-RU" altLang="zh-CN" sz="3000" b="1" dirty="0">
                <a:latin typeface="Monotype Corsiva" pitchFamily="66" charset="0"/>
              </a:rPr>
              <a:t>из «Папируса </a:t>
            </a:r>
            <a:r>
              <a:rPr lang="ru-RU" altLang="zh-CN" sz="3000" b="1" dirty="0" err="1">
                <a:latin typeface="Monotype Corsiva" pitchFamily="66" charset="0"/>
              </a:rPr>
              <a:t>Ахмеса</a:t>
            </a:r>
            <a:r>
              <a:rPr lang="ru-RU" altLang="zh-CN" sz="3000" b="1" dirty="0">
                <a:latin typeface="Monotype Corsiva" pitchFamily="66" charset="0"/>
              </a:rPr>
              <a:t>»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zh-CN" sz="3000" b="1" dirty="0">
                <a:latin typeface="Monotype Corsiva" pitchFamily="66" charset="0"/>
              </a:rPr>
              <a:t>						 (Египет, 1850 г. до н.э.)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zh-CN" sz="4000" b="1" dirty="0">
                <a:effectLst/>
                <a:latin typeface="Monotype Corsiva" pitchFamily="66" charset="0"/>
              </a:rPr>
              <a:t>«Приходит пастух с 70 быками.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zh-CN" sz="4000" b="1" dirty="0">
                <a:effectLst/>
                <a:latin typeface="Monotype Corsiva" pitchFamily="66" charset="0"/>
              </a:rPr>
              <a:t>	Его спрашивают: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zh-CN" sz="4000" b="1" dirty="0">
                <a:effectLst/>
                <a:latin typeface="Monotype Corsiva" pitchFamily="66" charset="0"/>
              </a:rPr>
              <a:t>	- Сколько приводишь ты своего многочисленного стада?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zh-CN" sz="4000" b="1" dirty="0">
                <a:effectLst/>
                <a:latin typeface="Monotype Corsiva" pitchFamily="66" charset="0"/>
              </a:rPr>
              <a:t>	Пастух отвечает: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zh-CN" sz="4000" b="1" dirty="0">
                <a:effectLst/>
                <a:latin typeface="Monotype Corsiva" pitchFamily="66" charset="0"/>
              </a:rPr>
              <a:t>	Я привожу две трети от трети скота. Сочти».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3336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zh-CN" b="1" dirty="0">
                <a:latin typeface="Monotype Corsiva" pitchFamily="66" charset="0"/>
              </a:rPr>
              <a:t>Старинные задачи с дробями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268413"/>
            <a:ext cx="8982075" cy="51323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zh-CN" sz="3400" b="1" dirty="0" smtClean="0">
                <a:latin typeface="Monotype Corsiva" pitchFamily="66" charset="0"/>
              </a:rPr>
              <a:t>Задача </a:t>
            </a:r>
            <a:r>
              <a:rPr lang="ru-RU" altLang="zh-CN" sz="3400" b="1" dirty="0">
                <a:latin typeface="Monotype Corsiva" pitchFamily="66" charset="0"/>
              </a:rPr>
              <a:t>из «Арифметики» известного среднеазиатского математика IX века </a:t>
            </a:r>
          </a:p>
          <a:p>
            <a:pPr>
              <a:buFont typeface="Wingdings" pitchFamily="2" charset="2"/>
              <a:buNone/>
            </a:pPr>
            <a:r>
              <a:rPr lang="ru-RU" altLang="zh-CN" sz="3400" b="1" dirty="0">
                <a:latin typeface="Monotype Corsiva" pitchFamily="66" charset="0"/>
              </a:rPr>
              <a:t>			Мухаммеда </a:t>
            </a:r>
            <a:r>
              <a:rPr lang="ru-RU" altLang="zh-CN" sz="3400" b="1" dirty="0" err="1">
                <a:latin typeface="Monotype Corsiva" pitchFamily="66" charset="0"/>
              </a:rPr>
              <a:t>ибн-Мусы</a:t>
            </a:r>
            <a:r>
              <a:rPr lang="ru-RU" altLang="zh-CN" sz="3400" b="1" dirty="0">
                <a:latin typeface="Monotype Corsiva" pitchFamily="66" charset="0"/>
              </a:rPr>
              <a:t> аль Хорезми </a:t>
            </a:r>
          </a:p>
          <a:p>
            <a:pPr>
              <a:buFont typeface="Wingdings" pitchFamily="2" charset="2"/>
              <a:buNone/>
            </a:pPr>
            <a:r>
              <a:rPr lang="ru-RU" altLang="zh-CN" sz="3400" dirty="0">
                <a:latin typeface="Monotype Corsiva" pitchFamily="66" charset="0"/>
              </a:rPr>
              <a:t>(задача приведена в упрощенном варианте):</a:t>
            </a:r>
          </a:p>
          <a:p>
            <a:pPr>
              <a:buFont typeface="Wingdings" pitchFamily="2" charset="2"/>
              <a:buNone/>
            </a:pPr>
            <a:r>
              <a:rPr lang="ru-RU" altLang="zh-CN" sz="4400" b="1" i="1" dirty="0">
                <a:latin typeface="Monotype Corsiva" pitchFamily="66" charset="0"/>
              </a:rPr>
              <a:t>«</a:t>
            </a:r>
            <a:r>
              <a:rPr lang="ru-RU" altLang="zh-CN" sz="4400" b="1" dirty="0">
                <a:latin typeface="Monotype Corsiva" pitchFamily="66" charset="0"/>
              </a:rPr>
              <a:t>Найти число, зная, что если отнять </a:t>
            </a:r>
          </a:p>
          <a:p>
            <a:pPr>
              <a:buFont typeface="Wingdings" pitchFamily="2" charset="2"/>
              <a:buNone/>
            </a:pPr>
            <a:r>
              <a:rPr lang="ru-RU" altLang="zh-CN" sz="4400" b="1" dirty="0">
                <a:latin typeface="Monotype Corsiva" pitchFamily="66" charset="0"/>
              </a:rPr>
              <a:t>от него одну треть и одну четверть, то получится 10»</a:t>
            </a:r>
            <a:endParaRPr lang="ru-RU" sz="4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zh-CN" b="1" dirty="0">
                <a:latin typeface="Monotype Corsiva" pitchFamily="66" charset="0"/>
              </a:rPr>
              <a:t>Старинные задачи с дробями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1042988"/>
            <a:ext cx="8621713" cy="61214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zh-CN" sz="3000" b="1" dirty="0" err="1" smtClean="0">
                <a:latin typeface="Monotype Corsiva" pitchFamily="66" charset="0"/>
              </a:rPr>
              <a:t>Староиндийская</a:t>
            </a:r>
            <a:r>
              <a:rPr lang="ru-RU" altLang="zh-CN" sz="3000" b="1" dirty="0" smtClean="0">
                <a:latin typeface="Monotype Corsiva" pitchFamily="66" charset="0"/>
              </a:rPr>
              <a:t> </a:t>
            </a:r>
            <a:r>
              <a:rPr lang="ru-RU" altLang="zh-CN" sz="3000" b="1" dirty="0">
                <a:latin typeface="Monotype Corsiva" pitchFamily="66" charset="0"/>
              </a:rPr>
              <a:t>задача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zh-CN" sz="2600" dirty="0">
                <a:latin typeface="Monotype Corsiva" pitchFamily="66" charset="0"/>
              </a:rPr>
              <a:t>				(математика </a:t>
            </a:r>
            <a:r>
              <a:rPr lang="ru-RU" altLang="zh-CN" sz="2600" dirty="0" err="1">
                <a:latin typeface="Monotype Corsiva" pitchFamily="66" charset="0"/>
              </a:rPr>
              <a:t>Сриддихары</a:t>
            </a:r>
            <a:r>
              <a:rPr lang="ru-RU" altLang="zh-CN" sz="2600" dirty="0">
                <a:latin typeface="Monotype Corsiva" pitchFamily="66" charset="0"/>
              </a:rPr>
              <a:t> </a:t>
            </a:r>
            <a:r>
              <a:rPr lang="en-US" altLang="zh-CN" sz="2600" dirty="0">
                <a:latin typeface="Monotype Corsiva" pitchFamily="66" charset="0"/>
                <a:ea typeface="宋体" charset="-122"/>
              </a:rPr>
              <a:t>XI</a:t>
            </a:r>
            <a:r>
              <a:rPr lang="ru-RU" altLang="zh-CN" sz="2600" dirty="0">
                <a:latin typeface="Monotype Corsiva" pitchFamily="66" charset="0"/>
              </a:rPr>
              <a:t> в.)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zh-CN" sz="2000" b="1" dirty="0">
                <a:latin typeface="Monotype Corsiva" pitchFamily="66" charset="0"/>
              </a:rPr>
              <a:t>Есть </a:t>
            </a:r>
            <a:r>
              <a:rPr lang="ru-RU" altLang="zh-CN" sz="2000" b="1" dirty="0" err="1">
                <a:latin typeface="Monotype Corsiva" pitchFamily="66" charset="0"/>
              </a:rPr>
              <a:t>кадамба</a:t>
            </a:r>
            <a:r>
              <a:rPr lang="ru-RU" altLang="zh-CN" sz="2000" b="1" dirty="0">
                <a:latin typeface="Monotype Corsiva" pitchFamily="66" charset="0"/>
              </a:rPr>
              <a:t> цветок,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zh-CN" sz="2000" b="1" dirty="0">
                <a:latin typeface="Monotype Corsiva" pitchFamily="66" charset="0"/>
              </a:rPr>
              <a:t>На один лепесток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zh-CN" sz="2000" b="1" dirty="0">
                <a:latin typeface="Monotype Corsiva" pitchFamily="66" charset="0"/>
              </a:rPr>
              <a:t>Пчелок пятая часть опустилась.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zh-CN" sz="2000" b="1" dirty="0">
                <a:latin typeface="Monotype Corsiva" pitchFamily="66" charset="0"/>
              </a:rPr>
              <a:t>	Рядом тут же росла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zh-CN" sz="2000" b="1" dirty="0">
                <a:latin typeface="Monotype Corsiva" pitchFamily="66" charset="0"/>
              </a:rPr>
              <a:t>	Вся в цвету </a:t>
            </a:r>
            <a:r>
              <a:rPr lang="ru-RU" altLang="zh-CN" sz="2000" b="1" dirty="0" err="1">
                <a:latin typeface="Monotype Corsiva" pitchFamily="66" charset="0"/>
              </a:rPr>
              <a:t>сименгда</a:t>
            </a:r>
            <a:endParaRPr lang="ru-RU" altLang="zh-CN" sz="2000" b="1" dirty="0">
              <a:latin typeface="Monotype Corsiva" pitchFamily="66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zh-CN" sz="2000" b="1" dirty="0">
                <a:latin typeface="Monotype Corsiva" pitchFamily="66" charset="0"/>
              </a:rPr>
              <a:t>	И на ней третья часть поместилась.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zh-CN" sz="2000" b="1" dirty="0">
                <a:latin typeface="Monotype Corsiva" pitchFamily="66" charset="0"/>
              </a:rPr>
              <a:t>Разность их ты найди,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zh-CN" sz="2000" b="1" dirty="0">
                <a:latin typeface="Monotype Corsiva" pitchFamily="66" charset="0"/>
              </a:rPr>
              <a:t>Ее трижды сложи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zh-CN" sz="2000" b="1" dirty="0">
                <a:latin typeface="Monotype Corsiva" pitchFamily="66" charset="0"/>
              </a:rPr>
              <a:t>И тех пчел на кутай посади,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zh-CN" sz="2000" b="1" dirty="0">
                <a:latin typeface="Monotype Corsiva" pitchFamily="66" charset="0"/>
              </a:rPr>
              <a:t>	Только две не нашли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zh-CN" sz="2000" b="1" dirty="0">
                <a:latin typeface="Monotype Corsiva" pitchFamily="66" charset="0"/>
              </a:rPr>
              <a:t>	Себе место нигде,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zh-CN" sz="2000" b="1" dirty="0">
                <a:latin typeface="Monotype Corsiva" pitchFamily="66" charset="0"/>
              </a:rPr>
              <a:t>	Все летали то взад, то вперед и везде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zh-CN" sz="2000" b="1" dirty="0">
                <a:latin typeface="Monotype Corsiva" pitchFamily="66" charset="0"/>
              </a:rPr>
              <a:t>	Ароматом цветов наслаждались.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zh-CN" sz="2000" b="1" dirty="0">
                <a:latin typeface="Monotype Corsiva" pitchFamily="66" charset="0"/>
              </a:rPr>
              <a:t>Назови теперь мне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zh-CN" sz="2000" b="1" dirty="0">
                <a:latin typeface="Monotype Corsiva" pitchFamily="66" charset="0"/>
              </a:rPr>
              <a:t>Подсчитавши в уме,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zh-CN" sz="2000" b="1" dirty="0">
                <a:latin typeface="Monotype Corsiva" pitchFamily="66" charset="0"/>
              </a:rPr>
              <a:t>Сколько пчелок всего здесь собралось?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zh-CN" b="1" dirty="0">
                <a:latin typeface="Monotype Corsiva" pitchFamily="66" charset="0"/>
              </a:rPr>
              <a:t>Старинные задачи с дробями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998538"/>
            <a:ext cx="7907364" cy="4359288"/>
          </a:xfrm>
        </p:spPr>
        <p:txBody>
          <a:bodyPr>
            <a:normAutofit lnSpcReduction="10000"/>
          </a:bodyPr>
          <a:lstStyle/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endParaRPr lang="ru-RU" altLang="zh-CN" sz="2600" b="1" dirty="0" smtClean="0">
              <a:latin typeface="Monotype Corsiva" pitchFamily="66" charset="0"/>
            </a:endParaRPr>
          </a:p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zh-CN" sz="2600" b="1" dirty="0" smtClean="0">
                <a:latin typeface="Monotype Corsiva" pitchFamily="66" charset="0"/>
              </a:rPr>
              <a:t>Задача </a:t>
            </a:r>
            <a:r>
              <a:rPr lang="ru-RU" altLang="zh-CN" sz="2600" b="1" dirty="0">
                <a:latin typeface="Monotype Corsiva" pitchFamily="66" charset="0"/>
              </a:rPr>
              <a:t>армянского ученого </a:t>
            </a:r>
            <a:endParaRPr lang="ru-RU" altLang="zh-CN" sz="2600" b="1" dirty="0" smtClean="0">
              <a:latin typeface="Monotype Corsiva" pitchFamily="66" charset="0"/>
            </a:endParaRPr>
          </a:p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zh-CN" sz="2600" b="1" dirty="0" err="1" smtClean="0">
                <a:latin typeface="Monotype Corsiva" pitchFamily="66" charset="0"/>
              </a:rPr>
              <a:t>Анания</a:t>
            </a:r>
            <a:r>
              <a:rPr lang="ru-RU" altLang="zh-CN" sz="2600" b="1" dirty="0" smtClean="0">
                <a:latin typeface="Monotype Corsiva" pitchFamily="66" charset="0"/>
              </a:rPr>
              <a:t> </a:t>
            </a:r>
            <a:r>
              <a:rPr lang="ru-RU" altLang="zh-CN" sz="2600" b="1" dirty="0" err="1">
                <a:latin typeface="Monotype Corsiva" pitchFamily="66" charset="0"/>
              </a:rPr>
              <a:t>Ширакаци</a:t>
            </a:r>
            <a:endParaRPr lang="ru-RU" altLang="zh-CN" sz="2600" b="1" dirty="0">
              <a:latin typeface="Monotype Corsiva" pitchFamily="66" charset="0"/>
            </a:endParaRPr>
          </a:p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zh-CN" sz="2600" b="1" dirty="0">
                <a:latin typeface="Monotype Corsiva" pitchFamily="66" charset="0"/>
              </a:rPr>
              <a:t>							</a:t>
            </a:r>
            <a:r>
              <a:rPr lang="ru-RU" altLang="zh-CN" sz="2600" b="1" dirty="0" smtClean="0">
                <a:latin typeface="Monotype Corsiva" pitchFamily="66" charset="0"/>
              </a:rPr>
              <a:t> </a:t>
            </a:r>
            <a:r>
              <a:rPr lang="ru-RU" altLang="zh-CN" sz="2600" b="1" dirty="0">
                <a:latin typeface="Monotype Corsiva" pitchFamily="66" charset="0"/>
              </a:rPr>
              <a:t>(</a:t>
            </a:r>
            <a:r>
              <a:rPr lang="en-US" altLang="zh-CN" sz="2600" b="1" dirty="0">
                <a:latin typeface="Monotype Corsiva" pitchFamily="66" charset="0"/>
                <a:ea typeface="宋体" charset="-122"/>
              </a:rPr>
              <a:t>VII</a:t>
            </a:r>
            <a:r>
              <a:rPr lang="ru-RU" altLang="zh-CN" sz="2600" b="1" dirty="0">
                <a:latin typeface="Monotype Corsiva" pitchFamily="66" charset="0"/>
              </a:rPr>
              <a:t> век н.э). </a:t>
            </a:r>
            <a:endParaRPr lang="ru-RU" altLang="zh-CN" sz="2600" b="1" dirty="0" smtClean="0">
              <a:latin typeface="Monotype Corsiva" pitchFamily="66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ru-RU" altLang="zh-CN" sz="2600" b="1" dirty="0">
              <a:latin typeface="Monotype Corsiva" pitchFamily="66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altLang="zh-CN" sz="2800" b="1" dirty="0" smtClean="0">
                <a:latin typeface="Monotype Corsiva" pitchFamily="66" charset="0"/>
              </a:rPr>
              <a:t>       «</a:t>
            </a:r>
            <a:r>
              <a:rPr lang="ru-RU" altLang="zh-CN" b="1" dirty="0">
                <a:latin typeface="Monotype Corsiva" pitchFamily="66" charset="0"/>
              </a:rPr>
              <a:t>Один купец прошел через 3 города, и взыскивали с него в первом городе и пошлину половину и треть имущества, и во втором городе половину и треть (с того, что осталось), и в третьем городе половину и треть (с того, что осталось). Когда он прибыл домой, у него осталось 11 </a:t>
            </a:r>
            <a:r>
              <a:rPr lang="ru-RU" altLang="zh-CN" b="1" dirty="0" err="1">
                <a:latin typeface="Monotype Corsiva" pitchFamily="66" charset="0"/>
              </a:rPr>
              <a:t>денежков</a:t>
            </a:r>
            <a:r>
              <a:rPr lang="ru-RU" altLang="zh-CN" b="1" dirty="0">
                <a:latin typeface="Monotype Corsiva" pitchFamily="66" charset="0"/>
              </a:rPr>
              <a:t> (денежных единиц). Итак, узнай, сколько всего </a:t>
            </a:r>
            <a:r>
              <a:rPr lang="ru-RU" altLang="zh-CN" b="1" dirty="0" err="1">
                <a:latin typeface="Monotype Corsiva" pitchFamily="66" charset="0"/>
              </a:rPr>
              <a:t>денежков</a:t>
            </a:r>
            <a:r>
              <a:rPr lang="ru-RU" altLang="zh-CN" b="1" dirty="0">
                <a:latin typeface="Monotype Corsiva" pitchFamily="66" charset="0"/>
              </a:rPr>
              <a:t> было вначале у купца</a:t>
            </a:r>
            <a:r>
              <a:rPr lang="ru-RU" altLang="zh-CN" b="1" dirty="0" smtClean="0">
                <a:latin typeface="Monotype Corsiva" pitchFamily="66" charset="0"/>
              </a:rPr>
              <a:t>».</a:t>
            </a:r>
            <a:endParaRPr lang="ru-RU" altLang="zh-CN" sz="2800" b="1" dirty="0">
              <a:latin typeface="Monotype Corsiva" pitchFamily="66" charset="0"/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7000892" y="5715016"/>
            <a:ext cx="1643074" cy="114298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66FFFF"/>
                  </a:solidFill>
                </a:ln>
                <a:hlinkClick r:id="rId2" action="ppaction://hlinksldjump"/>
              </a:rPr>
              <a:t>К карте</a:t>
            </a:r>
            <a:endParaRPr lang="ru-RU" dirty="0">
              <a:ln>
                <a:solidFill>
                  <a:srgbClr val="66FFFF"/>
                </a:solidFill>
              </a:ln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33CC"/>
                </a:solidFill>
                <a:latin typeface="Monotype Corsiva" pitchFamily="66" charset="0"/>
              </a:rPr>
              <a:t>Озеро Частичка</a:t>
            </a:r>
          </a:p>
        </p:txBody>
      </p:sp>
      <p:sp>
        <p:nvSpPr>
          <p:cNvPr id="14951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28800"/>
            <a:ext cx="4675191" cy="467203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На рисунке показан туристический маршрут  вокруг озера, длиной 40км.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На маршруте установлены рекламные щиты, на каждом надо сделать указатель достопримечательности, расположенной поблизости от него.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Какой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достопримечательности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на  маршруте пока нет?</a:t>
            </a:r>
          </a:p>
        </p:txBody>
      </p:sp>
      <p:pic>
        <p:nvPicPr>
          <p:cNvPr id="149511" name="Picture 7" descr="img36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929190" y="2143116"/>
            <a:ext cx="3771900" cy="2657475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9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9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9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9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9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9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9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9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9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9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8" name="Picture 10" descr="img36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5177494">
            <a:off x="488156" y="5857082"/>
            <a:ext cx="439737" cy="336550"/>
          </a:xfrm>
          <a:prstGeom prst="rect">
            <a:avLst/>
          </a:prstGeom>
          <a:noFill/>
        </p:spPr>
      </p:pic>
      <p:pic>
        <p:nvPicPr>
          <p:cNvPr id="155659" name="Picture 11" descr="img38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6375" y="476250"/>
            <a:ext cx="341313" cy="447675"/>
          </a:xfrm>
          <a:prstGeom prst="rect">
            <a:avLst/>
          </a:prstGeom>
          <a:noFill/>
        </p:spPr>
      </p:pic>
      <p:pic>
        <p:nvPicPr>
          <p:cNvPr id="155660" name="Picture 12" descr="img37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5300663"/>
            <a:ext cx="361950" cy="404812"/>
          </a:xfrm>
          <a:prstGeom prst="rect">
            <a:avLst/>
          </a:prstGeom>
          <a:noFill/>
        </p:spPr>
      </p:pic>
      <p:pic>
        <p:nvPicPr>
          <p:cNvPr id="155661" name="Picture 13" descr="img37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8313" y="4724400"/>
            <a:ext cx="404812" cy="447675"/>
          </a:xfrm>
          <a:prstGeom prst="rect">
            <a:avLst/>
          </a:prstGeom>
          <a:noFill/>
        </p:spPr>
      </p:pic>
      <p:pic>
        <p:nvPicPr>
          <p:cNvPr id="155662" name="Picture 14" descr="img37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35150" y="5805488"/>
            <a:ext cx="404813" cy="404812"/>
          </a:xfrm>
          <a:prstGeom prst="rect">
            <a:avLst/>
          </a:prstGeom>
          <a:noFill/>
        </p:spPr>
      </p:pic>
      <p:pic>
        <p:nvPicPr>
          <p:cNvPr id="155663" name="Picture 15" descr="img37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835150" y="5300663"/>
            <a:ext cx="404813" cy="404812"/>
          </a:xfrm>
          <a:prstGeom prst="rect">
            <a:avLst/>
          </a:prstGeom>
          <a:noFill/>
        </p:spPr>
      </p:pic>
      <p:pic>
        <p:nvPicPr>
          <p:cNvPr id="155664" name="Picture 16" descr="img37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227763" y="5876925"/>
            <a:ext cx="404812" cy="404813"/>
          </a:xfrm>
          <a:prstGeom prst="rect">
            <a:avLst/>
          </a:prstGeom>
          <a:noFill/>
        </p:spPr>
      </p:pic>
      <p:pic>
        <p:nvPicPr>
          <p:cNvPr id="155665" name="Picture 17" descr="img37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300788" y="5373688"/>
            <a:ext cx="404812" cy="404812"/>
          </a:xfrm>
          <a:prstGeom prst="rect">
            <a:avLst/>
          </a:prstGeom>
          <a:noFill/>
        </p:spPr>
      </p:pic>
      <p:pic>
        <p:nvPicPr>
          <p:cNvPr id="155666" name="Picture 18" descr="img376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300788" y="4797425"/>
            <a:ext cx="404812" cy="404813"/>
          </a:xfrm>
          <a:prstGeom prst="rect">
            <a:avLst/>
          </a:prstGeom>
          <a:noFill/>
        </p:spPr>
      </p:pic>
      <p:pic>
        <p:nvPicPr>
          <p:cNvPr id="155667" name="Picture 19" descr="img377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524750" y="5805488"/>
            <a:ext cx="404813" cy="404812"/>
          </a:xfrm>
          <a:prstGeom prst="rect">
            <a:avLst/>
          </a:prstGeom>
          <a:noFill/>
        </p:spPr>
      </p:pic>
      <p:pic>
        <p:nvPicPr>
          <p:cNvPr id="155668" name="Picture 20" descr="img378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524750" y="5300663"/>
            <a:ext cx="404813" cy="404812"/>
          </a:xfrm>
          <a:prstGeom prst="rect">
            <a:avLst/>
          </a:prstGeom>
          <a:noFill/>
        </p:spPr>
      </p:pic>
      <p:pic>
        <p:nvPicPr>
          <p:cNvPr id="155669" name="Picture 21" descr="img379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596188" y="4724400"/>
            <a:ext cx="404812" cy="404813"/>
          </a:xfrm>
          <a:prstGeom prst="rect">
            <a:avLst/>
          </a:prstGeom>
          <a:noFill/>
        </p:spPr>
      </p:pic>
      <p:pic>
        <p:nvPicPr>
          <p:cNvPr id="155670" name="Picture 22" descr="img380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308850" y="4221163"/>
            <a:ext cx="404813" cy="404812"/>
          </a:xfrm>
          <a:prstGeom prst="rect">
            <a:avLst/>
          </a:prstGeom>
          <a:noFill/>
        </p:spPr>
      </p:pic>
      <p:pic>
        <p:nvPicPr>
          <p:cNvPr id="155671" name="Picture 23" descr="img381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1403350" y="1052513"/>
            <a:ext cx="341313" cy="404812"/>
          </a:xfrm>
          <a:prstGeom prst="rect">
            <a:avLst/>
          </a:prstGeom>
          <a:noFill/>
        </p:spPr>
      </p:pic>
      <p:sp>
        <p:nvSpPr>
          <p:cNvPr id="16" name="Пятно 1 15"/>
          <p:cNvSpPr/>
          <p:nvPr/>
        </p:nvSpPr>
        <p:spPr>
          <a:xfrm>
            <a:off x="0" y="6000744"/>
            <a:ext cx="2000264" cy="8572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7" action="ppaction://hlinksldjump"/>
              </a:rPr>
              <a:t>К карте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56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7.40741E-7 L 0.37015 0.64051 " pathEditMode="relative" ptsTypes="AA">
                                      <p:cBhvr>
                                        <p:cTn id="8" dur="2000" fill="hold"/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556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0.00799 0.20996 " pathEditMode="relative" ptsTypes="AA">
                                      <p:cBhvr>
                                        <p:cTn id="14" dur="2000" fill="hold"/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556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4.07407E-6 L 0.62206 -0.12616 " pathEditMode="relative" ptsTypes="AA">
                                      <p:cBhvr>
                                        <p:cTn id="20" dur="20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556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6.66667E-6 L 0.33073 -0.1993 " pathEditMode="relative" ptsTypes="AA">
                                      <p:cBhvr>
                                        <p:cTn id="26" dur="20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556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0.14184 -0.38843 " pathEditMode="relative" ptsTypes="AA">
                                      <p:cBhvr>
                                        <p:cTn id="32" dur="2000" fill="hold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556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6.66667E-6 L 0.35452 -0.38842 " pathEditMode="relative" ptsTypes="AA">
                                      <p:cBhvr>
                                        <p:cTn id="38" dur="2000" fill="hold"/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556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3.33333E-6 L 0.42518 -0.69306 " pathEditMode="relative" ptsTypes="AA">
                                      <p:cBhvr>
                                        <p:cTn id="44" dur="2000" fill="hold"/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556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02362 -0.32546 " pathEditMode="relative" ptsTypes="AA">
                                      <p:cBhvr>
                                        <p:cTn id="50" dur="2000" fill="hold"/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556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66667E-6 L 0.18108 -0.61944 " pathEditMode="relative" ptsTypes="AA">
                                      <p:cBhvr>
                                        <p:cTn id="56" dur="2000" fill="hold"/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556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6.66667E-6 L 0.11025 -0.47245 " pathEditMode="relative" ptsTypes="AA">
                                      <p:cBhvr>
                                        <p:cTn id="62" dur="2000" fill="hold"/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556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33333E-6 L -0.12605 -0.71389 " pathEditMode="relative" ptsTypes="AA">
                                      <p:cBhvr>
                                        <p:cTn id="68" dur="2000" fill="hold"/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556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51979 -0.2625 " pathEditMode="relative" ptsTypes="AA">
                                      <p:cBhvr>
                                        <p:cTn id="74" dur="2000" fill="hold"/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556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7559 -0.53565 " pathEditMode="relative" ptsTypes="AA">
                                      <p:cBhvr>
                                        <p:cTn id="80" dur="2000" fill="hold"/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556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800" dirty="0">
                <a:solidFill>
                  <a:srgbClr val="0033CC"/>
                </a:solidFill>
                <a:latin typeface="Monotype Corsiva" pitchFamily="66" charset="0"/>
              </a:rPr>
              <a:t>Вот и всё…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3600" dirty="0">
                <a:solidFill>
                  <a:srgbClr val="0033CC"/>
                </a:solidFill>
                <a:latin typeface="Monotype Corsiva" pitchFamily="66" charset="0"/>
              </a:rPr>
              <a:t>Школьные дни –</a:t>
            </a:r>
          </a:p>
          <a:p>
            <a:pPr>
              <a:buFontTx/>
              <a:buNone/>
            </a:pPr>
            <a:r>
              <a:rPr lang="ru-RU" sz="3600" dirty="0">
                <a:solidFill>
                  <a:srgbClr val="0033CC"/>
                </a:solidFill>
                <a:latin typeface="Monotype Corsiva" pitchFamily="66" charset="0"/>
              </a:rPr>
              <a:t>Быстры они,</a:t>
            </a:r>
          </a:p>
          <a:p>
            <a:pPr>
              <a:buFontTx/>
              <a:buNone/>
            </a:pPr>
            <a:r>
              <a:rPr lang="ru-RU" sz="3600" dirty="0">
                <a:solidFill>
                  <a:srgbClr val="0033CC"/>
                </a:solidFill>
                <a:latin typeface="Monotype Corsiva" pitchFamily="66" charset="0"/>
              </a:rPr>
              <a:t>К финишу мчатся, как птицы.</a:t>
            </a:r>
          </a:p>
        </p:txBody>
      </p:sp>
      <p:pic>
        <p:nvPicPr>
          <p:cNvPr id="157701" name="Picture 5" descr="j0236249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348038" y="2276475"/>
            <a:ext cx="5545137" cy="2843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5724525" y="5516563"/>
            <a:ext cx="2087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hlinkClick r:id="rId3" action="ppaction://hlinksldjump"/>
              </a:rPr>
              <a:t>Пустыня Кроссвордная</a:t>
            </a:r>
            <a:endParaRPr lang="ru-RU" sz="2000" b="1"/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6659563" y="620713"/>
            <a:ext cx="15843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CC00CC"/>
                </a:solidFill>
                <a:hlinkClick r:id="rId4" action="ppaction://hlinksldjump"/>
              </a:rPr>
              <a:t>Губерния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CC00CC"/>
                </a:solidFill>
                <a:hlinkClick r:id="rId4" action="ppaction://hlinksldjump"/>
              </a:rPr>
              <a:t>Дробей</a:t>
            </a:r>
            <a:endParaRPr lang="ru-RU" sz="2000" b="1">
              <a:solidFill>
                <a:srgbClr val="CC00CC"/>
              </a:solidFill>
            </a:endParaRP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1187450" y="333375"/>
            <a:ext cx="20161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993300"/>
                </a:solidFill>
                <a:hlinkClick r:id="rId5" action="ppaction://hlinksldjump"/>
              </a:rPr>
              <a:t>Город</a:t>
            </a:r>
          </a:p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993300"/>
                </a:solidFill>
                <a:hlinkClick r:id="rId5" action="ppaction://hlinksldjump"/>
              </a:rPr>
              <a:t>Исторический</a:t>
            </a:r>
            <a:endParaRPr lang="ru-RU" sz="2000" b="1" dirty="0">
              <a:solidFill>
                <a:srgbClr val="993300"/>
              </a:solidFill>
            </a:endParaRP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1476375" y="1557338"/>
            <a:ext cx="2376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CC"/>
                </a:solidFill>
                <a:hlinkClick r:id="rId6" action="ppaction://hlinksldjump"/>
              </a:rPr>
              <a:t>Озеро Любознательных</a:t>
            </a:r>
            <a:endParaRPr lang="ru-RU" sz="2000" b="1">
              <a:solidFill>
                <a:srgbClr val="0033CC"/>
              </a:solidFill>
            </a:endParaRP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4140200" y="2997200"/>
            <a:ext cx="172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993300"/>
                </a:solidFill>
                <a:hlinkClick r:id="rId7" action="ppaction://hlinksldjump"/>
              </a:rPr>
              <a:t>Горы </a:t>
            </a:r>
            <a:r>
              <a:rPr lang="ru-RU" sz="2000" b="1" dirty="0" err="1">
                <a:solidFill>
                  <a:srgbClr val="993300"/>
                </a:solidFill>
                <a:hlinkClick r:id="rId7" action="ppaction://hlinksldjump"/>
              </a:rPr>
              <a:t>Мозгодром</a:t>
            </a:r>
            <a:endParaRPr lang="ru-RU" sz="2000" b="1" dirty="0">
              <a:solidFill>
                <a:srgbClr val="993300"/>
              </a:solidFill>
            </a:endParaRPr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539750" y="580548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FF"/>
                </a:solidFill>
                <a:hlinkClick r:id="rId8" action="ppaction://hlinksldjump"/>
              </a:rPr>
              <a:t>Островок</a:t>
            </a:r>
            <a:r>
              <a:rPr lang="ru-RU" sz="2000" b="1">
                <a:solidFill>
                  <a:srgbClr val="FFCCFF"/>
                </a:solidFill>
                <a:hlinkClick r:id="rId8" action="ppaction://hlinksldjump"/>
              </a:rPr>
              <a:t> </a:t>
            </a:r>
            <a:r>
              <a:rPr lang="ru-RU" sz="2000" b="1">
                <a:solidFill>
                  <a:srgbClr val="FF00FF"/>
                </a:solidFill>
                <a:hlinkClick r:id="rId8" action="ppaction://hlinksldjump"/>
              </a:rPr>
              <a:t>Частичка</a:t>
            </a:r>
            <a:endParaRPr lang="ru-RU" sz="2000" b="1">
              <a:solidFill>
                <a:srgbClr val="FF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3429000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hlinkClick r:id="rId9" action="ppaction://hlinksldjump"/>
              </a:rPr>
              <a:t>Полянка  Задачная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6572264" y="6286520"/>
            <a:ext cx="1571636" cy="571480"/>
          </a:xfrm>
          <a:prstGeom prst="striped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0" action="ppaction://hlinksldjump"/>
              </a:rPr>
              <a:t>На выход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51" name="Picture 7" descr="P101005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21018951">
            <a:off x="815694" y="671817"/>
            <a:ext cx="3087844" cy="2315883"/>
          </a:xfrm>
          <a:ln w="57150" cmpd="thinThick">
            <a:solidFill>
              <a:srgbClr val="FF00FF"/>
            </a:solidFill>
          </a:ln>
        </p:spPr>
      </p:pic>
      <p:sp>
        <p:nvSpPr>
          <p:cNvPr id="1597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357554" y="3844916"/>
            <a:ext cx="5607059" cy="3013084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sz="3600" b="1" dirty="0">
                <a:solidFill>
                  <a:srgbClr val="0033CC"/>
                </a:solidFill>
                <a:latin typeface="Monotype Corsiva" pitchFamily="66" charset="0"/>
              </a:rPr>
              <a:t>Помни </a:t>
            </a:r>
            <a:r>
              <a:rPr lang="ru-RU" sz="3600" b="1" dirty="0" smtClean="0">
                <a:solidFill>
                  <a:srgbClr val="0033CC"/>
                </a:solidFill>
                <a:latin typeface="Monotype Corsiva" pitchFamily="66" charset="0"/>
              </a:rPr>
              <a:t>всегда, что </a:t>
            </a:r>
            <a:r>
              <a:rPr lang="ru-RU" sz="3600" b="1" dirty="0">
                <a:solidFill>
                  <a:srgbClr val="0033CC"/>
                </a:solidFill>
                <a:latin typeface="Monotype Corsiva" pitchFamily="66" charset="0"/>
              </a:rPr>
              <a:t>без труда</a:t>
            </a:r>
          </a:p>
          <a:p>
            <a:pPr>
              <a:buFontTx/>
              <a:buNone/>
            </a:pPr>
            <a:r>
              <a:rPr lang="ru-RU" sz="3600" b="1" dirty="0">
                <a:solidFill>
                  <a:srgbClr val="0033CC"/>
                </a:solidFill>
                <a:latin typeface="Monotype Corsiva" pitchFamily="66" charset="0"/>
              </a:rPr>
              <a:t>В учёбе побед </a:t>
            </a:r>
            <a:r>
              <a:rPr lang="ru-RU" sz="3600" b="1" dirty="0" smtClean="0">
                <a:solidFill>
                  <a:srgbClr val="0033CC"/>
                </a:solidFill>
                <a:latin typeface="Monotype Corsiva" pitchFamily="66" charset="0"/>
              </a:rPr>
              <a:t>не </a:t>
            </a:r>
            <a:r>
              <a:rPr lang="ru-RU" sz="3600" b="1" dirty="0">
                <a:solidFill>
                  <a:srgbClr val="0033CC"/>
                </a:solidFill>
                <a:latin typeface="Monotype Corsiva" pitchFamily="66" charset="0"/>
              </a:rPr>
              <a:t>добиться.</a:t>
            </a:r>
          </a:p>
          <a:p>
            <a:pPr>
              <a:buFontTx/>
              <a:buNone/>
            </a:pPr>
            <a:r>
              <a:rPr lang="ru-RU" sz="3600" b="1" dirty="0">
                <a:solidFill>
                  <a:srgbClr val="0033CC"/>
                </a:solidFill>
                <a:latin typeface="Monotype Corsiva" pitchFamily="66" charset="0"/>
              </a:rPr>
              <a:t>Помни везде </a:t>
            </a:r>
            <a:r>
              <a:rPr lang="ru-RU" sz="3600" b="1" dirty="0" smtClean="0">
                <a:solidFill>
                  <a:srgbClr val="0033CC"/>
                </a:solidFill>
                <a:latin typeface="Monotype Corsiva" pitchFamily="66" charset="0"/>
              </a:rPr>
              <a:t>– только </a:t>
            </a:r>
            <a:r>
              <a:rPr lang="ru-RU" sz="3600" b="1" dirty="0">
                <a:solidFill>
                  <a:srgbClr val="0033CC"/>
                </a:solidFill>
                <a:latin typeface="Monotype Corsiva" pitchFamily="66" charset="0"/>
              </a:rPr>
              <a:t>в труде</a:t>
            </a:r>
          </a:p>
          <a:p>
            <a:pPr>
              <a:buFontTx/>
              <a:buNone/>
            </a:pPr>
            <a:r>
              <a:rPr lang="ru-RU" sz="3600" b="1" dirty="0">
                <a:solidFill>
                  <a:srgbClr val="0033CC"/>
                </a:solidFill>
                <a:latin typeface="Monotype Corsiva" pitchFamily="66" charset="0"/>
              </a:rPr>
              <a:t>Знанья приходят к тебе.</a:t>
            </a:r>
          </a:p>
        </p:txBody>
      </p:sp>
      <p:pic>
        <p:nvPicPr>
          <p:cNvPr id="145410" name="Picture 2" descr="D:\Мои документы\FOTO\День самоуправления\Изображение 0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071942"/>
            <a:ext cx="2688387" cy="2016085"/>
          </a:xfrm>
          <a:prstGeom prst="rect">
            <a:avLst/>
          </a:prstGeom>
          <a:noFill/>
          <a:ln cmpd="tri">
            <a:solidFill>
              <a:schemeClr val="tx1"/>
            </a:solidFill>
            <a:prstDash val="lgDashDot"/>
          </a:ln>
          <a:scene3d>
            <a:camera prst="orthographicFront"/>
            <a:lightRig rig="threePt" dir="t">
              <a:rot lat="0" lon="0" rev="0"/>
            </a:lightRig>
          </a:scene3d>
          <a:sp3d contourW="63500">
            <a:contourClr>
              <a:srgbClr val="FF00FF"/>
            </a:contourClr>
          </a:sp3d>
        </p:spPr>
      </p:pic>
      <p:pic>
        <p:nvPicPr>
          <p:cNvPr id="145411" name="Picture 3" descr="D:\Мои документы\FOTO\День самоуправления\Изображение 0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89152" y="22002880"/>
            <a:ext cx="10404476" cy="7802563"/>
          </a:xfrm>
          <a:prstGeom prst="rect">
            <a:avLst/>
          </a:prstGeom>
          <a:noFill/>
        </p:spPr>
      </p:pic>
      <p:pic>
        <p:nvPicPr>
          <p:cNvPr id="145413" name="Picture 5" descr="D:\Мои документы\FOTO\первый класс\2В школа №1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8973" y="357166"/>
            <a:ext cx="4069722" cy="2786082"/>
          </a:xfrm>
          <a:prstGeom prst="rect">
            <a:avLst/>
          </a:prstGeom>
          <a:noFill/>
          <a:ln cmpd="thinThick">
            <a:solidFill>
              <a:schemeClr val="tx1"/>
            </a:solidFill>
            <a:prstDash val="sysDash"/>
            <a:bevel/>
          </a:ln>
          <a:scene3d>
            <a:camera prst="orthographicFront"/>
            <a:lightRig rig="threePt" dir="t"/>
          </a:scene3d>
          <a:sp3d extrusionH="76200" contourW="76200">
            <a:bevelB w="114300" prst="artDeco"/>
            <a:extrusionClr>
              <a:srgbClr val="FF00FF"/>
            </a:extrusionClr>
            <a:contourClr>
              <a:srgbClr val="FF00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0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81075"/>
            <a:ext cx="4672018" cy="4505325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sz="3600" b="1" dirty="0">
                <a:solidFill>
                  <a:srgbClr val="0033CC"/>
                </a:solidFill>
                <a:latin typeface="Monotype Corsiva" pitchFamily="66" charset="0"/>
              </a:rPr>
              <a:t>Не позабудь –</a:t>
            </a:r>
          </a:p>
          <a:p>
            <a:pPr>
              <a:buFontTx/>
              <a:buNone/>
            </a:pPr>
            <a:r>
              <a:rPr lang="ru-RU" sz="3600" b="1" dirty="0">
                <a:solidFill>
                  <a:srgbClr val="0033CC"/>
                </a:solidFill>
                <a:latin typeface="Monotype Corsiva" pitchFamily="66" charset="0"/>
              </a:rPr>
              <a:t>Жизненный путь</a:t>
            </a:r>
          </a:p>
          <a:p>
            <a:pPr>
              <a:buFontTx/>
              <a:buNone/>
            </a:pPr>
            <a:r>
              <a:rPr lang="ru-RU" sz="3600" b="1" dirty="0">
                <a:solidFill>
                  <a:srgbClr val="0033CC"/>
                </a:solidFill>
                <a:latin typeface="Monotype Corsiva" pitchFamily="66" charset="0"/>
              </a:rPr>
              <a:t>Нет, не равнина, а горы.</a:t>
            </a:r>
          </a:p>
          <a:p>
            <a:pPr>
              <a:buFontTx/>
              <a:buNone/>
            </a:pPr>
            <a:r>
              <a:rPr lang="ru-RU" sz="3600" b="1" dirty="0">
                <a:solidFill>
                  <a:srgbClr val="0033CC"/>
                </a:solidFill>
                <a:latin typeface="Monotype Corsiva" pitchFamily="66" charset="0"/>
              </a:rPr>
              <a:t>Может, </a:t>
            </a:r>
            <a:r>
              <a:rPr lang="ru-RU" sz="3600" b="1" dirty="0" smtClean="0">
                <a:solidFill>
                  <a:srgbClr val="0033CC"/>
                </a:solidFill>
                <a:latin typeface="Monotype Corsiva" pitchFamily="66" charset="0"/>
              </a:rPr>
              <a:t>сейчас </a:t>
            </a:r>
          </a:p>
          <a:p>
            <a:pPr>
              <a:buFontTx/>
              <a:buNone/>
            </a:pPr>
            <a:r>
              <a:rPr lang="ru-RU" sz="3600" b="1" dirty="0" smtClean="0">
                <a:solidFill>
                  <a:srgbClr val="0033CC"/>
                </a:solidFill>
                <a:latin typeface="Monotype Corsiva" pitchFamily="66" charset="0"/>
              </a:rPr>
              <a:t>Здесь, среди нас</a:t>
            </a:r>
          </a:p>
          <a:p>
            <a:pPr>
              <a:buFontTx/>
              <a:buNone/>
            </a:pPr>
            <a:r>
              <a:rPr lang="ru-RU" sz="3600" b="1" dirty="0" smtClean="0">
                <a:solidFill>
                  <a:srgbClr val="0033CC"/>
                </a:solidFill>
                <a:latin typeface="Monotype Corsiva" pitchFamily="66" charset="0"/>
              </a:rPr>
              <a:t>Будущих </a:t>
            </a:r>
            <a:r>
              <a:rPr lang="ru-RU" sz="3600" b="1" dirty="0">
                <a:solidFill>
                  <a:srgbClr val="0033CC"/>
                </a:solidFill>
                <a:latin typeface="Monotype Corsiva" pitchFamily="66" charset="0"/>
              </a:rPr>
              <a:t>лет </a:t>
            </a:r>
            <a:r>
              <a:rPr lang="ru-RU" sz="3600" b="1" dirty="0" smtClean="0">
                <a:solidFill>
                  <a:srgbClr val="0033CC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33CC"/>
                </a:solidFill>
                <a:latin typeface="Monotype Corsiva" pitchFamily="66" charset="0"/>
              </a:rPr>
              <a:t>Пифагоры</a:t>
            </a:r>
            <a:r>
              <a:rPr lang="ru-RU" sz="3600" b="1" dirty="0" smtClean="0">
                <a:solidFill>
                  <a:srgbClr val="0033CC"/>
                </a:solidFill>
                <a:latin typeface="Monotype Corsiva" pitchFamily="66" charset="0"/>
              </a:rPr>
              <a:t>!</a:t>
            </a:r>
            <a:endParaRPr lang="ru-RU" sz="3600" b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  <p:pic>
        <p:nvPicPr>
          <p:cNvPr id="161804" name="Picture 12" descr="AG00315_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929454" y="428604"/>
            <a:ext cx="1663700" cy="1878013"/>
          </a:xfrm>
        </p:spPr>
      </p:pic>
      <p:pic>
        <p:nvPicPr>
          <p:cNvPr id="161805" name="Picture 13" descr="j0283649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 cstate="email"/>
          <a:stretch>
            <a:fillRect/>
          </a:stretch>
        </p:blipFill>
        <p:spPr>
          <a:xfrm>
            <a:off x="6429388" y="2714620"/>
            <a:ext cx="1643074" cy="22622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62" name="Rectangle 2738"/>
          <p:cNvSpPr>
            <a:spLocks noGrp="1" noChangeArrowheads="1"/>
          </p:cNvSpPr>
          <p:nvPr>
            <p:ph type="title"/>
          </p:nvPr>
        </p:nvSpPr>
        <p:spPr>
          <a:xfrm>
            <a:off x="1763713" y="152400"/>
            <a:ext cx="5832475" cy="1189038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FF00FF"/>
                </a:solidFill>
                <a:latin typeface="Monotype Corsiva" pitchFamily="66" charset="0"/>
              </a:rPr>
              <a:t>Пустыня Кроссвордная</a:t>
            </a:r>
          </a:p>
        </p:txBody>
      </p:sp>
      <p:graphicFrame>
        <p:nvGraphicFramePr>
          <p:cNvPr id="54970" name="Group 2746"/>
          <p:cNvGraphicFramePr>
            <a:graphicFrameLocks noGrp="1"/>
          </p:cNvGraphicFramePr>
          <p:nvPr>
            <p:ph idx="1"/>
          </p:nvPr>
        </p:nvGraphicFramePr>
        <p:xfrm>
          <a:off x="250825" y="765175"/>
          <a:ext cx="4143692" cy="5019675"/>
        </p:xfrm>
        <a:graphic>
          <a:graphicData uri="http://schemas.openxmlformats.org/drawingml/2006/table">
            <a:tbl>
              <a:tblPr/>
              <a:tblGrid>
                <a:gridCol w="231775"/>
                <a:gridCol w="208280"/>
                <a:gridCol w="358775"/>
                <a:gridCol w="220662"/>
                <a:gridCol w="260350"/>
                <a:gridCol w="260350"/>
                <a:gridCol w="260350"/>
                <a:gridCol w="260350"/>
                <a:gridCol w="260350"/>
                <a:gridCol w="260350"/>
                <a:gridCol w="260350"/>
                <a:gridCol w="260350"/>
                <a:gridCol w="260350"/>
                <a:gridCol w="260350"/>
                <a:gridCol w="260350"/>
                <a:gridCol w="260350"/>
              </a:tblGrid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111" name="Rectangle 1959"/>
          <p:cNvSpPr>
            <a:spLocks noGrp="1" noChangeArrowheads="1"/>
          </p:cNvSpPr>
          <p:nvPr>
            <p:ph type="body" idx="4294967295"/>
          </p:nvPr>
        </p:nvSpPr>
        <p:spPr>
          <a:xfrm>
            <a:off x="4464050" y="1773238"/>
            <a:ext cx="4679950" cy="48085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По горизонтали: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1</a:t>
            </a:r>
            <a:r>
              <a:rPr lang="ru-RU" sz="1800" dirty="0"/>
              <a:t>. Дробь, у которой числитель и знаменатель взаимно-простые числа.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2. На сколько сокращается дробь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3.Сотая часть числа.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По вертикали: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4.Деление числителя и знаменателя на одно и то же число.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5. Для нахождения общего знаменателя надо находить НОД или НОК?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6. Действие, при помощи которого находится дробь от числа.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7. Для сокращения дроби нужно находить НОД или НОК?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8. Частное двух чисел.</a:t>
            </a:r>
          </a:p>
        </p:txBody>
      </p:sp>
      <p:sp>
        <p:nvSpPr>
          <p:cNvPr id="51113" name="Rectangle 19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112" name="Object 1960"/>
          <p:cNvGraphicFramePr>
            <a:graphicFrameLocks noChangeAspect="1"/>
          </p:cNvGraphicFramePr>
          <p:nvPr/>
        </p:nvGraphicFramePr>
        <p:xfrm>
          <a:off x="8001024" y="2714620"/>
          <a:ext cx="500066" cy="599197"/>
        </p:xfrm>
        <a:graphic>
          <a:graphicData uri="http://schemas.openxmlformats.org/presentationml/2006/ole">
            <p:oleObj spid="_x0000_s51112" name="Формула" r:id="rId4" imgW="228501" imgH="393529" progId="Equation.3">
              <p:embed/>
            </p:oleObj>
          </a:graphicData>
        </a:graphic>
      </p:graphicFrame>
      <p:sp>
        <p:nvSpPr>
          <p:cNvPr id="51120" name="Text Box 1968"/>
          <p:cNvSpPr txBox="1">
            <a:spLocks noChangeArrowheads="1"/>
          </p:cNvSpPr>
          <p:nvPr/>
        </p:nvSpPr>
        <p:spPr bwMode="auto">
          <a:xfrm>
            <a:off x="684213" y="2492375"/>
            <a:ext cx="328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FF00FF"/>
                </a:solidFill>
              </a:rPr>
              <a:t>1</a:t>
            </a:r>
          </a:p>
        </p:txBody>
      </p:sp>
      <p:sp>
        <p:nvSpPr>
          <p:cNvPr id="51121" name="Text Box 1969"/>
          <p:cNvSpPr txBox="1">
            <a:spLocks noChangeArrowheads="1"/>
          </p:cNvSpPr>
          <p:nvPr/>
        </p:nvSpPr>
        <p:spPr bwMode="auto">
          <a:xfrm>
            <a:off x="2268538" y="27813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FF00FF"/>
                </a:solidFill>
              </a:rPr>
              <a:t>6</a:t>
            </a:r>
          </a:p>
        </p:txBody>
      </p:sp>
      <p:sp>
        <p:nvSpPr>
          <p:cNvPr id="51122" name="Text Box 1970"/>
          <p:cNvSpPr txBox="1">
            <a:spLocks noChangeArrowheads="1"/>
          </p:cNvSpPr>
          <p:nvPr/>
        </p:nvSpPr>
        <p:spPr bwMode="auto">
          <a:xfrm>
            <a:off x="2771775" y="27813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FF"/>
                </a:solidFill>
              </a:rPr>
              <a:t>7</a:t>
            </a:r>
          </a:p>
        </p:txBody>
      </p:sp>
      <p:sp>
        <p:nvSpPr>
          <p:cNvPr id="51123" name="Text Box 1971"/>
          <p:cNvSpPr txBox="1">
            <a:spLocks noChangeArrowheads="1"/>
          </p:cNvSpPr>
          <p:nvPr/>
        </p:nvSpPr>
        <p:spPr bwMode="auto">
          <a:xfrm>
            <a:off x="1258888" y="3716338"/>
            <a:ext cx="379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FF00FF"/>
                </a:solidFill>
              </a:rPr>
              <a:t>2</a:t>
            </a:r>
          </a:p>
        </p:txBody>
      </p:sp>
      <p:sp>
        <p:nvSpPr>
          <p:cNvPr id="51124" name="Text Box 1972"/>
          <p:cNvSpPr txBox="1">
            <a:spLocks noChangeArrowheads="1"/>
          </p:cNvSpPr>
          <p:nvPr/>
        </p:nvSpPr>
        <p:spPr bwMode="auto">
          <a:xfrm>
            <a:off x="971550" y="537368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FF00FF"/>
                </a:solidFill>
              </a:rPr>
              <a:t>3</a:t>
            </a:r>
          </a:p>
        </p:txBody>
      </p:sp>
      <p:sp>
        <p:nvSpPr>
          <p:cNvPr id="51125" name="Text Box 1973"/>
          <p:cNvSpPr txBox="1">
            <a:spLocks noChangeArrowheads="1"/>
          </p:cNvSpPr>
          <p:nvPr/>
        </p:nvSpPr>
        <p:spPr bwMode="auto">
          <a:xfrm>
            <a:off x="1476375" y="342900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FF00FF"/>
                </a:solidFill>
              </a:rPr>
              <a:t>8</a:t>
            </a:r>
          </a:p>
        </p:txBody>
      </p:sp>
      <p:sp>
        <p:nvSpPr>
          <p:cNvPr id="51126" name="Text Box 1974"/>
          <p:cNvSpPr txBox="1">
            <a:spLocks noChangeArrowheads="1"/>
          </p:cNvSpPr>
          <p:nvPr/>
        </p:nvSpPr>
        <p:spPr bwMode="auto">
          <a:xfrm>
            <a:off x="7308850" y="4221163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>
              <a:solidFill>
                <a:schemeClr val="folHlink"/>
              </a:solidFill>
            </a:endParaRPr>
          </a:p>
        </p:txBody>
      </p:sp>
      <p:sp>
        <p:nvSpPr>
          <p:cNvPr id="51127" name="Text Box 1975"/>
          <p:cNvSpPr txBox="1">
            <a:spLocks noChangeArrowheads="1"/>
          </p:cNvSpPr>
          <p:nvPr/>
        </p:nvSpPr>
        <p:spPr bwMode="auto">
          <a:xfrm>
            <a:off x="1258888" y="404813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FF00FF"/>
                </a:solidFill>
              </a:rPr>
              <a:t>4</a:t>
            </a:r>
          </a:p>
        </p:txBody>
      </p:sp>
      <p:sp>
        <p:nvSpPr>
          <p:cNvPr id="51128" name="Text Box 1976"/>
          <p:cNvSpPr txBox="1">
            <a:spLocks noChangeArrowheads="1"/>
          </p:cNvSpPr>
          <p:nvPr/>
        </p:nvSpPr>
        <p:spPr bwMode="auto">
          <a:xfrm>
            <a:off x="1979613" y="16287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FF00FF"/>
                </a:solidFill>
              </a:rPr>
              <a:t>5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1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1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1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120" grpId="0"/>
      <p:bldP spid="51121" grpId="0"/>
      <p:bldP spid="51122" grpId="0"/>
      <p:bldP spid="51123" grpId="0"/>
      <p:bldP spid="51124" grpId="0"/>
      <p:bldP spid="51125" grpId="0"/>
      <p:bldP spid="51127" grpId="0"/>
      <p:bldP spid="51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buFontTx/>
              <a:buNone/>
            </a:pPr>
            <a:r>
              <a:rPr lang="ru-RU" sz="300"/>
              <a:t>													</a:t>
            </a:r>
            <a:r>
              <a:rPr lang="ru-RU" sz="400"/>
              <a:t>															</a:t>
            </a:r>
          </a:p>
          <a:p>
            <a:pPr>
              <a:buFontTx/>
              <a:buNone/>
            </a:pPr>
            <a:r>
              <a:rPr lang="ru-RU" sz="400"/>
              <a:t>									</a:t>
            </a: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  <a:r>
              <a:rPr lang="ru-RU" sz="400"/>
              <a:t>						</a:t>
            </a: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  <a:endParaRPr lang="ru-RU" sz="400"/>
          </a:p>
          <a:p>
            <a:pPr>
              <a:buFontTx/>
              <a:buNone/>
            </a:pPr>
            <a:r>
              <a:rPr lang="ru-RU" sz="400"/>
              <a:t>															</a:t>
            </a:r>
          </a:p>
          <a:p>
            <a:pPr>
              <a:buFontTx/>
              <a:buNone/>
            </a:pPr>
            <a:r>
              <a:rPr lang="ru-RU" sz="400"/>
              <a:t>															</a:t>
            </a:r>
          </a:p>
          <a:p>
            <a:pPr>
              <a:buFontTx/>
              <a:buNone/>
            </a:pPr>
            <a:r>
              <a:rPr lang="ru-RU" sz="400"/>
              <a:t>															</a:t>
            </a:r>
          </a:p>
          <a:p>
            <a:pPr>
              <a:buFontTx/>
              <a:buNone/>
            </a:pPr>
            <a:r>
              <a:rPr lang="ru-RU" sz="400"/>
              <a:t>															</a:t>
            </a:r>
          </a:p>
          <a:p>
            <a:pPr>
              <a:buFontTx/>
              <a:buNone/>
            </a:pPr>
            <a:r>
              <a:rPr lang="ru-RU" sz="400"/>
              <a:t>															</a:t>
            </a:r>
          </a:p>
          <a:p>
            <a:pPr>
              <a:buFontTx/>
              <a:buNone/>
            </a:pPr>
            <a:r>
              <a:rPr lang="ru-RU" sz="400"/>
              <a:t>															</a:t>
            </a:r>
          </a:p>
          <a:p>
            <a:pPr>
              <a:buFontTx/>
              <a:buNone/>
            </a:pPr>
            <a:r>
              <a:rPr lang="ru-RU" sz="400"/>
              <a:t>															</a:t>
            </a:r>
          </a:p>
          <a:p>
            <a:pPr>
              <a:buFontTx/>
              <a:buNone/>
            </a:pPr>
            <a:r>
              <a:rPr lang="ru-RU" sz="400"/>
              <a:t>															</a:t>
            </a:r>
          </a:p>
          <a:p>
            <a:pPr>
              <a:buFontTx/>
              <a:buNone/>
            </a:pPr>
            <a:r>
              <a:rPr lang="ru-RU" sz="400"/>
              <a:t>															</a:t>
            </a:r>
          </a:p>
          <a:p>
            <a:pPr>
              <a:buFontTx/>
              <a:buNone/>
            </a:pPr>
            <a:r>
              <a:rPr lang="ru-RU" sz="400"/>
              <a:t>															</a:t>
            </a:r>
          </a:p>
          <a:p>
            <a:pPr>
              <a:buFontTx/>
              <a:buNone/>
            </a:pPr>
            <a:r>
              <a:rPr lang="ru-RU" sz="400"/>
              <a:t>															</a:t>
            </a:r>
          </a:p>
          <a:p>
            <a:pPr>
              <a:buFontTx/>
              <a:buNone/>
            </a:pPr>
            <a:r>
              <a:rPr lang="ru-RU" sz="400"/>
              <a:t>															</a:t>
            </a:r>
          </a:p>
          <a:p>
            <a:pPr>
              <a:buFontTx/>
              <a:buNone/>
            </a:pPr>
            <a:r>
              <a:rPr lang="ru-RU" sz="400"/>
              <a:t>															</a:t>
            </a:r>
          </a:p>
          <a:p>
            <a:pPr>
              <a:buFontTx/>
              <a:buNone/>
            </a:pPr>
            <a:r>
              <a:rPr lang="ru-RU" sz="400"/>
              <a:t>															</a:t>
            </a:r>
          </a:p>
          <a:p>
            <a:pPr>
              <a:buFontTx/>
              <a:buNone/>
            </a:pPr>
            <a:r>
              <a:rPr lang="ru-RU" sz="400"/>
              <a:t>															</a:t>
            </a:r>
            <a:r>
              <a:rPr lang="ru-RU" sz="300"/>
              <a:t>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"/>
              <a:t>															</a:t>
            </a:r>
          </a:p>
        </p:txBody>
      </p:sp>
      <p:graphicFrame>
        <p:nvGraphicFramePr>
          <p:cNvPr id="96676" name="Group 420"/>
          <p:cNvGraphicFramePr>
            <a:graphicFrameLocks noGrp="1"/>
          </p:cNvGraphicFramePr>
          <p:nvPr>
            <p:ph sz="half" idx="2"/>
          </p:nvPr>
        </p:nvGraphicFramePr>
        <p:xfrm>
          <a:off x="1187450" y="620713"/>
          <a:ext cx="7188200" cy="6019808"/>
        </p:xfrm>
        <a:graphic>
          <a:graphicData uri="http://schemas.openxmlformats.org/drawingml/2006/table">
            <a:tbl>
              <a:tblPr/>
              <a:tblGrid>
                <a:gridCol w="449263"/>
                <a:gridCol w="449262"/>
                <a:gridCol w="449263"/>
                <a:gridCol w="449262"/>
                <a:gridCol w="449263"/>
                <a:gridCol w="449262"/>
                <a:gridCol w="449263"/>
                <a:gridCol w="449262"/>
                <a:gridCol w="449263"/>
                <a:gridCol w="493712"/>
                <a:gridCol w="404813"/>
                <a:gridCol w="449262"/>
                <a:gridCol w="441325"/>
                <a:gridCol w="504825"/>
                <a:gridCol w="401638"/>
                <a:gridCol w="449262"/>
              </a:tblGrid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649" name="Text Box 393"/>
          <p:cNvSpPr txBox="1">
            <a:spLocks noChangeArrowheads="1"/>
          </p:cNvSpPr>
          <p:nvPr/>
        </p:nvSpPr>
        <p:spPr bwMode="auto">
          <a:xfrm>
            <a:off x="2124075" y="2708275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</a:rPr>
              <a:t>1</a:t>
            </a:r>
            <a:endParaRPr lang="ru-RU" b="1">
              <a:solidFill>
                <a:srgbClr val="0033CC"/>
              </a:solidFill>
            </a:endParaRPr>
          </a:p>
        </p:txBody>
      </p:sp>
      <p:sp>
        <p:nvSpPr>
          <p:cNvPr id="96650" name="Text Box 394"/>
          <p:cNvSpPr txBox="1">
            <a:spLocks noChangeArrowheads="1"/>
          </p:cNvSpPr>
          <p:nvPr/>
        </p:nvSpPr>
        <p:spPr bwMode="auto">
          <a:xfrm>
            <a:off x="3059113" y="41497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</a:rPr>
              <a:t>2</a:t>
            </a:r>
            <a:endParaRPr lang="ru-RU" b="1">
              <a:solidFill>
                <a:srgbClr val="0033CC"/>
              </a:solidFill>
            </a:endParaRPr>
          </a:p>
        </p:txBody>
      </p:sp>
      <p:sp>
        <p:nvSpPr>
          <p:cNvPr id="96652" name="Text Box 396"/>
          <p:cNvSpPr txBox="1">
            <a:spLocks noChangeArrowheads="1"/>
          </p:cNvSpPr>
          <p:nvPr/>
        </p:nvSpPr>
        <p:spPr bwMode="auto">
          <a:xfrm>
            <a:off x="2555875" y="6237288"/>
            <a:ext cx="45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96653" name="Text Box 397"/>
          <p:cNvSpPr txBox="1">
            <a:spLocks noChangeArrowheads="1"/>
          </p:cNvSpPr>
          <p:nvPr/>
        </p:nvSpPr>
        <p:spPr bwMode="auto">
          <a:xfrm>
            <a:off x="3000364" y="285728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96654" name="Text Box 398"/>
          <p:cNvSpPr txBox="1">
            <a:spLocks noChangeArrowheads="1"/>
          </p:cNvSpPr>
          <p:nvPr/>
        </p:nvSpPr>
        <p:spPr bwMode="auto">
          <a:xfrm>
            <a:off x="4427538" y="162877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96655" name="Text Box 399"/>
          <p:cNvSpPr txBox="1">
            <a:spLocks noChangeArrowheads="1"/>
          </p:cNvSpPr>
          <p:nvPr/>
        </p:nvSpPr>
        <p:spPr bwMode="auto">
          <a:xfrm>
            <a:off x="4787900" y="3141663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96656" name="Text Box 400"/>
          <p:cNvSpPr txBox="1">
            <a:spLocks noChangeArrowheads="1"/>
          </p:cNvSpPr>
          <p:nvPr/>
        </p:nvSpPr>
        <p:spPr bwMode="auto">
          <a:xfrm>
            <a:off x="5795963" y="3141663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96657" name="Text Box 401"/>
          <p:cNvSpPr txBox="1">
            <a:spLocks noChangeArrowheads="1"/>
          </p:cNvSpPr>
          <p:nvPr/>
        </p:nvSpPr>
        <p:spPr bwMode="auto">
          <a:xfrm>
            <a:off x="3492500" y="37893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96659" name="Text Box 403"/>
          <p:cNvSpPr txBox="1">
            <a:spLocks noChangeArrowheads="1"/>
          </p:cNvSpPr>
          <p:nvPr/>
        </p:nvSpPr>
        <p:spPr bwMode="auto">
          <a:xfrm>
            <a:off x="2627313" y="2781300"/>
            <a:ext cx="5329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н    е     с     о      к     р     а     т     и    м    а    я</a:t>
            </a:r>
          </a:p>
        </p:txBody>
      </p:sp>
      <p:sp>
        <p:nvSpPr>
          <p:cNvPr id="96661" name="Text Box 405"/>
          <p:cNvSpPr txBox="1">
            <a:spLocks noChangeArrowheads="1"/>
          </p:cNvSpPr>
          <p:nvPr/>
        </p:nvSpPr>
        <p:spPr bwMode="auto">
          <a:xfrm>
            <a:off x="3492500" y="4149725"/>
            <a:ext cx="4535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д     в    е     н     а     д     ц     а     т    ь</a:t>
            </a:r>
          </a:p>
        </p:txBody>
      </p:sp>
      <p:sp>
        <p:nvSpPr>
          <p:cNvPr id="96662" name="Text Box 406"/>
          <p:cNvSpPr txBox="1">
            <a:spLocks noChangeArrowheads="1"/>
          </p:cNvSpPr>
          <p:nvPr/>
        </p:nvSpPr>
        <p:spPr bwMode="auto">
          <a:xfrm>
            <a:off x="3059113" y="6237288"/>
            <a:ext cx="3025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    р      о    ц    е     н     т</a:t>
            </a:r>
          </a:p>
        </p:txBody>
      </p:sp>
      <p:sp>
        <p:nvSpPr>
          <p:cNvPr id="96663" name="Text Box 407"/>
          <p:cNvSpPr txBox="1">
            <a:spLocks noChangeArrowheads="1"/>
          </p:cNvSpPr>
          <p:nvPr/>
        </p:nvSpPr>
        <p:spPr bwMode="auto">
          <a:xfrm>
            <a:off x="3059113" y="549275"/>
            <a:ext cx="36036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r>
              <a:rPr lang="ru-RU"/>
              <a:t>с</a:t>
            </a:r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r>
              <a:rPr lang="ru-RU"/>
              <a:t>о</a:t>
            </a:r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r>
              <a:rPr lang="ru-RU"/>
              <a:t>к</a:t>
            </a:r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r>
              <a:rPr lang="ru-RU"/>
              <a:t>р</a:t>
            </a:r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r>
              <a:rPr lang="ru-RU"/>
              <a:t>а</a:t>
            </a:r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r>
              <a:rPr lang="ru-RU"/>
              <a:t>щ</a:t>
            </a:r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r>
              <a:rPr lang="ru-RU"/>
              <a:t>н</a:t>
            </a:r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r>
              <a:rPr lang="ru-RU"/>
              <a:t>и</a:t>
            </a:r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r>
              <a:rPr lang="ru-RU"/>
              <a:t>е</a:t>
            </a:r>
          </a:p>
        </p:txBody>
      </p:sp>
      <p:sp>
        <p:nvSpPr>
          <p:cNvPr id="96664" name="Text Box 408"/>
          <p:cNvSpPr txBox="1">
            <a:spLocks noChangeArrowheads="1"/>
          </p:cNvSpPr>
          <p:nvPr/>
        </p:nvSpPr>
        <p:spPr bwMode="auto">
          <a:xfrm>
            <a:off x="4427538" y="1989138"/>
            <a:ext cx="36036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н</a:t>
            </a:r>
          </a:p>
          <a:p>
            <a:pPr>
              <a:spcBef>
                <a:spcPct val="50000"/>
              </a:spcBef>
            </a:pPr>
            <a:r>
              <a:rPr lang="ru-RU"/>
              <a:t>о</a:t>
            </a:r>
          </a:p>
        </p:txBody>
      </p:sp>
      <p:sp>
        <p:nvSpPr>
          <p:cNvPr id="96666" name="Text Box 410"/>
          <p:cNvSpPr txBox="1">
            <a:spLocks noChangeArrowheads="1"/>
          </p:cNvSpPr>
          <p:nvPr/>
        </p:nvSpPr>
        <p:spPr bwMode="auto">
          <a:xfrm>
            <a:off x="5795963" y="3357563"/>
            <a:ext cx="2889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н</a:t>
            </a:r>
          </a:p>
          <a:p>
            <a:pPr>
              <a:spcBef>
                <a:spcPct val="50000"/>
              </a:spcBef>
            </a:pPr>
            <a:r>
              <a:rPr lang="ru-RU"/>
              <a:t>о</a:t>
            </a:r>
          </a:p>
        </p:txBody>
      </p:sp>
      <p:sp>
        <p:nvSpPr>
          <p:cNvPr id="96667" name="Text Box 411"/>
          <p:cNvSpPr txBox="1">
            <a:spLocks noChangeArrowheads="1"/>
          </p:cNvSpPr>
          <p:nvPr/>
        </p:nvSpPr>
        <p:spPr bwMode="auto">
          <a:xfrm>
            <a:off x="3492500" y="4437063"/>
            <a:ext cx="360363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р</a:t>
            </a:r>
          </a:p>
          <a:p>
            <a:pPr>
              <a:spcBef>
                <a:spcPct val="50000"/>
              </a:spcBef>
            </a:pPr>
            <a:r>
              <a:rPr lang="ru-RU"/>
              <a:t>о</a:t>
            </a:r>
          </a:p>
          <a:p>
            <a:pPr>
              <a:spcBef>
                <a:spcPct val="50000"/>
              </a:spcBef>
            </a:pPr>
            <a:r>
              <a:rPr lang="ru-RU"/>
              <a:t>б</a:t>
            </a:r>
          </a:p>
          <a:p>
            <a:r>
              <a:rPr lang="ru-RU"/>
              <a:t>ь</a:t>
            </a:r>
          </a:p>
        </p:txBody>
      </p:sp>
      <p:sp>
        <p:nvSpPr>
          <p:cNvPr id="96673" name="Text Box 417"/>
          <p:cNvSpPr txBox="1">
            <a:spLocks noChangeArrowheads="1"/>
          </p:cNvSpPr>
          <p:nvPr/>
        </p:nvSpPr>
        <p:spPr bwMode="auto">
          <a:xfrm>
            <a:off x="4787900" y="3500438"/>
            <a:ext cx="360363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r>
              <a:rPr lang="ru-RU"/>
              <a:t>у</a:t>
            </a:r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r>
              <a:rPr lang="ru-RU"/>
              <a:t>м</a:t>
            </a:r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r>
              <a:rPr lang="ru-RU"/>
              <a:t>о</a:t>
            </a:r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r>
              <a:rPr lang="ru-RU"/>
              <a:t>ж</a:t>
            </a:r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r>
              <a:rPr lang="ru-RU"/>
              <a:t>е</a:t>
            </a:r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r>
              <a:rPr lang="ru-RU"/>
              <a:t>н</a:t>
            </a:r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endParaRPr lang="ru-RU"/>
          </a:p>
          <a:p>
            <a:pPr>
              <a:lnSpc>
                <a:spcPct val="25000"/>
              </a:lnSpc>
            </a:pPr>
            <a:r>
              <a:rPr lang="ru-RU"/>
              <a:t>и</a:t>
            </a:r>
          </a:p>
        </p:txBody>
      </p:sp>
      <p:sp>
        <p:nvSpPr>
          <p:cNvPr id="96678" name="AutoShape 42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6021388"/>
            <a:ext cx="647700" cy="431800"/>
          </a:xfrm>
          <a:prstGeom prst="actionButtonReturn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85720" y="642918"/>
            <a:ext cx="71438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kern="10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/>
                <a:cs typeface="Arial"/>
              </a:rPr>
              <a:t>Пустыня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00166" y="117693"/>
            <a:ext cx="739220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</a:p>
          <a:p>
            <a:pPr algn="ctr"/>
            <a:r>
              <a:rPr lang="ru-RU" sz="3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</a:t>
            </a:r>
          </a:p>
          <a:p>
            <a:pPr algn="ctr"/>
            <a:r>
              <a:rPr lang="ru-RU" sz="3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</a:p>
          <a:p>
            <a:pPr algn="ctr"/>
            <a:r>
              <a:rPr lang="ru-RU" sz="3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ВОРДНАЯ</a:t>
            </a:r>
            <a:endParaRPr lang="ru-RU" sz="3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ятно 1 22"/>
          <p:cNvSpPr/>
          <p:nvPr/>
        </p:nvSpPr>
        <p:spPr>
          <a:xfrm>
            <a:off x="7215206" y="5786454"/>
            <a:ext cx="1643074" cy="1071546"/>
          </a:xfrm>
          <a:prstGeom prst="irregularSeal1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К карте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59" grpId="0" autoUpdateAnimBg="0"/>
      <p:bldP spid="96661" grpId="0" autoUpdateAnimBg="0"/>
      <p:bldP spid="96662" grpId="0" autoUpdateAnimBg="0"/>
      <p:bldP spid="96663" grpId="0" autoUpdateAnimBg="0"/>
      <p:bldP spid="96664" grpId="0" autoUpdateAnimBg="0"/>
      <p:bldP spid="96666" grpId="0" autoUpdateAnimBg="0"/>
      <p:bldP spid="96667" grpId="0" autoUpdateAnimBg="0"/>
      <p:bldP spid="9667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34" name="Rectangle 1214"/>
          <p:cNvSpPr>
            <a:spLocks noGrp="1" noChangeArrowheads="1"/>
          </p:cNvSpPr>
          <p:nvPr>
            <p:ph type="title"/>
          </p:nvPr>
        </p:nvSpPr>
        <p:spPr>
          <a:xfrm>
            <a:off x="714348" y="285728"/>
            <a:ext cx="6870700" cy="966806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Monotype Corsiva" pitchFamily="66" charset="0"/>
              </a:rPr>
              <a:t>Сложение и вычитание дробей</a:t>
            </a:r>
          </a:p>
        </p:txBody>
      </p:sp>
      <p:sp>
        <p:nvSpPr>
          <p:cNvPr id="57535" name="Rectangle 121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4314828" cy="445772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b="1" dirty="0">
                <a:solidFill>
                  <a:srgbClr val="009900"/>
                </a:solidFill>
                <a:latin typeface="Monotype Corsiva" pitchFamily="66" charset="0"/>
              </a:rPr>
              <a:t>Среди раздольных лугов, полей и болот затерялся бы посёлок </a:t>
            </a:r>
            <a:r>
              <a:rPr lang="ru-RU" sz="2000" b="1" dirty="0" err="1">
                <a:solidFill>
                  <a:srgbClr val="009900"/>
                </a:solidFill>
                <a:latin typeface="Monotype Corsiva" pitchFamily="66" charset="0"/>
              </a:rPr>
              <a:t>Осиновск</a:t>
            </a:r>
            <a:r>
              <a:rPr lang="ru-RU" sz="2000" b="1" dirty="0">
                <a:solidFill>
                  <a:srgbClr val="009900"/>
                </a:solidFill>
                <a:latin typeface="Monotype Corsiva" pitchFamily="66" charset="0"/>
              </a:rPr>
              <a:t>. Затерялся бы, может быть, если не было бы в нём современной животноводческой фермы. На ферме многочисленное стадо коров, а молоко с этой фермы славится во всей округе.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>
                <a:solidFill>
                  <a:srgbClr val="009900"/>
                </a:solidFill>
                <a:latin typeface="Monotype Corsiva" pitchFamily="66" charset="0"/>
              </a:rPr>
              <a:t>Каждое утро дядя Егор гордо садится за руль своей «Газели» и согласно заключённым договорам развозит молоко по окрестным деревням и дачным посёлкам. А там его уже ждут каждый день, кроме воскресенья. На каждый день – свой маршрут.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>
                <a:solidFill>
                  <a:srgbClr val="009900"/>
                </a:solidFill>
                <a:latin typeface="Monotype Corsiva" pitchFamily="66" charset="0"/>
              </a:rPr>
              <a:t>Проследите маршрут дяди Егора и ответьте на следующие вопросы: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>
                <a:solidFill>
                  <a:srgbClr val="009900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57537" name="Picture 1217" descr="Копия матем-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 rot="21369030">
            <a:off x="5219700" y="1557338"/>
            <a:ext cx="3087688" cy="2032000"/>
          </a:xfrm>
        </p:spPr>
      </p:pic>
      <p:pic>
        <p:nvPicPr>
          <p:cNvPr id="57541" name="Picture 1221" descr="j0283930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5738812" y="4133850"/>
            <a:ext cx="2854813" cy="179548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7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75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7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7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3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500042"/>
            <a:ext cx="6870700" cy="814382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>
                <a:solidFill>
                  <a:srgbClr val="00B050"/>
                </a:solidFill>
                <a:latin typeface="Monotype Corsiva" pitchFamily="66" charset="0"/>
              </a:rPr>
              <a:t>Сложение и вычитание дробей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4965700" cy="4121150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b="1" dirty="0">
                <a:solidFill>
                  <a:srgbClr val="009900"/>
                </a:solidFill>
              </a:rPr>
              <a:t>Понедельник </a:t>
            </a:r>
          </a:p>
          <a:p>
            <a:pPr>
              <a:buFontTx/>
              <a:buNone/>
            </a:pPr>
            <a:r>
              <a:rPr lang="ru-RU" sz="1400" dirty="0"/>
              <a:t> </a:t>
            </a:r>
            <a:r>
              <a:rPr lang="ru-RU" sz="1400" b="1" dirty="0" err="1"/>
              <a:t>Осиновск</a:t>
            </a:r>
            <a:r>
              <a:rPr lang="ru-RU" sz="1400" b="1" dirty="0"/>
              <a:t> – </a:t>
            </a:r>
            <a:r>
              <a:rPr lang="ru-RU" sz="1400" b="1" dirty="0" err="1"/>
              <a:t>Дубиха</a:t>
            </a:r>
            <a:r>
              <a:rPr lang="ru-RU" sz="1400" b="1" dirty="0"/>
              <a:t> – </a:t>
            </a:r>
            <a:r>
              <a:rPr lang="ru-RU" sz="1400" b="1" dirty="0" err="1"/>
              <a:t>Пичугино</a:t>
            </a:r>
            <a:r>
              <a:rPr lang="ru-RU" sz="1400" b="1" dirty="0"/>
              <a:t> – </a:t>
            </a:r>
            <a:r>
              <a:rPr lang="ru-RU" sz="1400" b="1" dirty="0" err="1"/>
              <a:t>Осиновск</a:t>
            </a:r>
            <a:endParaRPr lang="ru-RU" sz="1400" b="1" dirty="0"/>
          </a:p>
          <a:p>
            <a:pPr>
              <a:buFontTx/>
              <a:buNone/>
            </a:pPr>
            <a:r>
              <a:rPr lang="ru-RU" sz="1800" b="1" dirty="0">
                <a:solidFill>
                  <a:srgbClr val="009900"/>
                </a:solidFill>
              </a:rPr>
              <a:t>Вторник</a:t>
            </a:r>
          </a:p>
          <a:p>
            <a:pPr>
              <a:buFontTx/>
              <a:buNone/>
            </a:pPr>
            <a:r>
              <a:rPr lang="ru-RU" sz="1400" b="1" dirty="0" err="1"/>
              <a:t>Осиновск</a:t>
            </a:r>
            <a:r>
              <a:rPr lang="ru-RU" sz="1400" b="1" dirty="0"/>
              <a:t> – Сосновка(через </a:t>
            </a:r>
            <a:r>
              <a:rPr lang="ru-RU" sz="1400" b="1" dirty="0" err="1"/>
              <a:t>Дубиху</a:t>
            </a:r>
            <a:r>
              <a:rPr lang="ru-RU" sz="1400" b="1" dirty="0"/>
              <a:t>) и обратно</a:t>
            </a:r>
          </a:p>
          <a:p>
            <a:pPr>
              <a:buFontTx/>
              <a:buNone/>
            </a:pPr>
            <a:r>
              <a:rPr lang="ru-RU" sz="1800" b="1" dirty="0">
                <a:solidFill>
                  <a:srgbClr val="009900"/>
                </a:solidFill>
              </a:rPr>
              <a:t>Среда</a:t>
            </a:r>
          </a:p>
          <a:p>
            <a:pPr>
              <a:buFontTx/>
              <a:buNone/>
            </a:pPr>
            <a:r>
              <a:rPr lang="ru-RU" sz="1400" b="1" dirty="0" err="1"/>
              <a:t>Осиновск</a:t>
            </a:r>
            <a:r>
              <a:rPr lang="ru-RU" sz="1400" b="1" dirty="0"/>
              <a:t> – Ивкино – </a:t>
            </a:r>
            <a:r>
              <a:rPr lang="ru-RU" sz="1400" b="1" dirty="0" err="1"/>
              <a:t>Дубиха</a:t>
            </a:r>
            <a:r>
              <a:rPr lang="ru-RU" sz="1400" b="1" dirty="0"/>
              <a:t> – </a:t>
            </a:r>
            <a:r>
              <a:rPr lang="ru-RU" sz="1400" b="1" dirty="0" err="1"/>
              <a:t>Пичугино</a:t>
            </a:r>
            <a:r>
              <a:rPr lang="ru-RU" sz="1400" b="1" dirty="0"/>
              <a:t> – </a:t>
            </a:r>
            <a:r>
              <a:rPr lang="ru-RU" sz="1400" b="1" dirty="0" err="1"/>
              <a:t>Осиновск</a:t>
            </a:r>
            <a:endParaRPr lang="ru-RU" sz="1400" b="1" dirty="0"/>
          </a:p>
          <a:p>
            <a:pPr>
              <a:buFontTx/>
              <a:buNone/>
            </a:pPr>
            <a:r>
              <a:rPr lang="ru-RU" sz="1800" b="1" dirty="0">
                <a:solidFill>
                  <a:srgbClr val="009900"/>
                </a:solidFill>
              </a:rPr>
              <a:t>Четверг</a:t>
            </a:r>
          </a:p>
          <a:p>
            <a:pPr>
              <a:buFontTx/>
              <a:buNone/>
            </a:pPr>
            <a:r>
              <a:rPr lang="ru-RU" sz="1400" b="1" dirty="0" err="1"/>
              <a:t>Осиновск</a:t>
            </a:r>
            <a:r>
              <a:rPr lang="ru-RU" sz="1400" b="1" dirty="0"/>
              <a:t> – Ивкино и обратно</a:t>
            </a:r>
          </a:p>
          <a:p>
            <a:pPr>
              <a:buFontTx/>
              <a:buNone/>
            </a:pPr>
            <a:r>
              <a:rPr lang="ru-RU" sz="1800" b="1" dirty="0">
                <a:solidFill>
                  <a:srgbClr val="009900"/>
                </a:solidFill>
              </a:rPr>
              <a:t>Пятница</a:t>
            </a:r>
          </a:p>
          <a:p>
            <a:pPr>
              <a:buFontTx/>
              <a:buNone/>
            </a:pPr>
            <a:r>
              <a:rPr lang="ru-RU" sz="1400" b="1" dirty="0" err="1"/>
              <a:t>Осиновск</a:t>
            </a:r>
            <a:r>
              <a:rPr lang="ru-RU" sz="1400" b="1" dirty="0"/>
              <a:t> – Ивкино – Малые Болота – </a:t>
            </a:r>
            <a:r>
              <a:rPr lang="ru-RU" sz="1400" b="1" dirty="0" err="1"/>
              <a:t>Пичугино</a:t>
            </a:r>
            <a:r>
              <a:rPr lang="ru-RU" sz="1400" b="1" dirty="0"/>
              <a:t> – </a:t>
            </a:r>
            <a:r>
              <a:rPr lang="ru-RU" sz="1400" b="1" dirty="0" err="1"/>
              <a:t>Осиновск</a:t>
            </a:r>
            <a:endParaRPr lang="ru-RU" sz="1400" b="1" dirty="0"/>
          </a:p>
          <a:p>
            <a:pPr>
              <a:buFontTx/>
              <a:buNone/>
            </a:pPr>
            <a:r>
              <a:rPr lang="ru-RU" sz="1800" b="1" dirty="0">
                <a:solidFill>
                  <a:srgbClr val="009900"/>
                </a:solidFill>
              </a:rPr>
              <a:t>Суббота</a:t>
            </a:r>
          </a:p>
          <a:p>
            <a:pPr>
              <a:buFontTx/>
              <a:buNone/>
            </a:pPr>
            <a:r>
              <a:rPr lang="ru-RU" sz="1400" b="1" dirty="0" err="1"/>
              <a:t>Осиновск</a:t>
            </a:r>
            <a:r>
              <a:rPr lang="ru-RU" sz="1400" b="1" dirty="0"/>
              <a:t> – </a:t>
            </a:r>
            <a:r>
              <a:rPr lang="ru-RU" sz="1400" b="1" dirty="0" err="1"/>
              <a:t>Дубиха</a:t>
            </a:r>
            <a:r>
              <a:rPr lang="ru-RU" sz="1400" b="1" dirty="0"/>
              <a:t> – Сосновка – Ивкино - </a:t>
            </a:r>
            <a:r>
              <a:rPr lang="ru-RU" sz="1400" b="1" dirty="0" err="1"/>
              <a:t>Осиновск</a:t>
            </a:r>
            <a:endParaRPr lang="ru-RU" sz="1400" b="1" dirty="0"/>
          </a:p>
        </p:txBody>
      </p:sp>
      <p:pic>
        <p:nvPicPr>
          <p:cNvPr id="60421" name="Picture 5" descr="Копия матем-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 rot="1383528">
            <a:off x="5885644" y="2211787"/>
            <a:ext cx="2532062" cy="1752600"/>
          </a:xfrm>
          <a:noFill/>
          <a:ln/>
        </p:spPr>
      </p:pic>
      <p:pic>
        <p:nvPicPr>
          <p:cNvPr id="60422" name="Picture 6" descr="Грузовик_бортовой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5857884" y="4786322"/>
            <a:ext cx="2336800" cy="175260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428604"/>
            <a:ext cx="6870700" cy="823930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00B050"/>
                </a:solidFill>
                <a:latin typeface="Monotype Corsiva" pitchFamily="66" charset="0"/>
              </a:rPr>
              <a:t>Сложение и вычитание дробей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Tx/>
              <a:buBlip>
                <a:blip r:embed="rId2"/>
              </a:buBlip>
            </a:pPr>
            <a:r>
              <a:rPr lang="ru-RU" sz="2000" dirty="0"/>
              <a:t>Вычислить длину каждого маршрута</a:t>
            </a:r>
          </a:p>
          <a:p>
            <a:pPr>
              <a:buClr>
                <a:schemeClr val="tx1"/>
              </a:buClr>
              <a:buFontTx/>
              <a:buBlip>
                <a:blip r:embed="rId2"/>
              </a:buBlip>
            </a:pPr>
            <a:r>
              <a:rPr lang="ru-RU" sz="2000" dirty="0"/>
              <a:t>На сколько больше надо проехать во вторник, чем в четверг?</a:t>
            </a:r>
          </a:p>
          <a:p>
            <a:pPr>
              <a:buClr>
                <a:schemeClr val="tx1"/>
              </a:buClr>
              <a:buFontTx/>
              <a:buBlip>
                <a:blip r:embed="rId2"/>
              </a:buBlip>
            </a:pPr>
            <a:r>
              <a:rPr lang="ru-RU" sz="2000" dirty="0"/>
              <a:t>На сколько больше надо проехать в среду, чем в субботу?</a:t>
            </a:r>
          </a:p>
          <a:p>
            <a:pPr>
              <a:buClr>
                <a:schemeClr val="tx1"/>
              </a:buClr>
              <a:buFontTx/>
              <a:buBlip>
                <a:blip r:embed="rId2"/>
              </a:buBlip>
            </a:pPr>
            <a:r>
              <a:rPr lang="ru-RU" sz="2000" dirty="0"/>
              <a:t>На сколько километров </a:t>
            </a:r>
            <a:r>
              <a:rPr lang="ru-RU" sz="2000" dirty="0" err="1"/>
              <a:t>Дубиха</a:t>
            </a:r>
            <a:r>
              <a:rPr lang="ru-RU" sz="2000" dirty="0"/>
              <a:t> ближе к Сосновке, чем </a:t>
            </a:r>
            <a:r>
              <a:rPr lang="ru-RU" sz="2000" dirty="0" err="1"/>
              <a:t>Кленики</a:t>
            </a:r>
            <a:r>
              <a:rPr lang="ru-RU" sz="2000" dirty="0"/>
              <a:t>?</a:t>
            </a:r>
          </a:p>
        </p:txBody>
      </p:sp>
      <p:pic>
        <p:nvPicPr>
          <p:cNvPr id="62469" name="Picture 5" descr="Копия матем-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10100" y="2352675"/>
            <a:ext cx="3771900" cy="2609850"/>
          </a:xfrm>
          <a:noFill/>
          <a:ln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5724525" y="50133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63492" name="Формула" r:id="rId4" imgW="114120" imgH="215640" progId="Equation.3">
              <p:embed/>
            </p:oleObj>
          </a:graphicData>
        </a:graphic>
      </p:graphicFrame>
      <p:sp>
        <p:nvSpPr>
          <p:cNvPr id="63493" name="Text Box 5"/>
          <p:cNvSpPr txBox="1">
            <a:spLocks noChangeArrowheads="1"/>
          </p:cNvSpPr>
          <p:nvPr/>
        </p:nvSpPr>
        <p:spPr bwMode="auto">
          <a:xfrm rot="-1393181">
            <a:off x="5867400" y="1989138"/>
            <a:ext cx="935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</a:rPr>
              <a:t>4,8км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 rot="3465744">
            <a:off x="8068469" y="2309019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</a:rPr>
              <a:t>2,4км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4787900" y="47625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7885113" y="4581525"/>
            <a:ext cx="79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7812088" y="45815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7885113" y="4581525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63505" name="Object 17"/>
          <p:cNvGraphicFramePr>
            <a:graphicFrameLocks noChangeAspect="1"/>
          </p:cNvGraphicFramePr>
          <p:nvPr/>
        </p:nvGraphicFramePr>
        <p:xfrm>
          <a:off x="8101013" y="2133600"/>
          <a:ext cx="1042987" cy="628650"/>
        </p:xfrm>
        <a:graphic>
          <a:graphicData uri="http://schemas.openxmlformats.org/presentationml/2006/ole">
            <p:oleObj spid="_x0000_s63505" name="Формула" r:id="rId5" imgW="406080" imgH="203040" progId="Equation.3">
              <p:embed/>
            </p:oleObj>
          </a:graphicData>
        </a:graphic>
      </p:graphicFrame>
      <p:graphicFrame>
        <p:nvGraphicFramePr>
          <p:cNvPr id="63507" name="Object 19"/>
          <p:cNvGraphicFramePr>
            <a:graphicFrameLocks noChangeAspect="1"/>
          </p:cNvGraphicFramePr>
          <p:nvPr/>
        </p:nvGraphicFramePr>
        <p:xfrm>
          <a:off x="3419475" y="1989138"/>
          <a:ext cx="665163" cy="649287"/>
        </p:xfrm>
        <a:graphic>
          <a:graphicData uri="http://schemas.openxmlformats.org/presentationml/2006/ole">
            <p:oleObj spid="_x0000_s63507" name="Формула" r:id="rId6" imgW="431640" imgH="393480" progId="Equation.3">
              <p:embed/>
            </p:oleObj>
          </a:graphicData>
        </a:graphic>
      </p:graphicFrame>
      <p:graphicFrame>
        <p:nvGraphicFramePr>
          <p:cNvPr id="63508" name="Object 20"/>
          <p:cNvGraphicFramePr>
            <a:graphicFrameLocks noChangeAspect="1"/>
          </p:cNvGraphicFramePr>
          <p:nvPr/>
        </p:nvGraphicFramePr>
        <p:xfrm>
          <a:off x="3563938" y="3284538"/>
          <a:ext cx="720725" cy="704850"/>
        </p:xfrm>
        <a:graphic>
          <a:graphicData uri="http://schemas.openxmlformats.org/presentationml/2006/ole">
            <p:oleObj spid="_x0000_s63508" name="Формула" r:id="rId7" imgW="431640" imgH="393480" progId="Equation.3">
              <p:embed/>
            </p:oleObj>
          </a:graphicData>
        </a:graphic>
      </p:graphicFrame>
      <p:graphicFrame>
        <p:nvGraphicFramePr>
          <p:cNvPr id="63509" name="Object 21"/>
          <p:cNvGraphicFramePr>
            <a:graphicFrameLocks noChangeAspect="1"/>
          </p:cNvGraphicFramePr>
          <p:nvPr/>
        </p:nvGraphicFramePr>
        <p:xfrm>
          <a:off x="4859338" y="0"/>
          <a:ext cx="722312" cy="908050"/>
        </p:xfrm>
        <a:graphic>
          <a:graphicData uri="http://schemas.openxmlformats.org/presentationml/2006/ole">
            <p:oleObj spid="_x0000_s63509" name="Формула" r:id="rId8" imgW="419040" imgH="393480" progId="Equation.3">
              <p:embed/>
            </p:oleObj>
          </a:graphicData>
        </a:graphic>
      </p:graphicFrame>
      <p:graphicFrame>
        <p:nvGraphicFramePr>
          <p:cNvPr id="63510" name="Object 22"/>
          <p:cNvGraphicFramePr>
            <a:graphicFrameLocks noChangeAspect="1"/>
          </p:cNvGraphicFramePr>
          <p:nvPr/>
        </p:nvGraphicFramePr>
        <p:xfrm>
          <a:off x="900113" y="692150"/>
          <a:ext cx="663575" cy="649288"/>
        </p:xfrm>
        <a:graphic>
          <a:graphicData uri="http://schemas.openxmlformats.org/presentationml/2006/ole">
            <p:oleObj spid="_x0000_s63510" name="Формула" r:id="rId9" imgW="431640" imgH="393480" progId="Equation.3">
              <p:embed/>
            </p:oleObj>
          </a:graphicData>
        </a:graphic>
      </p:graphicFrame>
      <p:graphicFrame>
        <p:nvGraphicFramePr>
          <p:cNvPr id="63511" name="Object 23"/>
          <p:cNvGraphicFramePr>
            <a:graphicFrameLocks noChangeAspect="1"/>
          </p:cNvGraphicFramePr>
          <p:nvPr/>
        </p:nvGraphicFramePr>
        <p:xfrm>
          <a:off x="1692275" y="4437063"/>
          <a:ext cx="736600" cy="720725"/>
        </p:xfrm>
        <a:graphic>
          <a:graphicData uri="http://schemas.openxmlformats.org/presentationml/2006/ole">
            <p:oleObj spid="_x0000_s63511" name="Формула" r:id="rId10" imgW="431640" imgH="393480" progId="Equation.3">
              <p:embed/>
            </p:oleObj>
          </a:graphicData>
        </a:graphic>
      </p:graphicFrame>
      <p:graphicFrame>
        <p:nvGraphicFramePr>
          <p:cNvPr id="63512" name="Object 24"/>
          <p:cNvGraphicFramePr>
            <a:graphicFrameLocks noChangeAspect="1"/>
          </p:cNvGraphicFramePr>
          <p:nvPr/>
        </p:nvGraphicFramePr>
        <p:xfrm>
          <a:off x="5378450" y="3284538"/>
          <a:ext cx="614363" cy="647700"/>
        </p:xfrm>
        <a:graphic>
          <a:graphicData uri="http://schemas.openxmlformats.org/presentationml/2006/ole">
            <p:oleObj spid="_x0000_s63512" name="Формула" r:id="rId11" imgW="419040" imgH="393480" progId="Equation.3">
              <p:embed/>
            </p:oleObj>
          </a:graphicData>
        </a:graphic>
      </p:graphicFrame>
      <p:graphicFrame>
        <p:nvGraphicFramePr>
          <p:cNvPr id="63513" name="Object 25"/>
          <p:cNvGraphicFramePr>
            <a:graphicFrameLocks noChangeAspect="1"/>
          </p:cNvGraphicFramePr>
          <p:nvPr/>
        </p:nvGraphicFramePr>
        <p:xfrm>
          <a:off x="5480050" y="5300663"/>
          <a:ext cx="604838" cy="649287"/>
        </p:xfrm>
        <a:graphic>
          <a:graphicData uri="http://schemas.openxmlformats.org/presentationml/2006/ole">
            <p:oleObj spid="_x0000_s63513" name="Формула" r:id="rId12" imgW="431640" imgH="393480" progId="Equation.3">
              <p:embed/>
            </p:oleObj>
          </a:graphicData>
        </a:graphic>
      </p:graphicFrame>
      <p:graphicFrame>
        <p:nvGraphicFramePr>
          <p:cNvPr id="63519" name="Object 31"/>
          <p:cNvGraphicFramePr>
            <a:graphicFrameLocks noChangeAspect="1"/>
          </p:cNvGraphicFramePr>
          <p:nvPr/>
        </p:nvGraphicFramePr>
        <p:xfrm>
          <a:off x="7885113" y="4508500"/>
          <a:ext cx="604837" cy="649288"/>
        </p:xfrm>
        <a:graphic>
          <a:graphicData uri="http://schemas.openxmlformats.org/presentationml/2006/ole">
            <p:oleObj spid="_x0000_s63519" name="Формула" r:id="rId13" imgW="431640" imgH="393480" progId="Equation.3">
              <p:embed/>
            </p:oleObj>
          </a:graphicData>
        </a:graphic>
      </p:graphicFrame>
      <p:graphicFrame>
        <p:nvGraphicFramePr>
          <p:cNvPr id="63520" name="Object 32"/>
          <p:cNvGraphicFramePr>
            <a:graphicFrameLocks noChangeAspect="1"/>
          </p:cNvGraphicFramePr>
          <p:nvPr/>
        </p:nvGraphicFramePr>
        <p:xfrm>
          <a:off x="361950" y="1714500"/>
          <a:ext cx="587375" cy="334963"/>
        </p:xfrm>
        <a:graphic>
          <a:graphicData uri="http://schemas.openxmlformats.org/presentationml/2006/ole">
            <p:oleObj spid="_x0000_s63520" name="Формула" r:id="rId14" imgW="380880" imgH="203040" progId="Equation.3">
              <p:embed/>
            </p:oleObj>
          </a:graphicData>
        </a:graphic>
      </p:graphicFrame>
      <p:graphicFrame>
        <p:nvGraphicFramePr>
          <p:cNvPr id="63521" name="Object 33"/>
          <p:cNvGraphicFramePr>
            <a:graphicFrameLocks noChangeAspect="1"/>
          </p:cNvGraphicFramePr>
          <p:nvPr/>
        </p:nvGraphicFramePr>
        <p:xfrm>
          <a:off x="5959475" y="2001838"/>
          <a:ext cx="844550" cy="452437"/>
        </p:xfrm>
        <a:graphic>
          <a:graphicData uri="http://schemas.openxmlformats.org/presentationml/2006/ole">
            <p:oleObj spid="_x0000_s63521" name="Формула" r:id="rId15" imgW="406080" imgH="203040" progId="Equation.3">
              <p:embed/>
            </p:oleObj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ормление по умолчанию">
  <a:themeElements>
    <a:clrScheme name="Другая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CC00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оток">
  <a:themeElements>
    <a:clrScheme name="Другая 11">
      <a:dk1>
        <a:sysClr val="windowText" lastClr="000000"/>
      </a:dk1>
      <a:lt1>
        <a:srgbClr val="C4EE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5FF2CA"/>
      </a:accent3>
      <a:accent4>
        <a:srgbClr val="10CF9B"/>
      </a:accent4>
      <a:accent5>
        <a:srgbClr val="7CCA62"/>
      </a:accent5>
      <a:accent6>
        <a:srgbClr val="A5C249"/>
      </a:accent6>
      <a:hlink>
        <a:srgbClr val="0070C0"/>
      </a:hlink>
      <a:folHlink>
        <a:srgbClr val="0070C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1405</TotalTime>
  <Words>1109</Words>
  <Application>Microsoft Office PowerPoint</Application>
  <PresentationFormat>Экран (4:3)</PresentationFormat>
  <Paragraphs>369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Оформление по умолчанию</vt:lpstr>
      <vt:lpstr>Поток</vt:lpstr>
      <vt:lpstr>Формула</vt:lpstr>
      <vt:lpstr>Microsoft Equation 3.0</vt:lpstr>
      <vt:lpstr>Слайд 1</vt:lpstr>
      <vt:lpstr>Игра «Остров Знаний»</vt:lpstr>
      <vt:lpstr>Слайд 3</vt:lpstr>
      <vt:lpstr>Пустыня Кроссвордная</vt:lpstr>
      <vt:lpstr>Слайд 5</vt:lpstr>
      <vt:lpstr>Сложение и вычитание дробей</vt:lpstr>
      <vt:lpstr>Сложение и вычитание дробей</vt:lpstr>
      <vt:lpstr>Сложение и вычитание дробей</vt:lpstr>
      <vt:lpstr>Слайд 9</vt:lpstr>
      <vt:lpstr>Сложение и вычитание дробей</vt:lpstr>
      <vt:lpstr>Историческая справка</vt:lpstr>
      <vt:lpstr>Слайд 12</vt:lpstr>
      <vt:lpstr>Слайд 13</vt:lpstr>
      <vt:lpstr>Слайд 14</vt:lpstr>
      <vt:lpstr>Слайд 15</vt:lpstr>
      <vt:lpstr>Решив примеры вы узнаете название некоторых дробей.</vt:lpstr>
      <vt:lpstr>На Руси дроби называли долями,  позднее «ломанными числами»</vt:lpstr>
      <vt:lpstr>Умножение и деление дробей</vt:lpstr>
      <vt:lpstr>РЕНЕ ДЕКАРТ</vt:lpstr>
      <vt:lpstr>Горы Мозгодром</vt:lpstr>
      <vt:lpstr>Слайд 21</vt:lpstr>
      <vt:lpstr>Слайд 22</vt:lpstr>
      <vt:lpstr>Старинные задачи с дробями</vt:lpstr>
      <vt:lpstr>Старинные задачи с дробями</vt:lpstr>
      <vt:lpstr>Старинные задачи с дробями</vt:lpstr>
      <vt:lpstr>Старинные задачи с дробями</vt:lpstr>
      <vt:lpstr>Озеро Частичка</vt:lpstr>
      <vt:lpstr>Слайд 28</vt:lpstr>
      <vt:lpstr>Вот и всё…</vt:lpstr>
      <vt:lpstr>Слайд 30</vt:lpstr>
      <vt:lpstr>Слайд 31</vt:lpstr>
    </vt:vector>
  </TitlesOfParts>
  <Manager>Людмила Валентиновна Гребешкова</Manager>
  <Company>РЦ НИТ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</dc:title>
  <dc:subject>обыкновенные дроби</dc:subject>
  <dc:creator>Евгения Александровна Тарасик</dc:creator>
  <cp:lastModifiedBy>Алёна</cp:lastModifiedBy>
  <cp:revision>94</cp:revision>
  <dcterms:created xsi:type="dcterms:W3CDTF">2006-11-27T06:07:54Z</dcterms:created>
  <dcterms:modified xsi:type="dcterms:W3CDTF">2009-01-25T10:08:07Z</dcterms:modified>
</cp:coreProperties>
</file>