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72" r:id="rId15"/>
    <p:sldId id="268" r:id="rId16"/>
    <p:sldId id="269" r:id="rId17"/>
    <p:sldId id="273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19EF0E-F784-47C3-829C-E0320352D9D2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A34631-D541-42DF-9E9F-0235E1D47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ввода формул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(Электронные таблицы)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=(В3 – С1) /В2*С3</a:t>
            </a:r>
            <a:endParaRPr lang="en-US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= </a:t>
            </a:r>
            <a:r>
              <a:rPr lang="en-US" sz="4400" dirty="0" smtClean="0"/>
              <a:t>F7 / 2 + G7 / 3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= (A5 – 1) ^ 2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27167" y="1857364"/>
          <a:ext cx="3281383" cy="1114432"/>
        </p:xfrm>
        <a:graphic>
          <a:graphicData uri="http://schemas.openxmlformats.org/presentationml/2006/ole">
            <p:oleObj spid="_x0000_s1027" name="Формула" r:id="rId3" imgW="672840" imgH="228600" progId="Equation.3">
              <p:embed/>
            </p:oleObj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5400" dirty="0" smtClean="0"/>
              <a:t>    SQRT(B5+D6)</a:t>
            </a:r>
            <a:endParaRPr lang="ru-RU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3786190"/>
          <a:ext cx="7072361" cy="2804160"/>
        </p:xfrm>
        <a:graphic>
          <a:graphicData uri="http://schemas.openxmlformats.org/drawingml/2006/table">
            <a:tbl>
              <a:tblPr/>
              <a:tblGrid>
                <a:gridCol w="955145"/>
                <a:gridCol w="2039072"/>
                <a:gridCol w="2039072"/>
                <a:gridCol w="2039072"/>
              </a:tblGrid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=А1+2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=В1*2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=А1+С2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571480"/>
          <a:ext cx="7072361" cy="2804160"/>
        </p:xfrm>
        <a:graphic>
          <a:graphicData uri="http://schemas.openxmlformats.org/drawingml/2006/table">
            <a:tbl>
              <a:tblPr/>
              <a:tblGrid>
                <a:gridCol w="955145"/>
                <a:gridCol w="2039072"/>
                <a:gridCol w="2039072"/>
                <a:gridCol w="2039072"/>
              </a:tblGrid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=А1*2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=В1-2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=В1+С2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Заполним следующую таблицу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643052"/>
          <a:ext cx="7572428" cy="4786344"/>
        </p:xfrm>
        <a:graphic>
          <a:graphicData uri="http://schemas.openxmlformats.org/drawingml/2006/table">
            <a:tbl>
              <a:tblPr/>
              <a:tblGrid>
                <a:gridCol w="1428760"/>
                <a:gridCol w="928694"/>
                <a:gridCol w="1571636"/>
                <a:gridCol w="1237826"/>
                <a:gridCol w="1191066"/>
                <a:gridCol w="1214446"/>
              </a:tblGrid>
              <a:tr h="7977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продукт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цена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поставлено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продано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осталось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выручка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молоко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сметана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творог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йогурт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сливки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643052"/>
          <a:ext cx="7572428" cy="4786344"/>
        </p:xfrm>
        <a:graphic>
          <a:graphicData uri="http://schemas.openxmlformats.org/drawingml/2006/table">
            <a:tbl>
              <a:tblPr/>
              <a:tblGrid>
                <a:gridCol w="1428760"/>
                <a:gridCol w="928694"/>
                <a:gridCol w="1571636"/>
                <a:gridCol w="1237826"/>
                <a:gridCol w="1191066"/>
                <a:gridCol w="1214446"/>
              </a:tblGrid>
              <a:tr h="797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продукт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цена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поставлено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продано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осталось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выручка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молоко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300,00р.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сметана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294,00р.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творог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275,00р.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йогурт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540,00р.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97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сливки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144,00р.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уроке физики дано задание создать таблицу удельных теплоемкостей некоторых веществ и создать шаблон для нахождения количества теплоты, необходимого для нагревания тела или выделяемое при охлаждении. Используя полученные сегодня знания, выполните это задание и сохраните. (таблица веществ с удельными теплоемкостями из учебника физики).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1571609"/>
          <a:ext cx="7215236" cy="4871782"/>
        </p:xfrm>
        <a:graphic>
          <a:graphicData uri="http://schemas.openxmlformats.org/drawingml/2006/table">
            <a:tbl>
              <a:tblPr/>
              <a:tblGrid>
                <a:gridCol w="1673936"/>
                <a:gridCol w="923550"/>
                <a:gridCol w="923550"/>
                <a:gridCol w="923550"/>
                <a:gridCol w="923550"/>
                <a:gridCol w="923550"/>
                <a:gridCol w="923550"/>
              </a:tblGrid>
              <a:tr h="443251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Удельная теплоемкость некоторых веществ, Дж/</a:t>
                      </a:r>
                      <a:r>
                        <a:rPr lang="ru-RU" sz="1100" b="0" i="0" u="none" strike="noStrike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кг°С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C0504D"/>
                          </a:solidFill>
                          <a:latin typeface="Calibri"/>
                          <a:ea typeface="Times New Roman"/>
                        </a:rPr>
                        <a:t>Введите исходные данные</a:t>
                      </a:r>
                      <a:endParaRPr lang="ru-RU" sz="1100" b="0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золото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(Дж/кг°С)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ртуть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(кг)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свинец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t1=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(°С)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олово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t2=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(°С)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серебро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медь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Q=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Дж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цинк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латунь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масло подсолнечное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1700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лед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керосин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эфир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2350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дерево (дуб)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спирт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4200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1500173"/>
          <a:ext cx="7286673" cy="4677475"/>
        </p:xfrm>
        <a:graphic>
          <a:graphicData uri="http://schemas.openxmlformats.org/drawingml/2006/table">
            <a:tbl>
              <a:tblPr/>
              <a:tblGrid>
                <a:gridCol w="1690509"/>
                <a:gridCol w="932694"/>
                <a:gridCol w="932694"/>
                <a:gridCol w="932694"/>
                <a:gridCol w="932694"/>
                <a:gridCol w="932694"/>
                <a:gridCol w="932694"/>
              </a:tblGrid>
              <a:tr h="43058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Удельная теплоемкость некоторых веществ, Дж/кг°С</a:t>
                      </a:r>
                      <a:endParaRPr lang="ru-RU" sz="11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C0504D"/>
                          </a:solidFill>
                          <a:latin typeface="Calibri"/>
                          <a:ea typeface="Times New Roman"/>
                        </a:rPr>
                        <a:t>Введите исходные данные</a:t>
                      </a:r>
                      <a:endParaRPr lang="ru-RU" sz="1100" b="0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золото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(Дж/кг°С)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ртуть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(кг)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свинец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t1=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(°С)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олово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t2=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(°С)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серебро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медь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Q=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63000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Дж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цинк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латунь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C0504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масло подсолнечное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1700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лед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керосин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эфир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2350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дерево (дуб)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спирт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4200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Выполнение плана</a:t>
            </a:r>
          </a:p>
          <a:p>
            <a:r>
              <a:rPr lang="ru-RU" dirty="0" smtClean="0"/>
              <a:t>Достижение цели</a:t>
            </a:r>
          </a:p>
          <a:p>
            <a:r>
              <a:rPr lang="ru-RU" dirty="0" smtClean="0"/>
              <a:t>Объявление оценок</a:t>
            </a:r>
          </a:p>
          <a:p>
            <a:r>
              <a:rPr lang="ru-RU" dirty="0" smtClean="0"/>
              <a:t>Ваши отзывы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Оценки по физике поставит учитель физики. Сохраните файл в своей папке под именем </a:t>
            </a:r>
            <a:r>
              <a:rPr lang="ru-RU" smtClean="0"/>
              <a:t>«шаблон кол-во теплоты».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Спасибо за урок!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Цель</a:t>
            </a:r>
            <a:r>
              <a:rPr lang="ru-RU" dirty="0" smtClean="0"/>
              <a:t>: закрепление знаний и умений по форматированию ячеек; осознание технологии ввода формул в ЭТ </a:t>
            </a:r>
            <a:r>
              <a:rPr lang="ru-RU" dirty="0" err="1" smtClean="0"/>
              <a:t>Excel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Форматирование ячеек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2571744"/>
            <a:ext cx="3520440" cy="3752856"/>
          </a:xfrm>
        </p:spPr>
        <p:txBody>
          <a:bodyPr>
            <a:normAutofit/>
          </a:bodyPr>
          <a:lstStyle/>
          <a:p>
            <a:r>
              <a:rPr lang="ru-RU" dirty="0" smtClean="0"/>
              <a:t>Строка</a:t>
            </a:r>
          </a:p>
          <a:p>
            <a:r>
              <a:rPr lang="ru-RU" dirty="0" smtClean="0"/>
              <a:t>Ячейка</a:t>
            </a:r>
          </a:p>
          <a:p>
            <a:r>
              <a:rPr lang="ru-RU" dirty="0" smtClean="0"/>
              <a:t>Книга</a:t>
            </a:r>
          </a:p>
          <a:p>
            <a:r>
              <a:rPr lang="ru-RU" dirty="0" smtClean="0"/>
              <a:t>диапазон</a:t>
            </a:r>
          </a:p>
          <a:p>
            <a:r>
              <a:rPr lang="ru-RU" dirty="0" smtClean="0"/>
              <a:t>Столбец</a:t>
            </a:r>
          </a:p>
          <a:p>
            <a:r>
              <a:rPr lang="ru-RU" dirty="0" smtClean="0"/>
              <a:t>Адрес ячейки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178808" y="2571744"/>
            <a:ext cx="3520440" cy="3752856"/>
          </a:xfrm>
        </p:spPr>
        <p:txBody>
          <a:bodyPr/>
          <a:lstStyle/>
          <a:p>
            <a:r>
              <a:rPr lang="en-US" dirty="0" smtClean="0"/>
              <a:t>SD</a:t>
            </a:r>
            <a:endParaRPr lang="ru-RU" dirty="0" smtClean="0"/>
          </a:p>
          <a:p>
            <a:r>
              <a:rPr lang="en-US" dirty="0" smtClean="0"/>
              <a:t>D4:D12</a:t>
            </a:r>
            <a:endParaRPr lang="ru-RU" dirty="0" smtClean="0"/>
          </a:p>
          <a:p>
            <a:r>
              <a:rPr lang="ru-RU" dirty="0" smtClean="0"/>
              <a:t>Рабочий лист</a:t>
            </a:r>
            <a:endParaRPr lang="en-US" dirty="0" smtClean="0"/>
          </a:p>
          <a:p>
            <a:r>
              <a:rPr lang="en-US" dirty="0" smtClean="0"/>
              <a:t>423</a:t>
            </a:r>
          </a:p>
          <a:p>
            <a:r>
              <a:rPr lang="en-US" dirty="0" smtClean="0"/>
              <a:t>FF825</a:t>
            </a:r>
          </a:p>
          <a:p>
            <a:r>
              <a:rPr lang="ru-RU" dirty="0" smtClean="0"/>
              <a:t>Имя</a:t>
            </a:r>
            <a:endParaRPr lang="en-US" dirty="0" smtClean="0"/>
          </a:p>
          <a:p>
            <a:r>
              <a:rPr lang="en-US" dirty="0" smtClean="0"/>
              <a:t>A1:C23</a:t>
            </a:r>
            <a:endParaRPr lang="ru-RU" dirty="0" smtClean="0"/>
          </a:p>
          <a:p>
            <a:r>
              <a:rPr lang="ru-RU" dirty="0" smtClean="0"/>
              <a:t>Файл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7258072" cy="788466"/>
          </a:xfrm>
        </p:spPr>
        <p:txBody>
          <a:bodyPr/>
          <a:lstStyle/>
          <a:p>
            <a:r>
              <a:rPr lang="ru-RU" dirty="0" smtClean="0"/>
              <a:t>Задание А: соотнести понятия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Отметить неправильно написанные адреса ячеек.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KE3</a:t>
            </a:r>
          </a:p>
          <a:p>
            <a:r>
              <a:rPr lang="en-US" dirty="0" smtClean="0"/>
              <a:t>21HJ</a:t>
            </a:r>
          </a:p>
          <a:p>
            <a:r>
              <a:rPr lang="en-US" dirty="0" smtClean="0"/>
              <a:t>4N6W</a:t>
            </a:r>
          </a:p>
          <a:p>
            <a:r>
              <a:rPr lang="en-US" dirty="0" smtClean="0"/>
              <a:t>PPP333</a:t>
            </a:r>
          </a:p>
          <a:p>
            <a:r>
              <a:rPr lang="en-US" dirty="0" smtClean="0"/>
              <a:t>OO00</a:t>
            </a:r>
          </a:p>
          <a:p>
            <a:r>
              <a:rPr lang="en-US" dirty="0" smtClean="0"/>
              <a:t>W5E7</a:t>
            </a:r>
          </a:p>
          <a:p>
            <a:r>
              <a:rPr lang="en-US" dirty="0" smtClean="0"/>
              <a:t>G1437</a:t>
            </a:r>
          </a:p>
          <a:p>
            <a:r>
              <a:rPr lang="en-US" dirty="0" smtClean="0"/>
              <a:t>MS53</a:t>
            </a:r>
          </a:p>
          <a:p>
            <a:r>
              <a:rPr lang="en-US" dirty="0" smtClean="0"/>
              <a:t>8G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Содержимым ячейки может быть: …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ячеек входит в диапазон </a:t>
            </a:r>
            <a:r>
              <a:rPr lang="en-US" dirty="0" smtClean="0"/>
              <a:t>A2:C3</a:t>
            </a:r>
            <a:r>
              <a:rPr lang="ru-RU" dirty="0" smtClean="0"/>
              <a:t>?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чем разница между режимами отображения формул и режимом отображения значений?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такое табличный процессор?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именуется 29-й столбец?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ввода формул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Формулы содержат:</a:t>
            </a:r>
          </a:p>
          <a:p>
            <a:r>
              <a:rPr lang="ru-RU" dirty="0" smtClean="0"/>
              <a:t>Числа</a:t>
            </a:r>
          </a:p>
          <a:p>
            <a:r>
              <a:rPr lang="ru-RU" dirty="0" smtClean="0"/>
              <a:t>Имена ячеек</a:t>
            </a:r>
          </a:p>
          <a:p>
            <a:r>
              <a:rPr lang="ru-RU" dirty="0" smtClean="0"/>
              <a:t>Знаки арифметических операций</a:t>
            </a:r>
          </a:p>
          <a:p>
            <a:r>
              <a:rPr lang="ru-RU" dirty="0" smtClean="0"/>
              <a:t>Круглые скобки</a:t>
            </a:r>
          </a:p>
          <a:p>
            <a:r>
              <a:rPr lang="ru-RU" dirty="0" smtClean="0"/>
              <a:t>Имена функций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Знаки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+ сложение</a:t>
            </a:r>
          </a:p>
          <a:p>
            <a:r>
              <a:rPr lang="ru-RU" dirty="0" smtClean="0"/>
              <a:t>- вычитание</a:t>
            </a:r>
          </a:p>
          <a:p>
            <a:r>
              <a:rPr lang="ru-RU" dirty="0" smtClean="0"/>
              <a:t>* умножение</a:t>
            </a:r>
          </a:p>
          <a:p>
            <a:r>
              <a:rPr lang="ru-RU" dirty="0" smtClean="0"/>
              <a:t>/ деление</a:t>
            </a:r>
          </a:p>
          <a:p>
            <a:r>
              <a:rPr lang="en-US" dirty="0" smtClean="0"/>
              <a:t>^</a:t>
            </a:r>
            <a:r>
              <a:rPr lang="ru-RU" dirty="0" smtClean="0"/>
              <a:t> возведение в степень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Формула начинается со знака </a:t>
            </a:r>
            <a:r>
              <a:rPr lang="ru-RU" sz="3200" dirty="0" smtClean="0">
                <a:solidFill>
                  <a:srgbClr val="FF0000"/>
                </a:solidFill>
              </a:rPr>
              <a:t>«=»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=С2 – В2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Из числа в ячейке С2 вычесть число в ячейке В2.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501</Words>
  <Application>Microsoft Office PowerPoint</Application>
  <PresentationFormat>Экран (4:3)</PresentationFormat>
  <Paragraphs>268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Изящная</vt:lpstr>
      <vt:lpstr>Формула</vt:lpstr>
      <vt:lpstr>Правила ввода формул</vt:lpstr>
      <vt:lpstr>Слайд 2</vt:lpstr>
      <vt:lpstr>Форматирование ячеек</vt:lpstr>
      <vt:lpstr>Отметить неправильно написанные адреса ячеек. </vt:lpstr>
      <vt:lpstr>ПРОВЕРОЧНАЯ РАБОТА</vt:lpstr>
      <vt:lpstr>Правила ввода формул</vt:lpstr>
      <vt:lpstr>Знаки операций</vt:lpstr>
      <vt:lpstr>Слайд 8</vt:lpstr>
      <vt:lpstr>Слайд 9</vt:lpstr>
      <vt:lpstr>Слайд 10</vt:lpstr>
      <vt:lpstr>Слайд 11</vt:lpstr>
      <vt:lpstr>Слайд 12</vt:lpstr>
      <vt:lpstr>Заполним следующую таблицу</vt:lpstr>
      <vt:lpstr>Слайд 14</vt:lpstr>
      <vt:lpstr>Слайд 15</vt:lpstr>
      <vt:lpstr>Слайд 16</vt:lpstr>
      <vt:lpstr>Слайд 17</vt:lpstr>
      <vt:lpstr>Итоги урока</vt:lpstr>
      <vt:lpstr>Слайд 19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ввода формул</dc:title>
  <dc:creator>Маша</dc:creator>
  <cp:lastModifiedBy>54-2-12-7</cp:lastModifiedBy>
  <cp:revision>16</cp:revision>
  <dcterms:created xsi:type="dcterms:W3CDTF">2009-01-27T12:20:27Z</dcterms:created>
  <dcterms:modified xsi:type="dcterms:W3CDTF">2009-01-28T02:40:08Z</dcterms:modified>
</cp:coreProperties>
</file>