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CC3300"/>
    <a:srgbClr val="666699"/>
    <a:srgbClr val="00FF00"/>
    <a:srgbClr val="99FF66"/>
    <a:srgbClr val="CCFF66"/>
    <a:srgbClr val="C0C0C0"/>
    <a:srgbClr val="B2B2B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07" autoAdjust="0"/>
  </p:normalViewPr>
  <p:slideViewPr>
    <p:cSldViewPr>
      <p:cViewPr>
        <p:scale>
          <a:sx n="70" d="100"/>
          <a:sy n="70" d="100"/>
        </p:scale>
        <p:origin x="-437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93178036605658"/>
          <c:y val="0.13691931540342306"/>
          <c:w val="0.42429284525790351"/>
          <c:h val="0.6234718826405870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378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4"/>
          <c:dPt>
            <c:idx val="0"/>
            <c:explosion val="17"/>
          </c:dPt>
          <c:dPt>
            <c:idx val="1"/>
            <c:spPr>
              <a:solidFill>
                <a:srgbClr val="993366"/>
              </a:solidFill>
              <a:ln w="1378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spPr>
              <a:noFill/>
              <a:ln w="27568">
                <a:noFill/>
              </a:ln>
            </c:spPr>
            <c:txPr>
              <a:bodyPr/>
              <a:lstStyle/>
              <a:p>
                <a:pPr>
                  <a:defRPr sz="2496" b="0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Лист3!$A$2:$A$3</c:f>
              <c:strCache>
                <c:ptCount val="2"/>
                <c:pt idx="0">
                  <c:v>Дети</c:v>
                </c:pt>
                <c:pt idx="1">
                  <c:v>Взрослые</c:v>
                </c:pt>
              </c:strCache>
            </c:strRef>
          </c:cat>
          <c:val>
            <c:numRef>
              <c:f>Лист3!$B$2:$B$3</c:f>
              <c:numCache>
                <c:formatCode>0%</c:formatCode>
                <c:ptCount val="2"/>
                <c:pt idx="0">
                  <c:v>0.12000000000000001</c:v>
                </c:pt>
                <c:pt idx="1">
                  <c:v>0.43000000000000005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756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997" b="0" i="0" u="none" strike="noStrike" baseline="0">
                <a:solidFill>
                  <a:srgbClr val="7030A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997" b="0" i="0" u="none" strike="noStrike" baseline="0">
                <a:solidFill>
                  <a:srgbClr val="7030A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20061089976112537"/>
          <c:y val="0.81484066564913726"/>
          <c:w val="0.79439247318476081"/>
          <c:h val="9.6825550246250613E-2"/>
        </c:manualLayout>
      </c:layout>
      <c:spPr>
        <a:solidFill>
          <a:schemeClr val="bg1"/>
        </a:solidFill>
        <a:ln w="3446">
          <a:solidFill>
            <a:schemeClr val="bg1"/>
          </a:solidFill>
          <a:prstDash val="solid"/>
        </a:ln>
      </c:spPr>
      <c:txPr>
        <a:bodyPr/>
        <a:lstStyle/>
        <a:p>
          <a:pPr>
            <a:defRPr sz="1997" b="0" i="0" u="none" strike="noStrike" baseline="0">
              <a:solidFill>
                <a:srgbClr val="FFFFFF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3446">
      <a:solidFill>
        <a:schemeClr val="bg1"/>
      </a:solidFill>
      <a:prstDash val="sysDash"/>
    </a:ln>
  </c:spPr>
  <c:txPr>
    <a:bodyPr/>
    <a:lstStyle/>
    <a:p>
      <a:pPr>
        <a:defRPr sz="1221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14FF7-E125-4979-BFF9-0E42D9B33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572C-7F78-444E-A60E-59F1341AA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4B54-B7A5-4BA3-AE35-A9C9A6D3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D3EA84-2183-436D-8E04-9A86734E4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BED8-AFDD-4F67-A8A4-D1E0F09FE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1FBF-2035-44D1-BC5A-84AD41C77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74A8-579B-43E8-812D-F8B6A70A7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AABD-9592-4C34-9385-0AFD5080A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BFE2-F863-49E2-9B1A-756F803C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982-1541-4728-B9A0-EF1A3A64B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6A0C-A305-4A60-BF69-A2C8264D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0260-EFD8-4861-B301-8D3E1E24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1FE4-609C-4812-B24B-12F09D4EC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52400" y="5334000"/>
            <a:ext cx="4495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latin typeface="Garamond"/>
              </a:rPr>
              <a:t>Результат работы</a:t>
            </a:r>
          </a:p>
          <a:p>
            <a:pPr algn="ctr"/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latin typeface="Garamond"/>
              </a:rPr>
              <a:t> </a:t>
            </a:r>
            <a:r>
              <a:rPr lang="ru-RU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latin typeface="Garamond"/>
              </a:rPr>
              <a:t>1-ой </a:t>
            </a:r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latin typeface="Garamond"/>
              </a:rPr>
              <a:t>группы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562600"/>
            <a:ext cx="9636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304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352800"/>
            <a:ext cx="34194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WordArt 19" descr="Белый мрамор"/>
          <p:cNvSpPr>
            <a:spLocks noChangeArrowheads="1" noChangeShapeType="1" noTextEdit="1"/>
          </p:cNvSpPr>
          <p:nvPr/>
        </p:nvSpPr>
        <p:spPr bwMode="auto">
          <a:xfrm>
            <a:off x="457200" y="1066800"/>
            <a:ext cx="80772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2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Comic Sans MS"/>
              </a:rPr>
              <a:t>Актуален ли</a:t>
            </a:r>
          </a:p>
          <a:p>
            <a:pPr algn="ctr"/>
            <a:r>
              <a:rPr lang="ru-RU" sz="32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Comic Sans MS"/>
              </a:rPr>
              <a:t>эпистолярный жанр</a:t>
            </a:r>
          </a:p>
          <a:p>
            <a:pPr algn="ctr"/>
            <a:r>
              <a:rPr lang="ru-RU" sz="32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Comic Sans MS"/>
              </a:rPr>
              <a:t>в "наш громкий век"?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Родина этикета составления современной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корреспонденции – </a:t>
            </a:r>
            <a:r>
              <a:rPr lang="ru-RU" b="1" dirty="0">
                <a:solidFill>
                  <a:srgbClr val="FF3300"/>
                </a:solidFill>
              </a:rPr>
              <a:t>Англия.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  </a:t>
            </a:r>
            <a:r>
              <a:rPr lang="ru-RU" i="1" dirty="0">
                <a:solidFill>
                  <a:srgbClr val="006600"/>
                </a:solidFill>
              </a:rPr>
              <a:t>Современная форма </a:t>
            </a:r>
            <a:r>
              <a:rPr lang="ru-RU" i="1" dirty="0">
                <a:solidFill>
                  <a:srgbClr val="008000"/>
                </a:solidFill>
              </a:rPr>
              <a:t>конверта</a:t>
            </a:r>
            <a:r>
              <a:rPr lang="ru-RU" i="1" dirty="0">
                <a:solidFill>
                  <a:srgbClr val="99FF66"/>
                </a:solidFill>
              </a:rPr>
              <a:t> </a:t>
            </a:r>
            <a:r>
              <a:rPr lang="ru-RU" u="sng" dirty="0"/>
              <a:t>появилась</a:t>
            </a:r>
            <a:r>
              <a:rPr lang="ru-RU" dirty="0"/>
              <a:t> </a:t>
            </a:r>
            <a:r>
              <a:rPr lang="ru-RU" u="sng" dirty="0"/>
              <a:t>в 20-ые годы </a:t>
            </a:r>
            <a:r>
              <a:rPr lang="en-US" u="sng" dirty="0"/>
              <a:t>XIX</a:t>
            </a:r>
            <a:r>
              <a:rPr lang="ru-RU" u="sng" dirty="0"/>
              <a:t> века в Англии. </a:t>
            </a:r>
          </a:p>
          <a:p>
            <a:pPr>
              <a:buFont typeface="Wingdings" pitchFamily="2" charset="2"/>
              <a:buNone/>
            </a:pPr>
            <a:endParaRPr lang="ru-RU" u="sng" dirty="0"/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70C0"/>
                </a:solidFill>
              </a:rPr>
              <a:t>  </a:t>
            </a:r>
            <a:r>
              <a:rPr lang="ru-RU" i="1" dirty="0">
                <a:solidFill>
                  <a:srgbClr val="0070C0"/>
                </a:solidFill>
              </a:rPr>
              <a:t>Марки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начали использоваться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u="sng" dirty="0"/>
              <a:t>в середине </a:t>
            </a:r>
            <a:r>
              <a:rPr lang="en-US" u="sng" dirty="0"/>
              <a:t>XIX </a:t>
            </a:r>
            <a:r>
              <a:rPr lang="ru-RU" u="sng" dirty="0"/>
              <a:t>века.</a:t>
            </a:r>
            <a:endParaRPr lang="ru-RU" i="1" u="sng" dirty="0">
              <a:solidFill>
                <a:srgbClr val="008000"/>
              </a:solidFill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181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Современные </a:t>
            </a:r>
          </a:p>
          <a:p>
            <a:pPr algn="ctr"/>
            <a:r>
              <a:rPr lang="ru-RU" sz="28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формы переписки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Телеграф (1794)</a:t>
            </a:r>
          </a:p>
          <a:p>
            <a:r>
              <a:rPr lang="ru-RU"/>
              <a:t>Телефон   (1876)</a:t>
            </a:r>
          </a:p>
          <a:p>
            <a:r>
              <a:rPr lang="ru-RU"/>
              <a:t>Факс</a:t>
            </a:r>
          </a:p>
          <a:p>
            <a:r>
              <a:rPr lang="ru-RU"/>
              <a:t>Интернет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Современные </a:t>
            </a:r>
          </a:p>
          <a:p>
            <a:r>
              <a:rPr lang="ru-RU" sz="28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формы переписки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 rot="21249955">
            <a:off x="307707" y="826741"/>
            <a:ext cx="8575396" cy="33004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22"/>
              </a:avLst>
            </a:prstTxWarp>
          </a:bodyPr>
          <a:lstStyle/>
          <a:p>
            <a:pPr algn="ctr"/>
            <a:r>
              <a:rPr lang="ru-RU" sz="2800" b="1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350045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Как часто дети и взрослые</a:t>
            </a:r>
          </a:p>
          <a:p>
            <a:pPr algn="ctr"/>
            <a:r>
              <a:rPr lang="ru-RU" sz="2800" b="1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350045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пишут письма?</a:t>
            </a:r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200400"/>
            <a:ext cx="373856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14478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5"/>
          <p:cNvGraphicFramePr>
            <a:graphicFrameLocks noGrp="1" noChangeAspect="1"/>
          </p:cNvGraphicFramePr>
          <p:nvPr>
            <p:ph/>
          </p:nvPr>
        </p:nvGraphicFramePr>
        <p:xfrm>
          <a:off x="0" y="1752600"/>
          <a:ext cx="5867400" cy="473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11" name="Picture 7" descr="Картинки (84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438400"/>
            <a:ext cx="2706688" cy="2764059"/>
          </a:xfrm>
          <a:prstGeom prst="rect">
            <a:avLst/>
          </a:prstGeom>
          <a:noFill/>
        </p:spPr>
      </p:pic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1828800" y="1447800"/>
            <a:ext cx="6400800" cy="266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02219"/>
              </a:avLst>
            </a:prstTxWarp>
          </a:bodyPr>
          <a:lstStyle/>
          <a:p>
            <a:pPr algn="ctr"/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Garamond"/>
              </a:rPr>
              <a:t>Письмо </a:t>
            </a:r>
            <a:endParaRPr lang="ru-RU" sz="24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Garamond"/>
            </a:endParaRPr>
          </a:p>
          <a:p>
            <a:pPr algn="ctr"/>
            <a:endParaRPr lang="ru-RU" sz="24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Garamond"/>
            </a:endParaRPr>
          </a:p>
          <a:p>
            <a:pPr algn="ctr"/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Garamond"/>
              </a:rPr>
              <a:t>в </a:t>
            </a:r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Garamond"/>
              </a:rPr>
              <a:t>нашей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>
            <p:ph/>
          </p:nvPr>
        </p:nvGraphicFramePr>
        <p:xfrm>
          <a:off x="1524000" y="1371600"/>
          <a:ext cx="6738938" cy="4543879"/>
        </p:xfrm>
        <a:graphic>
          <a:graphicData uri="http://schemas.openxmlformats.org/presentationml/2006/ole">
            <p:oleObj spid="_x0000_s19460" name="Диаграмма" r:id="rId3" imgW="6141584" imgH="4137549" progId="Excel.Chart.8">
              <p:embed/>
            </p:oleObj>
          </a:graphicData>
        </a:graphic>
      </p:graphicFrame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9230" y="3657600"/>
            <a:ext cx="1298770" cy="127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BS0094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810000"/>
            <a:ext cx="1067954" cy="1219200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5715000"/>
            <a:ext cx="1033409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562600"/>
            <a:ext cx="1143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80010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Garamond"/>
              </a:rPr>
              <a:t>Используемые средства</a:t>
            </a:r>
          </a:p>
          <a:p>
            <a:pPr algn="ctr"/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Garamond"/>
              </a:rPr>
              <a:t>связи в современном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Чтобы запомнить нужные события и передавать различные сообщения, </a:t>
            </a:r>
            <a:r>
              <a:rPr lang="ru-RU" i="1" dirty="0">
                <a:solidFill>
                  <a:srgbClr val="0070C0"/>
                </a:solidFill>
              </a:rPr>
              <a:t>древние инки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пользовались </a:t>
            </a:r>
            <a:r>
              <a:rPr lang="ru-RU" b="1" dirty="0"/>
              <a:t>веревками.</a:t>
            </a:r>
            <a:r>
              <a:rPr lang="ru-RU" dirty="0"/>
              <a:t> Это называлось </a:t>
            </a:r>
            <a:r>
              <a:rPr lang="ru-RU" i="1" u="sng" dirty="0">
                <a:solidFill>
                  <a:srgbClr val="006600"/>
                </a:solidFill>
              </a:rPr>
              <a:t>кипу</a:t>
            </a:r>
            <a:r>
              <a:rPr lang="ru-RU" dirty="0">
                <a:solidFill>
                  <a:srgbClr val="006600"/>
                </a:solidFill>
              </a:rPr>
              <a:t>,</a:t>
            </a:r>
            <a:r>
              <a:rPr lang="ru-RU" dirty="0"/>
              <a:t> или </a:t>
            </a:r>
            <a:r>
              <a:rPr lang="ru-RU" i="1" u="sng" dirty="0">
                <a:solidFill>
                  <a:srgbClr val="008000"/>
                </a:solidFill>
              </a:rPr>
              <a:t>узловое письмо.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6962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Как   люди </a:t>
            </a:r>
          </a:p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передавали   информацию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dirty="0">
                <a:solidFill>
                  <a:srgbClr val="FFFF00"/>
                </a:solidFill>
              </a:rPr>
              <a:t> 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Шумеры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писали тростниковой палочкой на глиняных табличках. Позже их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i="1" u="sng" dirty="0">
                <a:solidFill>
                  <a:srgbClr val="008000"/>
                </a:solidFill>
              </a:rPr>
              <a:t>рисуночное письмо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dirty="0"/>
              <a:t>превратилось в </a:t>
            </a:r>
            <a:r>
              <a:rPr lang="ru-RU" b="1" dirty="0"/>
              <a:t>клинопись</a:t>
            </a:r>
            <a:r>
              <a:rPr lang="ru-RU" dirty="0"/>
              <a:t> (</a:t>
            </a:r>
            <a:r>
              <a:rPr lang="ru-RU" dirty="0" err="1"/>
              <a:t>ок</a:t>
            </a:r>
            <a:r>
              <a:rPr lang="ru-RU" dirty="0"/>
              <a:t>. 3000 лет до н.э.)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924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Как   люди </a:t>
            </a:r>
          </a:p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передавали   информацию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Жители африканской деревни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предавали информацию своим соседям с помощью </a:t>
            </a:r>
            <a:r>
              <a:rPr lang="ru-RU" i="1" u="sng" dirty="0">
                <a:solidFill>
                  <a:srgbClr val="008000"/>
                </a:solidFill>
              </a:rPr>
              <a:t>барабанов – тамтамов.</a:t>
            </a:r>
            <a:r>
              <a:rPr lang="ru-RU" dirty="0">
                <a:solidFill>
                  <a:srgbClr val="0080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Индейцы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u="sng" dirty="0">
                <a:solidFill>
                  <a:srgbClr val="008000"/>
                </a:solidFill>
              </a:rPr>
              <a:t>«переписывались» дымом.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305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Как   люди </a:t>
            </a:r>
          </a:p>
          <a:p>
            <a:pPr algn="ctr"/>
            <a:r>
              <a:rPr lang="ru-RU" sz="2400" b="1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передавали   информацию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u="sng" dirty="0"/>
              <a:t>В античной культуре существовал этикет составления письма:</a:t>
            </a:r>
          </a:p>
          <a:p>
            <a:pPr>
              <a:buFontTx/>
              <a:buChar char="-"/>
            </a:pPr>
            <a:r>
              <a:rPr lang="ru-RU" i="1" dirty="0">
                <a:solidFill>
                  <a:srgbClr val="C00000"/>
                </a:solidFill>
              </a:rPr>
              <a:t>Имя отправителя;</a:t>
            </a:r>
          </a:p>
          <a:p>
            <a:pPr>
              <a:buFontTx/>
              <a:buChar char="-"/>
            </a:pPr>
            <a:r>
              <a:rPr lang="ru-RU" i="1" dirty="0">
                <a:solidFill>
                  <a:srgbClr val="008000"/>
                </a:solidFill>
              </a:rPr>
              <a:t>Имя адресата, приветствие и пожелания;</a:t>
            </a:r>
          </a:p>
          <a:p>
            <a:pPr>
              <a:buFontTx/>
              <a:buChar char="-"/>
            </a:pP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Текст письма.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0" y="304800"/>
            <a:ext cx="89154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200" b="1" kern="10" dirty="0"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CC3300">
                        <a:shade val="30000"/>
                        <a:satMod val="115000"/>
                      </a:srgbClr>
                    </a:gs>
                    <a:gs pos="50000">
                      <a:srgbClr val="CC3300">
                        <a:shade val="67500"/>
                        <a:satMod val="115000"/>
                      </a:srgbClr>
                    </a:gs>
                    <a:gs pos="100000">
                      <a:srgbClr val="CC33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Century Gothic"/>
              </a:rPr>
              <a:t>Этикет составления письма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114800"/>
            <a:ext cx="17414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572000"/>
            <a:ext cx="182403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886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Материал, на котором  писали письма, с течением времени менялся: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Каменные, деревянные, глиняные пластины;</a:t>
            </a:r>
          </a:p>
          <a:p>
            <a:r>
              <a:rPr lang="ru-RU" sz="2800" dirty="0">
                <a:solidFill>
                  <a:schemeClr val="accent1"/>
                </a:solidFill>
              </a:rPr>
              <a:t>Пальмовые листья;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Папирус;</a:t>
            </a:r>
          </a:p>
          <a:p>
            <a:r>
              <a:rPr lang="ru-RU" sz="2800" dirty="0">
                <a:solidFill>
                  <a:srgbClr val="7030A0"/>
                </a:solidFill>
              </a:rPr>
              <a:t>Ракушки;</a:t>
            </a:r>
          </a:p>
          <a:p>
            <a:r>
              <a:rPr lang="ru-RU" sz="2800" dirty="0">
                <a:solidFill>
                  <a:srgbClr val="008000"/>
                </a:solidFill>
              </a:rPr>
              <a:t>Пергамент;</a:t>
            </a:r>
          </a:p>
          <a:p>
            <a:r>
              <a:rPr lang="ru-RU" sz="2800" dirty="0">
                <a:solidFill>
                  <a:srgbClr val="666699"/>
                </a:solidFill>
              </a:rPr>
              <a:t>Береста;</a:t>
            </a:r>
          </a:p>
          <a:p>
            <a:r>
              <a:rPr lang="ru-RU" sz="2800" dirty="0"/>
              <a:t>Бумага.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31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2800" b="1" kern="10" dirty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Comic Sans MS"/>
              </a:rPr>
              <a:t>На чём люди писали?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895600"/>
            <a:ext cx="1371600" cy="18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724400"/>
            <a:ext cx="2004139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8798" y="4648200"/>
            <a:ext cx="3491802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221</Words>
  <Application>Microsoft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Тема Office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UserName</cp:lastModifiedBy>
  <cp:revision>10</cp:revision>
  <cp:lastPrinted>1601-01-01T00:00:00Z</cp:lastPrinted>
  <dcterms:created xsi:type="dcterms:W3CDTF">1601-01-01T00:00:00Z</dcterms:created>
  <dcterms:modified xsi:type="dcterms:W3CDTF">2008-05-22T05:25:02Z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