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6" r:id="rId1"/>
  </p:sldMasterIdLst>
  <p:notesMasterIdLst>
    <p:notesMasterId r:id="rId21"/>
  </p:notesMasterIdLst>
  <p:sldIdLst>
    <p:sldId id="256" r:id="rId2"/>
    <p:sldId id="266" r:id="rId3"/>
    <p:sldId id="257" r:id="rId4"/>
    <p:sldId id="258" r:id="rId5"/>
    <p:sldId id="267" r:id="rId6"/>
    <p:sldId id="259" r:id="rId7"/>
    <p:sldId id="265" r:id="rId8"/>
    <p:sldId id="260" r:id="rId9"/>
    <p:sldId id="261" r:id="rId10"/>
    <p:sldId id="270" r:id="rId11"/>
    <p:sldId id="262" r:id="rId12"/>
    <p:sldId id="268" r:id="rId13"/>
    <p:sldId id="263" r:id="rId14"/>
    <p:sldId id="273" r:id="rId15"/>
    <p:sldId id="264" r:id="rId16"/>
    <p:sldId id="271" r:id="rId17"/>
    <p:sldId id="272" r:id="rId18"/>
    <p:sldId id="269" r:id="rId19"/>
    <p:sldId id="275" r:id="rId20"/>
  </p:sldIdLst>
  <p:sldSz cx="9144000" cy="6858000" type="screen4x3"/>
  <p:notesSz cx="6858000" cy="97107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33CC"/>
    <a:srgbClr val="3333CC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00" autoAdjust="0"/>
    <p:restoredTop sz="99427" autoAdjust="0"/>
  </p:normalViewPr>
  <p:slideViewPr>
    <p:cSldViewPr>
      <p:cViewPr varScale="1">
        <p:scale>
          <a:sx n="74" d="100"/>
          <a:sy n="74" d="100"/>
        </p:scale>
        <p:origin x="-9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2B8A65-FA2F-4E72-96EC-28542E81ADE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BADDD-444C-4BE0-A128-AE66C91F51D1}" type="slidenum">
              <a:rPr lang="ru-RU"/>
              <a:pPr/>
              <a:t>1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000DE-195C-4C48-98C9-0BDD0FA43274}" type="slidenum">
              <a:rPr lang="ru-RU"/>
              <a:pPr/>
              <a:t>11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1D9C0-E54E-4167-8A41-C1232969314D}" type="slidenum">
              <a:rPr lang="ru-RU"/>
              <a:pPr/>
              <a:t>13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B9997-72BC-4E1D-B473-66C64FC35394}" type="slidenum">
              <a:rPr lang="ru-RU"/>
              <a:pPr/>
              <a:t>15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AEFA6-C21E-4873-949A-B891C22913B5}" type="slidenum">
              <a:rPr lang="ru-RU"/>
              <a:pPr/>
              <a:t>3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C04B4-5DE3-415D-8DB0-BC42DBB0CACA}" type="slidenum">
              <a:rPr lang="ru-RU"/>
              <a:pPr/>
              <a:t>4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0E81D-2AF7-4820-B455-8725B8EEEF61}" type="slidenum">
              <a:rPr lang="ru-RU"/>
              <a:pPr/>
              <a:t>6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8A65-FA2F-4E72-96EC-28542E81AD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3C678-4F4D-40C6-B5E7-3BE66CAA6E62}" type="slidenum">
              <a:rPr lang="ru-RU"/>
              <a:pPr/>
              <a:t>8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493B1-D1D7-4543-861C-A48470B3C5F6}" type="slidenum">
              <a:rPr lang="ru-RU"/>
              <a:pPr/>
              <a:t>9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2857496"/>
            <a:ext cx="571504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>
            <a:lvl1pPr marL="0" indent="0" algn="ctr">
              <a:buNone/>
              <a:defRPr sz="2800" i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692C-BF97-4CDE-85E9-0D35D92AD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5124-9224-4020-9E84-B49DEA59C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A52-0D59-4BED-95A1-63E96FD0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42925"/>
            <a:ext cx="7772400" cy="565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373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373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373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D5C64C-D369-4645-85C4-F7AB1CB10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44D-3E45-4037-BCA8-2911F1EBE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AA4D-5C7A-41FE-83AB-19D9847B2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88A-5FE1-45EF-9266-A98298695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00FB-BC9E-4EA7-A40E-E5CDE58D0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B426-5751-4377-894B-50776AEA3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7AA-1E4B-49A6-BE16-68E6EE7BB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1A3-D12E-48F3-8413-312C3A23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7B20-BD96-4F61-95B5-A2467365A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0000"/>
            </a:schemeClr>
          </a:solidFill>
          <a:ln cap="rnd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6F86-92B8-4EA5-8D34-FF768CEA4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gradFill>
            <a:gsLst>
              <a:gs pos="2700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effectLst>
            <a:innerShdw blurRad="63500" dist="50800" dir="5400000">
              <a:schemeClr val="accent1">
                <a:lumMod val="50000"/>
                <a:alpha val="50000"/>
              </a:schemeClr>
            </a:inn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MoolBoran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i="1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MoolBoran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MoolBoran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MoolBoran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MoolBoran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56;&#1072;&#1079;&#1083;&#1080;&#1095;&#1085;&#1099;&#1077;%20&#1080;&#1089;&#1087;&#1086;&#1083;&#1085;&#1080;&#1090;&#1077;&#1083;&#1080;\&#1052;&#1091;&#1079;&#1099;&#1082;&#1072;%20&#1084;&#1086;&#1077;&#1081;%20&#1084;&#1077;&#1095;&#1090;&#1099;\01%20Lovers%20sonata.wma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60350"/>
            <a:ext cx="7886728" cy="4668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УРОК  ПО  МОТИВАМ СКАЗКИ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«По щучьему велению»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С использованием компьютерных технологий»</a:t>
            </a:r>
            <a:r>
              <a:rPr lang="ru-RU" sz="3200" dirty="0">
                <a:solidFill>
                  <a:srgbClr val="0033CC"/>
                </a:solidFill>
              </a:rPr>
              <a:t/>
            </a:r>
            <a:br>
              <a:rPr lang="ru-RU" sz="3200" dirty="0">
                <a:solidFill>
                  <a:srgbClr val="0033CC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По теме «Сложение и вычитание натуральных чисел»</a:t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5 класс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343672" cy="11715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Урок обобщения и закрепления знаний</a:t>
            </a:r>
          </a:p>
          <a:p>
            <a:r>
              <a:rPr lang="ru-RU" dirty="0" smtClean="0"/>
              <a:t>Учитель Груненкова В.С. </a:t>
            </a:r>
          </a:p>
          <a:p>
            <a:r>
              <a:rPr lang="ru-RU" dirty="0" smtClean="0"/>
              <a:t>МОУ «Зареченская ООШ»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412" y="2643182"/>
            <a:ext cx="8907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14942" y="0"/>
            <a:ext cx="37147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3200" b="1" dirty="0" smtClean="0"/>
              <a:t>Просят невестки : «Сходил бы ты. </a:t>
            </a:r>
            <a:r>
              <a:rPr lang="ru-RU" sz="3200" b="1" dirty="0" err="1" smtClean="0"/>
              <a:t>Емелюшка</a:t>
            </a:r>
            <a:r>
              <a:rPr lang="ru-RU" sz="3200" b="1" dirty="0" smtClean="0"/>
              <a:t> , за водой.»</a:t>
            </a:r>
          </a:p>
          <a:p>
            <a:r>
              <a:rPr lang="ru-RU" sz="3200" b="1" dirty="0" smtClean="0"/>
              <a:t>Делать нечего, пошел Емеля на речку. Набрал воды, хотел уже идти назад, да решил порыбачить. Вытащил щуку.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44" y="4000504"/>
            <a:ext cx="1145860" cy="11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 rot="10800000" flipV="1">
            <a:off x="0" y="13892"/>
            <a:ext cx="8929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sz="4000" b="1" dirty="0" smtClean="0"/>
              <a:t>Заговорила </a:t>
            </a:r>
            <a:r>
              <a:rPr lang="ru-RU" sz="4000" b="1" dirty="0"/>
              <a:t>щука человечьим голосом: «Не губи меня, </a:t>
            </a:r>
            <a:r>
              <a:rPr lang="ru-RU" sz="4000" b="1" dirty="0" err="1"/>
              <a:t>Емелюшка</a:t>
            </a:r>
            <a:r>
              <a:rPr lang="ru-RU" sz="4000" b="1" dirty="0"/>
              <a:t>, отпусти назад в реку – мало нас, щук сейчас в реке, а таких, как я – математических, - одна. К тому же у меня детки малые. </a:t>
            </a:r>
            <a:endParaRPr lang="ru-RU" sz="3200" b="1" dirty="0"/>
          </a:p>
          <a:p>
            <a:pPr marL="342900" indent="-342900" eaLnBrk="0" hangingPunct="0"/>
            <a:endParaRPr lang="ru-RU" sz="2400" b="1" dirty="0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825854"/>
            <a:ext cx="1000132" cy="12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998585"/>
            <a:ext cx="1571636" cy="6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7" y="3000372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 за это тебе подарю свои волшебные математические чешуйки. Как решишь все задания, так и подготовишься к  контрольной работе.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0825" y="1052513"/>
            <a:ext cx="2771775" cy="2736850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/>
              <a:t>Реши уравнение:</a:t>
            </a:r>
          </a:p>
          <a:p>
            <a:pPr algn="ctr"/>
            <a:r>
              <a:rPr lang="en-US" sz="2400" dirty="0"/>
              <a:t>X</a:t>
            </a:r>
            <a:r>
              <a:rPr lang="ru-RU" sz="2400" dirty="0"/>
              <a:t> + 32 =68</a:t>
            </a:r>
          </a:p>
          <a:p>
            <a:pPr algn="ctr"/>
            <a:r>
              <a:rPr lang="ru-RU" sz="2400" dirty="0"/>
              <a:t>76 – </a:t>
            </a:r>
            <a:r>
              <a:rPr lang="en-US" sz="2400" dirty="0"/>
              <a:t>y</a:t>
            </a:r>
            <a:r>
              <a:rPr lang="ru-RU" sz="2400" dirty="0"/>
              <a:t> = 24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0" y="3933825"/>
            <a:ext cx="3132138" cy="2924175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/>
              <a:t>Найди значение</a:t>
            </a:r>
          </a:p>
          <a:p>
            <a:pPr algn="ctr"/>
            <a:r>
              <a:rPr lang="ru-RU" sz="2000" dirty="0"/>
              <a:t> выражения:</a:t>
            </a:r>
          </a:p>
          <a:p>
            <a:pPr algn="ctr"/>
            <a:r>
              <a:rPr lang="en-US" sz="2000" dirty="0"/>
              <a:t>c-n. </a:t>
            </a:r>
            <a:r>
              <a:rPr lang="ru-RU" sz="2000" dirty="0"/>
              <a:t>Если </a:t>
            </a:r>
            <a:r>
              <a:rPr lang="en-US" sz="2000" dirty="0"/>
              <a:t>c=80.n=30</a:t>
            </a:r>
          </a:p>
          <a:p>
            <a:pPr algn="ctr"/>
            <a:r>
              <a:rPr lang="en-US" sz="2000" dirty="0"/>
              <a:t>340+k – 240 </a:t>
            </a:r>
            <a:r>
              <a:rPr lang="ru-RU" sz="2000" dirty="0"/>
              <a:t>, если </a:t>
            </a:r>
            <a:r>
              <a:rPr lang="en-US" sz="2000" dirty="0"/>
              <a:t>k=87</a:t>
            </a:r>
            <a:endParaRPr lang="ru-RU" sz="2000" dirty="0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3059113" y="981075"/>
            <a:ext cx="3097212" cy="2735263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/>
              <a:t>Вычисли,</a:t>
            </a:r>
          </a:p>
          <a:p>
            <a:pPr algn="ctr"/>
            <a:r>
              <a:rPr lang="ru-RU" sz="2400" dirty="0"/>
              <a:t> выбирая </a:t>
            </a:r>
          </a:p>
          <a:p>
            <a:pPr algn="ctr"/>
            <a:r>
              <a:rPr lang="ru-RU" sz="2400" dirty="0"/>
              <a:t>удобный порядок </a:t>
            </a:r>
          </a:p>
          <a:p>
            <a:pPr algn="ctr"/>
            <a:r>
              <a:rPr lang="ru-RU" sz="2400" dirty="0"/>
              <a:t>действий:</a:t>
            </a:r>
          </a:p>
          <a:p>
            <a:pPr algn="ctr"/>
            <a:r>
              <a:rPr lang="ru-RU" sz="2400" dirty="0"/>
              <a:t>7231+1437+563</a:t>
            </a:r>
          </a:p>
          <a:p>
            <a:pPr algn="ctr"/>
            <a:r>
              <a:rPr lang="ru-RU" sz="2400" dirty="0"/>
              <a:t>(964+479)-264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3214678" y="4076700"/>
            <a:ext cx="3095625" cy="2781300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b="1" dirty="0"/>
              <a:t>Реши задачу </a:t>
            </a:r>
          </a:p>
          <a:p>
            <a:pPr algn="ctr"/>
            <a:r>
              <a:rPr lang="ru-RU" sz="1400" b="1" dirty="0"/>
              <a:t>с помощью уравнения</a:t>
            </a:r>
            <a:r>
              <a:rPr lang="ru-RU" dirty="0"/>
              <a:t>:</a:t>
            </a:r>
          </a:p>
          <a:p>
            <a:pPr algn="ctr"/>
            <a:r>
              <a:rPr lang="ru-RU" sz="1400" b="1" i="1" dirty="0"/>
              <a:t>В санатории 97 </a:t>
            </a:r>
          </a:p>
          <a:p>
            <a:pPr algn="ctr"/>
            <a:r>
              <a:rPr lang="ru-RU" sz="1400" b="1" i="1" dirty="0"/>
              <a:t>отдыхающих. После </a:t>
            </a:r>
          </a:p>
          <a:p>
            <a:pPr algn="ctr"/>
            <a:r>
              <a:rPr lang="ru-RU" sz="1400" b="1" i="1" dirty="0"/>
              <a:t>того как несколько</a:t>
            </a:r>
          </a:p>
          <a:p>
            <a:pPr algn="ctr"/>
            <a:r>
              <a:rPr lang="ru-RU" sz="1400" b="1" i="1" dirty="0"/>
              <a:t> человек уехали на</a:t>
            </a:r>
          </a:p>
          <a:p>
            <a:pPr algn="ctr"/>
            <a:r>
              <a:rPr lang="ru-RU" sz="1400" b="1" i="1" dirty="0"/>
              <a:t> экскурсию, в санатории </a:t>
            </a:r>
          </a:p>
          <a:p>
            <a:pPr algn="ctr"/>
            <a:r>
              <a:rPr lang="ru-RU" sz="1400" b="1" i="1" dirty="0"/>
              <a:t>осталось 78 отдыхающих</a:t>
            </a:r>
          </a:p>
          <a:p>
            <a:pPr algn="ctr"/>
            <a:r>
              <a:rPr lang="ru-RU" sz="1400" b="1" i="1" dirty="0"/>
              <a:t>Сколько отдыхающих уехало </a:t>
            </a:r>
          </a:p>
          <a:p>
            <a:pPr algn="ctr"/>
            <a:r>
              <a:rPr lang="ru-RU" sz="1400" b="1" i="1" dirty="0"/>
              <a:t>на экскурсию?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6300788" y="2060575"/>
            <a:ext cx="2843212" cy="3168650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257300" y="0"/>
            <a:ext cx="662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3333CC"/>
                </a:solidFill>
              </a:rPr>
              <a:t>ПРИМЕРЫ КАРТОЧЕК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443663" y="2133600"/>
            <a:ext cx="20161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На отрезке </a:t>
            </a:r>
            <a:r>
              <a:rPr lang="en-US" sz="2000" dirty="0"/>
              <a:t>DE=25с</a:t>
            </a:r>
            <a:r>
              <a:rPr lang="ru-RU" sz="2000" dirty="0"/>
              <a:t>м отметили точку </a:t>
            </a:r>
            <a:r>
              <a:rPr lang="en-US" sz="2000" dirty="0"/>
              <a:t>L</a:t>
            </a:r>
            <a:r>
              <a:rPr lang="ru-RU" sz="2000" dirty="0"/>
              <a:t> такую, что </a:t>
            </a:r>
            <a:r>
              <a:rPr lang="en-US" sz="2000" dirty="0"/>
              <a:t>DL=19</a:t>
            </a:r>
            <a:r>
              <a:rPr lang="ru-RU" sz="2000" dirty="0"/>
              <a:t> см, и точку </a:t>
            </a:r>
            <a:r>
              <a:rPr lang="en-US" sz="2000" dirty="0"/>
              <a:t> P </a:t>
            </a:r>
            <a:r>
              <a:rPr lang="ru-RU" sz="2000" dirty="0"/>
              <a:t>такую, что </a:t>
            </a:r>
            <a:r>
              <a:rPr lang="en-US" sz="2000" dirty="0"/>
              <a:t> PE = 17 </a:t>
            </a:r>
            <a:r>
              <a:rPr lang="ru-RU" sz="2000" dirty="0"/>
              <a:t>см. Найдите длину отрезка </a:t>
            </a:r>
            <a:r>
              <a:rPr lang="en-US" sz="2000" dirty="0"/>
              <a:t>LP.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37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Минутка отдыха</a:t>
            </a:r>
            <a:endParaRPr lang="ru-RU" sz="7200" dirty="0"/>
          </a:p>
        </p:txBody>
      </p:sp>
      <p:pic>
        <p:nvPicPr>
          <p:cNvPr id="7" name="01 Lovers sonat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7456" y="875894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1142984"/>
            <a:ext cx="4143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Волшебный сон.</a:t>
            </a:r>
          </a:p>
          <a:p>
            <a:r>
              <a:rPr lang="ru-RU" b="1" dirty="0" smtClean="0"/>
              <a:t>Реснички опускаются…</a:t>
            </a:r>
          </a:p>
          <a:p>
            <a:r>
              <a:rPr lang="ru-RU" b="1" dirty="0" smtClean="0"/>
              <a:t>Глазки закрываются…</a:t>
            </a:r>
          </a:p>
          <a:p>
            <a:r>
              <a:rPr lang="ru-RU" b="1" dirty="0" smtClean="0"/>
              <a:t>Сном волшебным засыпаем…</a:t>
            </a:r>
          </a:p>
          <a:p>
            <a:r>
              <a:rPr lang="ru-RU" b="1" dirty="0" smtClean="0"/>
              <a:t>Дышится легко… ровно… глубоко…</a:t>
            </a:r>
          </a:p>
          <a:p>
            <a:r>
              <a:rPr lang="ru-RU" b="1" dirty="0" smtClean="0"/>
              <a:t>Наши руки отдыхают….</a:t>
            </a:r>
          </a:p>
          <a:p>
            <a:r>
              <a:rPr lang="ru-RU" b="1" dirty="0" smtClean="0"/>
              <a:t>Отдыхают… Засыпают…</a:t>
            </a:r>
          </a:p>
          <a:p>
            <a:r>
              <a:rPr lang="ru-RU" b="1" dirty="0" smtClean="0"/>
              <a:t>Шея не напряжена</a:t>
            </a:r>
          </a:p>
          <a:p>
            <a:r>
              <a:rPr lang="ru-RU" b="1" dirty="0" smtClean="0"/>
              <a:t>И </a:t>
            </a:r>
            <a:r>
              <a:rPr lang="ru-RU" b="1" dirty="0" err="1" smtClean="0"/>
              <a:t>рассла</a:t>
            </a:r>
            <a:r>
              <a:rPr lang="ru-RU" b="1" dirty="0" smtClean="0"/>
              <a:t>- </a:t>
            </a:r>
            <a:r>
              <a:rPr lang="ru-RU" b="1" dirty="0" err="1" smtClean="0"/>
              <a:t>бле-на</a:t>
            </a:r>
            <a:r>
              <a:rPr lang="ru-RU" b="1" dirty="0" smtClean="0"/>
              <a:t>…</a:t>
            </a:r>
          </a:p>
          <a:p>
            <a:r>
              <a:rPr lang="ru-RU" b="1" dirty="0" smtClean="0"/>
              <a:t>Губы чуть приоткрываются….</a:t>
            </a:r>
          </a:p>
          <a:p>
            <a:r>
              <a:rPr lang="ru-RU" b="1" dirty="0" smtClean="0"/>
              <a:t>Дышится легко… ровно…глубоко…</a:t>
            </a:r>
          </a:p>
          <a:p>
            <a:r>
              <a:rPr lang="ru-RU" b="1" dirty="0" smtClean="0"/>
              <a:t>Мы спокойно отдыхаем…</a:t>
            </a:r>
          </a:p>
          <a:p>
            <a:r>
              <a:rPr lang="ru-RU" b="1" dirty="0" smtClean="0"/>
              <a:t>Сном волшебным засыпаем….</a:t>
            </a:r>
          </a:p>
          <a:p>
            <a:r>
              <a:rPr lang="ru-RU" b="1" dirty="0" smtClean="0"/>
              <a:t>Хорошо нам отдыхать!</a:t>
            </a:r>
          </a:p>
          <a:p>
            <a:r>
              <a:rPr lang="ru-RU" b="1" dirty="0" smtClean="0"/>
              <a:t>Но пора уже вставать!</a:t>
            </a:r>
          </a:p>
          <a:p>
            <a:r>
              <a:rPr lang="ru-RU" b="1" dirty="0" smtClean="0"/>
              <a:t>Крепче кулачки сжимаем.</a:t>
            </a:r>
          </a:p>
          <a:p>
            <a:r>
              <a:rPr lang="ru-RU" b="1" dirty="0" smtClean="0"/>
              <a:t>Их повыше поднимаем.</a:t>
            </a:r>
          </a:p>
          <a:p>
            <a:r>
              <a:rPr lang="ru-RU" b="1" dirty="0" smtClean="0"/>
              <a:t>Потянулись! Улыбнулись!</a:t>
            </a:r>
          </a:p>
          <a:p>
            <a:r>
              <a:rPr lang="ru-RU" b="1" dirty="0" smtClean="0"/>
              <a:t>Всем открыть глаза и встать!</a:t>
            </a:r>
            <a:endParaRPr lang="ru-RU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042" y="1214422"/>
            <a:ext cx="1258693" cy="11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57752" y="0"/>
            <a:ext cx="40719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Только справился Емеля с заданием щуки. В доме появился царский гонец. Царь просит приехать к нему во дворец, так как его дочь , царевна, плачет горючими слезами, не может она написать математический диктант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Словарный диктант: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Запишите, как называются: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Числа, которые складывают.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Число, которое получается в результате вычитания чисел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Число, которое вычитают.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Сумма длин сторон многоугольника.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Свойство сложения 5+7=7+5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Действие, с помощью которого по сумме и одному из слагаемых находят другое слагаемое.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Число, которое вычитают.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Число, которое получают в результате сложения.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Позанимался с царевной Емеля и поехал в лес за дровами. Подъехал к лесу, а въехать в него не может. «Реши уравнения, зашумели деревья, тогда и пропустим.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y+14)-89 =90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(44- y) – 13 = 27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Решил Емеля уравнения, нарубил дров, дрова сами в сани сложились и веревкой перевязались. </a:t>
            </a: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89224"/>
            <a:ext cx="1285884" cy="14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1" y="357166"/>
            <a:ext cx="35719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Едет Емеля назад, около царского </a:t>
            </a:r>
          </a:p>
          <a:p>
            <a:r>
              <a:rPr lang="ru-RU" sz="2400" dirty="0" smtClean="0"/>
              <a:t>дворца гостей знатных видимо –невидимо. Подъехал он на своей исписанной формулами печи и видит: стоит на крыльце царевна </a:t>
            </a:r>
            <a:r>
              <a:rPr lang="ru-RU" sz="2400" dirty="0" err="1" smtClean="0"/>
              <a:t>Несмеяна</a:t>
            </a:r>
            <a:r>
              <a:rPr lang="ru-RU" sz="2400" dirty="0" smtClean="0"/>
              <a:t> и предлагает математический кроссворд всем, кто хочет на ней жениться. А гости хоть и важные, но математику плохо знают. Емеля же быстро ответил на все вопросы.</a:t>
            </a:r>
          </a:p>
          <a:p>
            <a:r>
              <a:rPr lang="ru-RU" sz="2400" dirty="0" smtClean="0"/>
              <a:t>А вы ребята?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071678"/>
            <a:ext cx="7500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вы оцениваете свою работу на уроке?</a:t>
            </a:r>
          </a:p>
          <a:p>
            <a:pPr>
              <a:buFont typeface="Wingdings" pitchFamily="2" charset="2"/>
              <a:buNone/>
            </a:pP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Готовы ли вы к контрольной работе?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642918"/>
            <a:ext cx="2811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4357694"/>
            <a:ext cx="686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429132"/>
            <a:ext cx="61615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2571744"/>
            <a:ext cx="7715304" cy="292893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ДЕВИЗ УРОКА «Учиться можно только весело… Чтобы переваривать знания, надо поглощать их с аппетитом»</a:t>
            </a:r>
          </a:p>
          <a:p>
            <a:pPr algn="r"/>
            <a:r>
              <a:rPr lang="ru-RU" sz="3600" dirty="0" smtClean="0"/>
              <a:t>Франс 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CC"/>
                </a:solidFill>
              </a:rPr>
              <a:t>ЦЕЛЬ УРОКА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6000" dirty="0" smtClean="0"/>
              <a:t>-</a:t>
            </a:r>
            <a:r>
              <a:rPr lang="ru-RU" sz="3600" b="1" u="sng" dirty="0" smtClean="0"/>
              <a:t>образовательные</a:t>
            </a:r>
            <a:r>
              <a:rPr lang="ru-RU" dirty="0" smtClean="0"/>
              <a:t>- обобщить и систематизировать знания по теме;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/>
              <a:t>-</a:t>
            </a:r>
            <a:r>
              <a:rPr lang="ru-RU" sz="3600" b="1" u="sng" dirty="0" smtClean="0"/>
              <a:t>развивающие</a:t>
            </a:r>
            <a:r>
              <a:rPr lang="ru-RU" sz="3600" b="1" dirty="0" smtClean="0"/>
              <a:t>-</a:t>
            </a:r>
            <a:r>
              <a:rPr lang="ru-RU" dirty="0" smtClean="0"/>
              <a:t> через решения задач развивать творческую и мыслительную деятельность учащихся, самостоятельность, гибкость, формировать умение четко и ясно излагать свои мысли.</a:t>
            </a:r>
            <a:br>
              <a:rPr lang="ru-RU" dirty="0" smtClean="0"/>
            </a:br>
            <a:r>
              <a:rPr lang="ru-RU" sz="3600" b="1" dirty="0" smtClean="0"/>
              <a:t>-</a:t>
            </a:r>
            <a:r>
              <a:rPr lang="ru-RU" sz="3600" b="1" u="sng" dirty="0" smtClean="0"/>
              <a:t>воспитательные</a:t>
            </a:r>
            <a:r>
              <a:rPr lang="ru-RU" dirty="0" smtClean="0"/>
              <a:t>- прививать интерес к математике, воспитывать веру в свои силы, учить коллективной и самостоятельной работе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29576" cy="928670"/>
          </a:xfrm>
        </p:spPr>
        <p:txBody>
          <a:bodyPr/>
          <a:lstStyle/>
          <a:p>
            <a:r>
              <a:rPr lang="ru-RU" dirty="0"/>
              <a:t>ХОД УРОКА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461" y="1214423"/>
            <a:ext cx="857861" cy="108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4714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некотором царстве, в некотором государстве жили  - были старик со старухой и три их сына. Старшие хозяйственные, сноровистые, только вот в учебе далеко не пошли. Младший же – </a:t>
            </a:r>
            <a:r>
              <a:rPr lang="ru-RU" sz="2800" dirty="0" err="1" smtClean="0"/>
              <a:t>Емелюшка</a:t>
            </a:r>
            <a:r>
              <a:rPr lang="ru-RU" sz="2800" dirty="0" smtClean="0"/>
              <a:t> – учился в далеком городе. С детства он полюбил решать примеры да задачи.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974" y="214291"/>
            <a:ext cx="1050530" cy="113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36508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Решает он их день – </a:t>
            </a:r>
            <a:r>
              <a:rPr lang="ru-RU" sz="2800" dirty="0" err="1" smtClean="0"/>
              <a:t>деньской</a:t>
            </a:r>
            <a:r>
              <a:rPr lang="ru-RU" sz="2800" dirty="0" smtClean="0"/>
              <a:t> и даже поздней ноченькой. Приехал на каникулы </a:t>
            </a:r>
            <a:r>
              <a:rPr lang="ru-RU" sz="2800" dirty="0" err="1" smtClean="0"/>
              <a:t>Емелюшка</a:t>
            </a:r>
            <a:r>
              <a:rPr lang="ru-RU" sz="2800" dirty="0" smtClean="0"/>
              <a:t> домой, а дома – то все работают от зари до зари. Емеля же на печи сидит, задачи решает, всю печь формулами исписал. </a:t>
            </a:r>
          </a:p>
          <a:p>
            <a:r>
              <a:rPr lang="ru-RU" sz="2800" dirty="0" smtClean="0"/>
              <a:t>Посмотрим, какие это он формулы написал, поможем ему их дополнить и дадим название каждой.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733186"/>
            <a:ext cx="5286412" cy="51248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2643174" y="378619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+ b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9058" y="3786190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a+(b + c)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5500702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a-(b + c)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6248" y="47863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a+0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43570" y="4500570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(a + b)-c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429124" y="557214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-0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143636" y="5000636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a-a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00760" y="607220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 + b)-c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18261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+b =b + a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428604"/>
            <a:ext cx="60399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Переместительное свойство сложения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42984"/>
            <a:ext cx="41434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a+(b + c) =(a+ b)+c = a + b + c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3982" y="1142984"/>
            <a:ext cx="49800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Сочетательное свойство сложения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928802"/>
            <a:ext cx="236635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+ 0 = 0+a = a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1857364"/>
            <a:ext cx="571504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Свойство нуля при сложении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643182"/>
            <a:ext cx="314327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a-(b+ c) = a – b - c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398" y="2643182"/>
            <a:ext cx="56436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Свойство вычитания суммы из числа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429000"/>
            <a:ext cx="22860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a+b</a:t>
            </a:r>
            <a:r>
              <a:rPr lang="en-US" sz="2400" dirty="0" smtClean="0"/>
              <a:t>)-c=a+(b</a:t>
            </a:r>
            <a:r>
              <a:rPr lang="ru-RU" sz="2400" dirty="0" smtClean="0"/>
              <a:t>-</a:t>
            </a:r>
            <a:r>
              <a:rPr lang="en-US" sz="2400" dirty="0" smtClean="0"/>
              <a:t>c)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214818"/>
            <a:ext cx="24288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a+b</a:t>
            </a:r>
            <a:r>
              <a:rPr lang="en-US" sz="2400" dirty="0" smtClean="0"/>
              <a:t>)-c=</a:t>
            </a:r>
            <a:r>
              <a:rPr lang="ru-RU" sz="2400" dirty="0" smtClean="0"/>
              <a:t>(</a:t>
            </a:r>
            <a:r>
              <a:rPr lang="en-US" sz="2400" dirty="0" smtClean="0"/>
              <a:t>a</a:t>
            </a:r>
            <a:r>
              <a:rPr lang="ru-RU" sz="2400" dirty="0" smtClean="0"/>
              <a:t>-</a:t>
            </a:r>
            <a:r>
              <a:rPr lang="en-US" sz="2400" dirty="0" smtClean="0"/>
              <a:t>c) +b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4214818"/>
            <a:ext cx="500066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Свойство  вычитания числа из суммы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5072074"/>
            <a:ext cx="17145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a-0=a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5072074"/>
            <a:ext cx="366158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Свойство 0 при вычитании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5857892"/>
            <a:ext cx="21431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a-a = 0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5857893"/>
            <a:ext cx="42862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Свойство 0 при вычитании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3429000"/>
            <a:ext cx="50720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Свойство  вычитания числа из суммы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5939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80063" y="425450"/>
            <a:ext cx="33131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Едет Емеля на печи, рассуждает,</a:t>
            </a:r>
          </a:p>
          <a:p>
            <a:r>
              <a:rPr lang="ru-RU" sz="2400"/>
              <a:t>надо память развивать  и</a:t>
            </a:r>
          </a:p>
          <a:p>
            <a:r>
              <a:rPr lang="ru-RU" sz="2400"/>
              <a:t> вычислительные навыки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87450" y="3716338"/>
            <a:ext cx="568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66"/>
                </a:solidFill>
              </a:rPr>
              <a:t>Устные упражнения.</a:t>
            </a:r>
            <a:endParaRPr lang="ru-RU" sz="2000" dirty="0">
              <a:solidFill>
                <a:srgbClr val="FF0066"/>
              </a:solidFill>
            </a:endParaRPr>
          </a:p>
          <a:p>
            <a:pPr algn="ctr"/>
            <a:r>
              <a:rPr lang="ru-RU" sz="2000" dirty="0">
                <a:solidFill>
                  <a:srgbClr val="FF0066"/>
                </a:solidFill>
              </a:rPr>
              <a:t>(</a:t>
            </a:r>
            <a:r>
              <a:rPr lang="ru-RU" sz="1600" dirty="0">
                <a:solidFill>
                  <a:srgbClr val="FF0066"/>
                </a:solidFill>
              </a:rPr>
              <a:t>выполни действия  и составь слово)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68313" y="4221163"/>
            <a:ext cx="1944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72:8 + 2</a:t>
            </a:r>
            <a:r>
              <a:rPr lang="en-US" sz="2400" dirty="0">
                <a:cs typeface="Times New Roman" pitchFamily="18" charset="0"/>
              </a:rPr>
              <a:t>×</a:t>
            </a:r>
            <a:r>
              <a:rPr lang="ru-RU" sz="2400" dirty="0">
                <a:cs typeface="Times New Roman" pitchFamily="18" charset="0"/>
              </a:rPr>
              <a:t>5 =</a:t>
            </a:r>
          </a:p>
          <a:p>
            <a:r>
              <a:rPr lang="ru-RU" sz="2400" dirty="0">
                <a:cs typeface="Times New Roman" pitchFamily="18" charset="0"/>
              </a:rPr>
              <a:t>8</a:t>
            </a:r>
            <a:r>
              <a:rPr lang="en-US" sz="2400" dirty="0">
                <a:cs typeface="Times New Roman" pitchFamily="18" charset="0"/>
              </a:rPr>
              <a:t>×</a:t>
            </a:r>
            <a:r>
              <a:rPr lang="ru-RU" sz="2400" dirty="0">
                <a:cs typeface="Times New Roman" pitchFamily="18" charset="0"/>
              </a:rPr>
              <a:t>8 - 7</a:t>
            </a:r>
            <a:r>
              <a:rPr lang="en-US" sz="2400" dirty="0">
                <a:cs typeface="Times New Roman" pitchFamily="18" charset="0"/>
              </a:rPr>
              <a:t>×</a:t>
            </a:r>
            <a:r>
              <a:rPr lang="ru-RU" sz="2400" dirty="0">
                <a:cs typeface="Times New Roman" pitchFamily="18" charset="0"/>
              </a:rPr>
              <a:t>9 =</a:t>
            </a:r>
          </a:p>
          <a:p>
            <a:r>
              <a:rPr lang="ru-RU" sz="2400" dirty="0">
                <a:cs typeface="Times New Roman" pitchFamily="18" charset="0"/>
              </a:rPr>
              <a:t>6</a:t>
            </a:r>
            <a:r>
              <a:rPr lang="en-US" sz="2400" dirty="0">
                <a:cs typeface="Times New Roman" pitchFamily="18" charset="0"/>
              </a:rPr>
              <a:t>×</a:t>
            </a:r>
            <a:r>
              <a:rPr lang="ru-RU" sz="2400" dirty="0">
                <a:cs typeface="Times New Roman" pitchFamily="18" charset="0"/>
              </a:rPr>
              <a:t>3 +2 =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59338" y="4437063"/>
            <a:ext cx="1873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56: 8 </a:t>
            </a:r>
            <a:r>
              <a:rPr lang="en-US" sz="2000" dirty="0">
                <a:cs typeface="Times New Roman" pitchFamily="18" charset="0"/>
              </a:rPr>
              <a:t>×</a:t>
            </a:r>
            <a:r>
              <a:rPr lang="ru-RU" sz="2000" dirty="0">
                <a:cs typeface="Times New Roman" pitchFamily="18" charset="0"/>
              </a:rPr>
              <a:t>3 =</a:t>
            </a:r>
          </a:p>
          <a:p>
            <a:r>
              <a:rPr lang="ru-RU" sz="2000" dirty="0">
                <a:cs typeface="Times New Roman" pitchFamily="18" charset="0"/>
              </a:rPr>
              <a:t>64: 8 + 40 : 4 =</a:t>
            </a:r>
          </a:p>
          <a:p>
            <a:r>
              <a:rPr lang="ru-RU" sz="2000" dirty="0">
                <a:cs typeface="Times New Roman" pitchFamily="18" charset="0"/>
              </a:rPr>
              <a:t>45 : 9 + 30 :3 =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50913" y="5033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2284" name="Group 60"/>
          <p:cNvGraphicFramePr>
            <a:graphicFrameLocks noGrp="1"/>
          </p:cNvGraphicFramePr>
          <p:nvPr>
            <p:ph/>
          </p:nvPr>
        </p:nvGraphicFramePr>
        <p:xfrm>
          <a:off x="684213" y="5661025"/>
          <a:ext cx="7773987" cy="103632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6987"/>
                <a:gridCol w="1295400"/>
                <a:gridCol w="1295400"/>
                <a:gridCol w="1295400"/>
              </a:tblGrid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4282" y="182563"/>
            <a:ext cx="9298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 УСТНАЯ КОНТРОЛЬНАЯ РАБОТА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54669"/>
            <a:ext cx="6858048" cy="10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92138" y="2130425"/>
            <a:ext cx="7896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Гепард – 12                     Ягуар – 5                                               Рысь – 10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11188" y="306863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60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311275" y="3017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1403350" y="3213100"/>
            <a:ext cx="865188" cy="71438"/>
          </a:xfrm>
          <a:prstGeom prst="rightArrow">
            <a:avLst>
              <a:gd name="adj1" fmla="val 50000"/>
              <a:gd name="adj2" fmla="val 302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484438" y="2997200"/>
            <a:ext cx="71913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 flipV="1">
            <a:off x="3203575" y="3213100"/>
            <a:ext cx="1079500" cy="71438"/>
          </a:xfrm>
          <a:prstGeom prst="rightArrow">
            <a:avLst>
              <a:gd name="adj1" fmla="val 50000"/>
              <a:gd name="adj2" fmla="val 377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284663" y="2924175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5003800" y="3213100"/>
            <a:ext cx="976313" cy="71438"/>
          </a:xfrm>
          <a:prstGeom prst="rightArrow">
            <a:avLst>
              <a:gd name="adj1" fmla="val 50000"/>
              <a:gd name="adj2" fmla="val 341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6011863" y="2997200"/>
            <a:ext cx="576262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6659563" y="3213100"/>
            <a:ext cx="936625" cy="71438"/>
          </a:xfrm>
          <a:prstGeom prst="rightArrow">
            <a:avLst>
              <a:gd name="adj1" fmla="val 50000"/>
              <a:gd name="adj2" fmla="val 327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7740650" y="3068638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1671638" y="2874963"/>
            <a:ext cx="541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+30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400425" y="28019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:3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200650" y="2801938"/>
            <a:ext cx="541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+15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856413" y="28019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:9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303213" y="381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4071942"/>
            <a:ext cx="9234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Какой из кошек поклонялись древние индейцы?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2164</TotalTime>
  <Words>953</Words>
  <Application>Microsoft Office PowerPoint</Application>
  <PresentationFormat>Экран (4:3)</PresentationFormat>
  <Paragraphs>160</Paragraphs>
  <Slides>19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Тема16</vt:lpstr>
      <vt:lpstr>УРОК  ПО  МОТИВАМ СКАЗКИ «По щучьему велению» С использованием компьютерных технологий» По теме «Сложение и вычитание натуральных чисел» 5 класс</vt:lpstr>
      <vt:lpstr>Слайд 2</vt:lpstr>
      <vt:lpstr>ЦЕЛЬ УРОКА</vt:lpstr>
      <vt:lpstr>ХОД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Manager/>
  <Company>СГМУП "АВС"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Вера</dc:creator>
  <cp:keywords/>
  <dc:description/>
  <cp:lastModifiedBy>Вера</cp:lastModifiedBy>
  <cp:revision>203</cp:revision>
  <dcterms:created xsi:type="dcterms:W3CDTF">2007-05-31T11:54:47Z</dcterms:created>
  <dcterms:modified xsi:type="dcterms:W3CDTF">2009-01-22T14:20:31Z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TC010690541049</vt:lpwstr>
  </property>
</Properties>
</file>