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85" r:id="rId2"/>
    <p:sldId id="256" r:id="rId3"/>
    <p:sldId id="268" r:id="rId4"/>
    <p:sldId id="269" r:id="rId5"/>
    <p:sldId id="270" r:id="rId6"/>
    <p:sldId id="271" r:id="rId7"/>
    <p:sldId id="279" r:id="rId8"/>
    <p:sldId id="280" r:id="rId9"/>
    <p:sldId id="282" r:id="rId10"/>
    <p:sldId id="281" r:id="rId11"/>
    <p:sldId id="262" r:id="rId12"/>
    <p:sldId id="263" r:id="rId13"/>
    <p:sldId id="264" r:id="rId14"/>
    <p:sldId id="265" r:id="rId15"/>
    <p:sldId id="283" r:id="rId16"/>
    <p:sldId id="267" r:id="rId17"/>
    <p:sldId id="274" r:id="rId18"/>
    <p:sldId id="275" r:id="rId19"/>
    <p:sldId id="276" r:id="rId20"/>
    <p:sldId id="277" r:id="rId21"/>
    <p:sldId id="278" r:id="rId22"/>
    <p:sldId id="284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7" autoAdjust="0"/>
    <p:restoredTop sz="86333" autoAdjust="0"/>
  </p:normalViewPr>
  <p:slideViewPr>
    <p:cSldViewPr>
      <p:cViewPr>
        <p:scale>
          <a:sx n="69" d="100"/>
          <a:sy n="69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0137849956255474"/>
          <c:h val="0.91269841269841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потребители табака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китай</c:v>
                </c:pt>
                <c:pt idx="1">
                  <c:v>индия</c:v>
                </c:pt>
                <c:pt idx="2">
                  <c:v>индонезия, россия,сша</c:v>
                </c:pt>
                <c:pt idx="3">
                  <c:v>япония, бразилия,бангладеш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0.1</c:v>
                </c:pt>
                <c:pt idx="2">
                  <c:v>0.30000000000000032</c:v>
                </c:pt>
                <c:pt idx="3">
                  <c:v>0.30000000000000032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7337887911070232E-2"/>
          <c:y val="3.0520778652668418E-2"/>
          <c:w val="0.93209832226854328"/>
          <c:h val="0.878935039370083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15 -24 года</c:v>
                </c:pt>
                <c:pt idx="1">
                  <c:v>25 -34 года</c:v>
                </c:pt>
                <c:pt idx="2">
                  <c:v>35 - 44 года</c:v>
                </c:pt>
                <c:pt idx="3">
                  <c:v>45 - 54 года</c:v>
                </c:pt>
                <c:pt idx="4">
                  <c:v>55 -64 года</c:v>
                </c:pt>
                <c:pt idx="5">
                  <c:v>65 +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52.4</c:v>
                </c:pt>
                <c:pt idx="1">
                  <c:v>70.7</c:v>
                </c:pt>
                <c:pt idx="2">
                  <c:v>66.2</c:v>
                </c:pt>
                <c:pt idx="3">
                  <c:v>59.5</c:v>
                </c:pt>
                <c:pt idx="4">
                  <c:v>49.7</c:v>
                </c:pt>
                <c:pt idx="5">
                  <c:v>33.6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15 -24 года</c:v>
                </c:pt>
                <c:pt idx="1">
                  <c:v>25 -34 года</c:v>
                </c:pt>
                <c:pt idx="2">
                  <c:v>35 - 44 года</c:v>
                </c:pt>
                <c:pt idx="3">
                  <c:v>45 - 54 года</c:v>
                </c:pt>
                <c:pt idx="4">
                  <c:v>55 -64 года</c:v>
                </c:pt>
                <c:pt idx="5">
                  <c:v>65 +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16.8</c:v>
                </c:pt>
                <c:pt idx="1">
                  <c:v>17.100000000000001</c:v>
                </c:pt>
                <c:pt idx="2">
                  <c:v>11.4</c:v>
                </c:pt>
                <c:pt idx="3">
                  <c:v>6.5</c:v>
                </c:pt>
                <c:pt idx="4">
                  <c:v>2.2000000000000002</c:v>
                </c:pt>
                <c:pt idx="5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15 -24 года</c:v>
                </c:pt>
                <c:pt idx="1">
                  <c:v>25 -34 года</c:v>
                </c:pt>
                <c:pt idx="2">
                  <c:v>35 - 44 года</c:v>
                </c:pt>
                <c:pt idx="3">
                  <c:v>45 - 54 года</c:v>
                </c:pt>
                <c:pt idx="4">
                  <c:v>55 -64 года</c:v>
                </c:pt>
                <c:pt idx="5">
                  <c:v>65 +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42547456"/>
        <c:axId val="42577920"/>
      </c:barChart>
      <c:catAx>
        <c:axId val="42547456"/>
        <c:scaling>
          <c:orientation val="minMax"/>
        </c:scaling>
        <c:axPos val="b"/>
        <c:tickLblPos val="nextTo"/>
        <c:crossAx val="42577920"/>
        <c:crosses val="autoZero"/>
        <c:auto val="1"/>
        <c:lblAlgn val="ctr"/>
        <c:lblOffset val="100"/>
      </c:catAx>
      <c:valAx>
        <c:axId val="42577920"/>
        <c:scaling>
          <c:orientation val="minMax"/>
        </c:scaling>
        <c:axPos val="l"/>
        <c:majorGridlines/>
        <c:numFmt formatCode="General" sourceLinked="1"/>
        <c:tickLblPos val="nextTo"/>
        <c:crossAx val="42547456"/>
        <c:crosses val="autoZero"/>
        <c:crossBetween val="between"/>
      </c:valAx>
    </c:plotArea>
    <c:plotVisOnly val="1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8.6709835003533964E-2"/>
          <c:y val="2.9074934807907942E-2"/>
          <c:w val="0.90623243785703256"/>
          <c:h val="0.817601924759405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казахстан</c:v>
                </c:pt>
                <c:pt idx="1">
                  <c:v>армения</c:v>
                </c:pt>
                <c:pt idx="2">
                  <c:v>россия</c:v>
                </c:pt>
                <c:pt idx="3">
                  <c:v>белоруссия</c:v>
                </c:pt>
                <c:pt idx="4">
                  <c:v>грузия</c:v>
                </c:pt>
                <c:pt idx="5">
                  <c:v>украина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65.3</c:v>
                </c:pt>
                <c:pt idx="1">
                  <c:v>61.8</c:v>
                </c:pt>
                <c:pt idx="2">
                  <c:v>60.4</c:v>
                </c:pt>
                <c:pt idx="3">
                  <c:v>56.1</c:v>
                </c:pt>
                <c:pt idx="4">
                  <c:v>53.2</c:v>
                </c:pt>
                <c:pt idx="5">
                  <c:v>52.4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казахстан</c:v>
                </c:pt>
                <c:pt idx="1">
                  <c:v>армения</c:v>
                </c:pt>
                <c:pt idx="2">
                  <c:v>россия</c:v>
                </c:pt>
                <c:pt idx="3">
                  <c:v>белоруссия</c:v>
                </c:pt>
                <c:pt idx="4">
                  <c:v>грузия</c:v>
                </c:pt>
                <c:pt idx="5">
                  <c:v>украина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9.3000000000000007</c:v>
                </c:pt>
                <c:pt idx="1">
                  <c:v>2.4</c:v>
                </c:pt>
                <c:pt idx="2">
                  <c:v>15.4</c:v>
                </c:pt>
                <c:pt idx="3">
                  <c:v>12.1</c:v>
                </c:pt>
                <c:pt idx="4">
                  <c:v>6.3</c:v>
                </c:pt>
                <c:pt idx="5" formatCode="dd/mmm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казахстан</c:v>
                </c:pt>
                <c:pt idx="1">
                  <c:v>армения</c:v>
                </c:pt>
                <c:pt idx="2">
                  <c:v>россия</c:v>
                </c:pt>
                <c:pt idx="3">
                  <c:v>белоруссия</c:v>
                </c:pt>
                <c:pt idx="4">
                  <c:v>грузия</c:v>
                </c:pt>
                <c:pt idx="5">
                  <c:v>украина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56559104"/>
        <c:axId val="56560640"/>
      </c:barChart>
      <c:catAx>
        <c:axId val="56559104"/>
        <c:scaling>
          <c:orientation val="minMax"/>
        </c:scaling>
        <c:axPos val="b"/>
        <c:tickLblPos val="nextTo"/>
        <c:crossAx val="56560640"/>
        <c:crosses val="autoZero"/>
        <c:auto val="1"/>
        <c:lblAlgn val="ctr"/>
        <c:lblOffset val="100"/>
      </c:catAx>
      <c:valAx>
        <c:axId val="56560640"/>
        <c:scaling>
          <c:orientation val="minMax"/>
        </c:scaling>
        <c:axPos val="l"/>
        <c:majorGridlines/>
        <c:numFmt formatCode="General" sourceLinked="1"/>
        <c:tickLblPos val="nextTo"/>
        <c:crossAx val="56559104"/>
        <c:crosses val="autoZero"/>
        <c:crossBetween val="between"/>
      </c:valAx>
    </c:plotArea>
    <c:plotVisOnly val="1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Италия</c:v>
                </c:pt>
                <c:pt idx="1">
                  <c:v>Греция</c:v>
                </c:pt>
                <c:pt idx="2">
                  <c:v>Уругвай</c:v>
                </c:pt>
                <c:pt idx="3">
                  <c:v>Швейцария</c:v>
                </c:pt>
                <c:pt idx="4">
                  <c:v>Бельгия</c:v>
                </c:pt>
                <c:pt idx="5">
                  <c:v>Франция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55</c:v>
                </c:pt>
                <c:pt idx="1">
                  <c:v>54</c:v>
                </c:pt>
                <c:pt idx="2">
                  <c:v>46</c:v>
                </c:pt>
                <c:pt idx="3">
                  <c:v>46</c:v>
                </c:pt>
                <c:pt idx="4">
                  <c:v>45</c:v>
                </c:pt>
                <c:pt idx="5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Италия</c:v>
                </c:pt>
                <c:pt idx="1">
                  <c:v>Греция</c:v>
                </c:pt>
                <c:pt idx="2">
                  <c:v>Уругвай</c:v>
                </c:pt>
                <c:pt idx="3">
                  <c:v>Швейцария</c:v>
                </c:pt>
                <c:pt idx="4">
                  <c:v>Бельгия</c:v>
                </c:pt>
                <c:pt idx="5">
                  <c:v>Франция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51</c:v>
                </c:pt>
                <c:pt idx="1">
                  <c:v>46</c:v>
                </c:pt>
                <c:pt idx="2">
                  <c:v>46</c:v>
                </c:pt>
                <c:pt idx="3">
                  <c:v>36</c:v>
                </c:pt>
                <c:pt idx="4">
                  <c:v>44</c:v>
                </c:pt>
                <c:pt idx="5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Италия</c:v>
                </c:pt>
                <c:pt idx="1">
                  <c:v>Греция</c:v>
                </c:pt>
                <c:pt idx="2">
                  <c:v>Уругвай</c:v>
                </c:pt>
                <c:pt idx="3">
                  <c:v>Швейцария</c:v>
                </c:pt>
                <c:pt idx="4">
                  <c:v>Бельгия</c:v>
                </c:pt>
                <c:pt idx="5">
                  <c:v>Франция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52657152"/>
        <c:axId val="56569216"/>
      </c:barChart>
      <c:catAx>
        <c:axId val="52657152"/>
        <c:scaling>
          <c:orientation val="minMax"/>
        </c:scaling>
        <c:axPos val="b"/>
        <c:tickLblPos val="nextTo"/>
        <c:crossAx val="56569216"/>
        <c:crosses val="autoZero"/>
        <c:auto val="1"/>
        <c:lblAlgn val="ctr"/>
        <c:lblOffset val="100"/>
      </c:catAx>
      <c:valAx>
        <c:axId val="56569216"/>
        <c:scaling>
          <c:orientation val="minMax"/>
        </c:scaling>
        <c:axPos val="l"/>
        <c:majorGridlines/>
        <c:numFmt formatCode="0%" sourceLinked="1"/>
        <c:tickLblPos val="nextTo"/>
        <c:crossAx val="526571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33446464214389E-2"/>
          <c:y val="3.5959561188673092E-2"/>
          <c:w val="0.93206564252998092"/>
          <c:h val="0.8789350393700834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великобритания </c:v>
                </c:pt>
                <c:pt idx="1">
                  <c:v>франция</c:v>
                </c:pt>
                <c:pt idx="2">
                  <c:v>финляндия</c:v>
                </c:pt>
                <c:pt idx="3">
                  <c:v>сша (мужчины)</c:v>
                </c:pt>
                <c:pt idx="4">
                  <c:v>сша (женщины)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32</c:v>
                </c:pt>
                <c:pt idx="2">
                  <c:v>26</c:v>
                </c:pt>
                <c:pt idx="3">
                  <c:v>28</c:v>
                </c:pt>
                <c:pt idx="4">
                  <c:v>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великобритания </c:v>
                </c:pt>
                <c:pt idx="1">
                  <c:v>франция</c:v>
                </c:pt>
                <c:pt idx="2">
                  <c:v>финляндия</c:v>
                </c:pt>
                <c:pt idx="3">
                  <c:v>сша (мужчины)</c:v>
                </c:pt>
                <c:pt idx="4">
                  <c:v>сша (женщины)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22</c:v>
                </c:pt>
                <c:pt idx="3">
                  <c:v>24</c:v>
                </c:pt>
                <c:pt idx="4">
                  <c:v>20.100000000000001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великобритания </c:v>
                </c:pt>
                <c:pt idx="1">
                  <c:v>франция</c:v>
                </c:pt>
                <c:pt idx="2">
                  <c:v>финляндия</c:v>
                </c:pt>
                <c:pt idx="3">
                  <c:v>сша (мужчины)</c:v>
                </c:pt>
                <c:pt idx="4">
                  <c:v>сша (женщины)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cylinder"/>
        <c:axId val="52577792"/>
        <c:axId val="52579328"/>
        <c:axId val="52563456"/>
      </c:bar3DChart>
      <c:catAx>
        <c:axId val="52577792"/>
        <c:scaling>
          <c:orientation val="minMax"/>
        </c:scaling>
        <c:axPos val="b"/>
        <c:tickLblPos val="nextTo"/>
        <c:crossAx val="52579328"/>
        <c:crosses val="autoZero"/>
        <c:auto val="1"/>
        <c:lblAlgn val="ctr"/>
        <c:lblOffset val="100"/>
      </c:catAx>
      <c:valAx>
        <c:axId val="52579328"/>
        <c:scaling>
          <c:orientation val="minMax"/>
        </c:scaling>
        <c:axPos val="l"/>
        <c:majorGridlines/>
        <c:numFmt formatCode="General" sourceLinked="1"/>
        <c:tickLblPos val="nextTo"/>
        <c:crossAx val="52577792"/>
        <c:crosses val="autoZero"/>
        <c:crossBetween val="between"/>
      </c:valAx>
      <c:serAx>
        <c:axId val="52563456"/>
        <c:scaling>
          <c:orientation val="minMax"/>
        </c:scaling>
        <c:delete val="1"/>
        <c:axPos val="b"/>
        <c:tickLblPos val="nextTo"/>
        <c:crossAx val="52579328"/>
        <c:crosses val="autoZero"/>
      </c:serAx>
    </c:plotArea>
    <c:plotVisOnly val="1"/>
  </c:chart>
  <c:spPr>
    <a:solidFill>
      <a:schemeClr val="accent3">
        <a:lumMod val="60000"/>
        <a:lumOff val="40000"/>
      </a:schemeClr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3">
            <a:lumMod val="60000"/>
            <a:lumOff val="40000"/>
          </a:schemeClr>
        </a:solidFill>
      </c:spPr>
    </c:sideWall>
    <c:backWall>
      <c:spPr>
        <a:solidFill>
          <a:schemeClr val="accent3">
            <a:lumMod val="60000"/>
            <a:lumOff val="4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неболевшие некурящие и бывшие курильщики</c:v>
                </c:pt>
                <c:pt idx="1">
                  <c:v>курящие до 14 сигарет в день</c:v>
                </c:pt>
                <c:pt idx="2">
                  <c:v>курящие 15-24 сигареты</c:v>
                </c:pt>
                <c:pt idx="3">
                  <c:v>курящие более 24 сигарет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19.600000000000001</c:v>
                </c:pt>
                <c:pt idx="1">
                  <c:v>11.6</c:v>
                </c:pt>
                <c:pt idx="2">
                  <c:v>11</c:v>
                </c:pt>
                <c:pt idx="3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неболевшие некурящие и бывшие курильщики</c:v>
                </c:pt>
                <c:pt idx="1">
                  <c:v>курящие до 14 сигарет в день</c:v>
                </c:pt>
                <c:pt idx="2">
                  <c:v>курящие 15-24 сигареты</c:v>
                </c:pt>
                <c:pt idx="3">
                  <c:v>курящие более 24 сигарет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неболевшие некурящие и бывшие курильщики</c:v>
                </c:pt>
                <c:pt idx="1">
                  <c:v>курящие до 14 сигарет в день</c:v>
                </c:pt>
                <c:pt idx="2">
                  <c:v>курящие 15-24 сигареты</c:v>
                </c:pt>
                <c:pt idx="3">
                  <c:v>курящие более 24 сигарет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cylinder"/>
        <c:axId val="100544512"/>
        <c:axId val="100546048"/>
        <c:axId val="0"/>
      </c:bar3DChart>
      <c:catAx>
        <c:axId val="100544512"/>
        <c:scaling>
          <c:orientation val="minMax"/>
        </c:scaling>
        <c:axPos val="b"/>
        <c:tickLblPos val="nextTo"/>
        <c:crossAx val="100546048"/>
        <c:crosses val="autoZero"/>
        <c:auto val="1"/>
        <c:lblAlgn val="ctr"/>
        <c:lblOffset val="100"/>
      </c:catAx>
      <c:valAx>
        <c:axId val="100546048"/>
        <c:scaling>
          <c:orientation val="minMax"/>
        </c:scaling>
        <c:axPos val="l"/>
        <c:majorGridlines/>
        <c:numFmt formatCode="General" sourceLinked="1"/>
        <c:tickLblPos val="nextTo"/>
        <c:crossAx val="100544512"/>
        <c:crosses val="autoZero"/>
        <c:crossBetween val="between"/>
      </c:valAx>
    </c:plotArea>
    <c:plotVisOnly val="1"/>
  </c:chart>
  <c:spPr>
    <a:solidFill>
      <a:schemeClr val="accent3">
        <a:lumMod val="60000"/>
        <a:lumOff val="40000"/>
      </a:schemeClr>
    </a:solidFill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Потери </a:t>
            </a:r>
            <a:r>
              <a:rPr lang="ru-RU" sz="3200" dirty="0">
                <a:solidFill>
                  <a:srgbClr val="FF0000"/>
                </a:solidFill>
              </a:rPr>
              <a:t>в связи с курением в Великобритании</a:t>
            </a:r>
          </a:p>
        </c:rich>
      </c:tx>
      <c:layout>
        <c:manualLayout>
          <c:xMode val="edge"/>
          <c:yMode val="edge"/>
          <c:x val="0.19508568231825257"/>
          <c:y val="2.356074540329355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в связи с курением в Великобритании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 лечение</c:v>
                </c:pt>
                <c:pt idx="1">
                  <c:v>производственные потери</c:v>
                </c:pt>
                <c:pt idx="2">
                  <c:v>преждевременная смертность</c:v>
                </c:pt>
                <c:pt idx="3">
                  <c:v>потери в связи с пожарами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56.9</c:v>
                </c:pt>
                <c:pt idx="2">
                  <c:v>29.4</c:v>
                </c:pt>
                <c:pt idx="3">
                  <c:v>3.9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1971 год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16000</c:v>
                </c:pt>
                <c:pt idx="1">
                  <c:v>16500</c:v>
                </c:pt>
                <c:pt idx="2">
                  <c:v>17000</c:v>
                </c:pt>
                <c:pt idx="3">
                  <c:v>16780</c:v>
                </c:pt>
                <c:pt idx="4">
                  <c:v>14300</c:v>
                </c:pt>
                <c:pt idx="5">
                  <c:v>14900</c:v>
                </c:pt>
                <c:pt idx="6">
                  <c:v>15300</c:v>
                </c:pt>
                <c:pt idx="7">
                  <c:v>13000</c:v>
                </c:pt>
                <c:pt idx="8">
                  <c:v>12000</c:v>
                </c:pt>
                <c:pt idx="9">
                  <c:v>11000</c:v>
                </c:pt>
                <c:pt idx="10">
                  <c:v>10000</c:v>
                </c:pt>
                <c:pt idx="11">
                  <c:v>9500</c:v>
                </c:pt>
                <c:pt idx="12">
                  <c:v>9000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1971 год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11300</c:v>
                </c:pt>
                <c:pt idx="1">
                  <c:v>10500</c:v>
                </c:pt>
                <c:pt idx="2">
                  <c:v>10000</c:v>
                </c:pt>
                <c:pt idx="3">
                  <c:v>10300</c:v>
                </c:pt>
                <c:pt idx="4">
                  <c:v>11100</c:v>
                </c:pt>
                <c:pt idx="5">
                  <c:v>10000</c:v>
                </c:pt>
                <c:pt idx="6">
                  <c:v>10300</c:v>
                </c:pt>
                <c:pt idx="7">
                  <c:v>12000</c:v>
                </c:pt>
                <c:pt idx="8">
                  <c:v>12300</c:v>
                </c:pt>
                <c:pt idx="9">
                  <c:v>13500</c:v>
                </c:pt>
                <c:pt idx="10">
                  <c:v>13200</c:v>
                </c:pt>
                <c:pt idx="11">
                  <c:v>14000</c:v>
                </c:pt>
                <c:pt idx="12">
                  <c:v>17000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1971 год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marker val="1"/>
        <c:axId val="116432896"/>
        <c:axId val="116434432"/>
      </c:lineChart>
      <c:catAx>
        <c:axId val="116432896"/>
        <c:scaling>
          <c:orientation val="minMax"/>
        </c:scaling>
        <c:axPos val="b"/>
        <c:majorGridlines/>
        <c:tickLblPos val="nextTo"/>
        <c:crossAx val="116434432"/>
        <c:crosses val="autoZero"/>
        <c:auto val="1"/>
        <c:lblAlgn val="ctr"/>
        <c:lblOffset val="100"/>
      </c:catAx>
      <c:valAx>
        <c:axId val="116434432"/>
        <c:scaling>
          <c:orientation val="minMax"/>
        </c:scaling>
        <c:axPos val="l"/>
        <c:majorGridlines/>
        <c:numFmt formatCode="General" sourceLinked="1"/>
        <c:tickLblPos val="nextTo"/>
        <c:crossAx val="116432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backWall>
      <c:spPr>
        <a:solidFill>
          <a:schemeClr val="accent4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сигареты</c:v>
                </c:pt>
                <c:pt idx="1">
                  <c:v>хлеб; молоко</c:v>
                </c:pt>
                <c:pt idx="2">
                  <c:v>мясо,птица</c:v>
                </c:pt>
                <c:pt idx="3">
                  <c:v>общественный транспорт</c:v>
                </c:pt>
                <c:pt idx="4">
                  <c:v>доходы населения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5.8</c:v>
                </c:pt>
                <c:pt idx="1">
                  <c:v>13.9</c:v>
                </c:pt>
                <c:pt idx="2">
                  <c:v>17.8</c:v>
                </c:pt>
                <c:pt idx="3">
                  <c:v>22.1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сигареты</c:v>
                </c:pt>
                <c:pt idx="1">
                  <c:v>хлеб; молоко</c:v>
                </c:pt>
                <c:pt idx="2">
                  <c:v>мясо,птица</c:v>
                </c:pt>
                <c:pt idx="3">
                  <c:v>общественный транспорт</c:v>
                </c:pt>
                <c:pt idx="4">
                  <c:v>доходы населения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сигареты</c:v>
                </c:pt>
                <c:pt idx="1">
                  <c:v>хлеб; молоко</c:v>
                </c:pt>
                <c:pt idx="2">
                  <c:v>мясо,птица</c:v>
                </c:pt>
                <c:pt idx="3">
                  <c:v>общественный транспорт</c:v>
                </c:pt>
                <c:pt idx="4">
                  <c:v>доходы населения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4">
                  <c:v>11.4</c:v>
                </c:pt>
              </c:numCache>
            </c:numRef>
          </c:val>
        </c:ser>
        <c:shape val="box"/>
        <c:axId val="118294400"/>
        <c:axId val="118295936"/>
        <c:axId val="0"/>
      </c:bar3DChart>
      <c:catAx>
        <c:axId val="118294400"/>
        <c:scaling>
          <c:orientation val="minMax"/>
        </c:scaling>
        <c:axPos val="b"/>
        <c:tickLblPos val="nextTo"/>
        <c:crossAx val="118295936"/>
        <c:crosses val="autoZero"/>
        <c:auto val="1"/>
        <c:lblAlgn val="ctr"/>
        <c:lblOffset val="100"/>
      </c:catAx>
      <c:valAx>
        <c:axId val="118295936"/>
        <c:scaling>
          <c:orientation val="minMax"/>
        </c:scaling>
        <c:axPos val="l"/>
        <c:majorGridlines/>
        <c:numFmt formatCode="General" sourceLinked="1"/>
        <c:tickLblPos val="nextTo"/>
        <c:crossAx val="118294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C7FA2-5B60-4EB8-8F4A-826EA36B9805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</dgm:pt>
    <dgm:pt modelId="{A609B026-B321-4A21-AC11-9A1D91F4558F}">
      <dgm:prSet phldrT="[Текст]" custT="1"/>
      <dgm:spPr/>
      <dgm:t>
        <a:bodyPr/>
        <a:lstStyle/>
        <a:p>
          <a:r>
            <a:rPr lang="ru-RU" sz="1400" b="1" smtClean="0">
              <a:ln/>
            </a:rPr>
            <a:t>Потребности в самореализации</a:t>
          </a:r>
          <a:endParaRPr lang="ru-RU" sz="1400" b="1" dirty="0">
            <a:ln/>
          </a:endParaRPr>
        </a:p>
      </dgm:t>
    </dgm:pt>
    <dgm:pt modelId="{1DB13AF5-4ACA-4987-A88A-97BA9FD6F499}" type="parTrans" cxnId="{E8FA58CB-A63E-48B8-AD38-43ABE9DF58B2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A096986A-7C9E-4660-965F-4AAE54848B50}" type="sibTrans" cxnId="{E8FA58CB-A63E-48B8-AD38-43ABE9DF58B2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FC88F7B4-1C10-46CD-993E-F32EC23235AC}">
      <dgm:prSet phldrT="[Текст]"/>
      <dgm:spPr/>
      <dgm:t>
        <a:bodyPr/>
        <a:lstStyle/>
        <a:p>
          <a:r>
            <a:rPr lang="ru-RU" b="1" smtClean="0">
              <a:ln/>
            </a:rPr>
            <a:t>Потребности в безопасности (защита от врагов, болезней</a:t>
          </a:r>
          <a:r>
            <a:rPr lang="ru-RU" smtClean="0">
              <a:ln/>
            </a:rPr>
            <a:t>)</a:t>
          </a:r>
          <a:endParaRPr lang="ru-RU" dirty="0">
            <a:ln/>
          </a:endParaRPr>
        </a:p>
      </dgm:t>
    </dgm:pt>
    <dgm:pt modelId="{FB972880-384F-4666-8147-2B079340C059}" type="parTrans" cxnId="{39DFA408-0D62-47E8-97B5-0BDA8B6F788F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677E9383-657B-4F2E-B10A-D914B3FE9EAE}" type="sibTrans" cxnId="{39DFA408-0D62-47E8-97B5-0BDA8B6F788F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4B0DB7AA-912F-411F-B8CC-40748081091C}">
      <dgm:prSet phldrT="[Текст]"/>
      <dgm:spPr/>
      <dgm:t>
        <a:bodyPr/>
        <a:lstStyle/>
        <a:p>
          <a:r>
            <a:rPr lang="ru-RU" b="1" smtClean="0">
              <a:ln/>
            </a:rPr>
            <a:t>Физиологические потребности (еда, одежда, пища и т.д.)</a:t>
          </a:r>
          <a:endParaRPr lang="ru-RU" b="1" dirty="0">
            <a:ln/>
          </a:endParaRPr>
        </a:p>
      </dgm:t>
    </dgm:pt>
    <dgm:pt modelId="{434DEB14-DD81-4E3D-86BD-61A749E012CE}" type="parTrans" cxnId="{4A26DDFC-8C30-4DA9-9A97-9628CEA7840C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24194A16-278A-47FB-822E-ECBC679D9540}" type="sibTrans" cxnId="{4A26DDFC-8C30-4DA9-9A97-9628CEA7840C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488BDD39-2C87-4688-A2F3-1BA6E8E80CBB}">
      <dgm:prSet/>
      <dgm:spPr/>
      <dgm:t>
        <a:bodyPr/>
        <a:lstStyle/>
        <a:p>
          <a:r>
            <a:rPr lang="ru-RU" b="1" smtClean="0">
              <a:ln/>
            </a:rPr>
            <a:t>Потребности в уважении</a:t>
          </a:r>
          <a:endParaRPr lang="ru-RU" b="1" dirty="0">
            <a:ln/>
          </a:endParaRPr>
        </a:p>
      </dgm:t>
    </dgm:pt>
    <dgm:pt modelId="{5E9E330E-9225-41CD-BAC7-9DF1A86FE8E3}" type="parTrans" cxnId="{117879FC-87EE-49D9-93E5-FC3601A3B846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708F2191-969D-4F8F-A803-85A43F26DCD1}" type="sibTrans" cxnId="{117879FC-87EE-49D9-93E5-FC3601A3B846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9C539597-627D-43F0-B8A9-F3E860DED0C0}">
      <dgm:prSet/>
      <dgm:spPr/>
      <dgm:t>
        <a:bodyPr/>
        <a:lstStyle/>
        <a:p>
          <a:r>
            <a:rPr lang="ru-RU" b="1" smtClean="0">
              <a:ln/>
            </a:rPr>
            <a:t>Социальные потребности ( любовь, дружба, общение)</a:t>
          </a:r>
          <a:endParaRPr lang="ru-RU" b="1" dirty="0">
            <a:ln/>
          </a:endParaRPr>
        </a:p>
      </dgm:t>
    </dgm:pt>
    <dgm:pt modelId="{EC92F6AF-202F-444F-9DDE-F52551CAC200}" type="parTrans" cxnId="{D8D86DC0-F680-4D45-9D83-A48E90782ECF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B5C2B57A-D2B7-41F2-AE9F-AA57B327D35C}" type="sibTrans" cxnId="{D8D86DC0-F680-4D45-9D83-A48E90782ECF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B742A0B-F5A3-45BA-B58F-605098534662}" type="pres">
      <dgm:prSet presAssocID="{37EC7FA2-5B60-4EB8-8F4A-826EA36B9805}" presName="Name0" presStyleCnt="0">
        <dgm:presLayoutVars>
          <dgm:dir/>
          <dgm:animLvl val="lvl"/>
          <dgm:resizeHandles val="exact"/>
        </dgm:presLayoutVars>
      </dgm:prSet>
      <dgm:spPr/>
    </dgm:pt>
    <dgm:pt modelId="{F4542C02-0C74-4943-BC62-23DE7C8190D3}" type="pres">
      <dgm:prSet presAssocID="{A609B026-B321-4A21-AC11-9A1D91F4558F}" presName="Name8" presStyleCnt="0"/>
      <dgm:spPr/>
    </dgm:pt>
    <dgm:pt modelId="{976C183F-1286-402B-AA76-7A8D3BC01FFA}" type="pres">
      <dgm:prSet presAssocID="{A609B026-B321-4A21-AC11-9A1D91F4558F}" presName="level" presStyleLbl="node1" presStyleIdx="0" presStyleCnt="5" custLinFactNeighborX="-4686" custLinFactNeighborY="6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B4177-E8F7-41E1-AD72-4E3F63A3FF64}" type="pres">
      <dgm:prSet presAssocID="{A609B026-B321-4A21-AC11-9A1D91F455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38FCC-BFD9-426B-BDC3-81F6516F3501}" type="pres">
      <dgm:prSet presAssocID="{488BDD39-2C87-4688-A2F3-1BA6E8E80CBB}" presName="Name8" presStyleCnt="0"/>
      <dgm:spPr/>
    </dgm:pt>
    <dgm:pt modelId="{3BF0BC0F-C27A-40DE-9780-A7CF86AF9C71}" type="pres">
      <dgm:prSet presAssocID="{488BDD39-2C87-4688-A2F3-1BA6E8E80CBB}" presName="level" presStyleLbl="node1" presStyleIdx="1" presStyleCnt="5" custLinFactNeighborX="-3385" custLinFactNeighborY="6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57AA2-66B4-4030-B2E5-8DF33628543A}" type="pres">
      <dgm:prSet presAssocID="{488BDD39-2C87-4688-A2F3-1BA6E8E80C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182F-CEE5-44EA-8DA1-6F4316695E5E}" type="pres">
      <dgm:prSet presAssocID="{9C539597-627D-43F0-B8A9-F3E860DED0C0}" presName="Name8" presStyleCnt="0"/>
      <dgm:spPr/>
    </dgm:pt>
    <dgm:pt modelId="{BBE4BCEA-D4EC-4CA7-A00B-3831452137E5}" type="pres">
      <dgm:prSet presAssocID="{9C539597-627D-43F0-B8A9-F3E860DED0C0}" presName="level" presStyleLbl="node1" presStyleIdx="2" presStyleCnt="5" custLinFactNeighborX="-781" custLinFactNeighborY="-1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71B06-A1E3-4C85-823E-9AC828624033}" type="pres">
      <dgm:prSet presAssocID="{9C539597-627D-43F0-B8A9-F3E860DED0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43F0B-9769-43DC-9623-0B3C033B66B8}" type="pres">
      <dgm:prSet presAssocID="{FC88F7B4-1C10-46CD-993E-F32EC23235AC}" presName="Name8" presStyleCnt="0"/>
      <dgm:spPr/>
    </dgm:pt>
    <dgm:pt modelId="{D70168FA-78D1-47BE-8285-28A6A4DB9122}" type="pres">
      <dgm:prSet presAssocID="{FC88F7B4-1C10-46CD-993E-F32EC23235A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A874-184E-4ED1-B44C-C967F78F2B2F}" type="pres">
      <dgm:prSet presAssocID="{FC88F7B4-1C10-46CD-993E-F32EC23235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68B04-9F70-4F5E-AA43-B8A74914596C}" type="pres">
      <dgm:prSet presAssocID="{4B0DB7AA-912F-411F-B8CC-40748081091C}" presName="Name8" presStyleCnt="0"/>
      <dgm:spPr/>
    </dgm:pt>
    <dgm:pt modelId="{25F77C7B-464C-45BE-8631-19936580C815}" type="pres">
      <dgm:prSet presAssocID="{4B0DB7AA-912F-411F-B8CC-40748081091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B02D5-1D45-4EFD-8F2E-55CE481C94EB}" type="pres">
      <dgm:prSet presAssocID="{4B0DB7AA-912F-411F-B8CC-4074808109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0FF1E-F81C-47E5-AE53-4B15E0EA8DE1}" type="presOf" srcId="{FC88F7B4-1C10-46CD-993E-F32EC23235AC}" destId="{D70168FA-78D1-47BE-8285-28A6A4DB9122}" srcOrd="0" destOrd="0" presId="urn:microsoft.com/office/officeart/2005/8/layout/pyramid1"/>
    <dgm:cxn modelId="{449A483D-2DAE-42AD-9B71-984FC059933B}" type="presOf" srcId="{4B0DB7AA-912F-411F-B8CC-40748081091C}" destId="{5CCB02D5-1D45-4EFD-8F2E-55CE481C94EB}" srcOrd="1" destOrd="0" presId="urn:microsoft.com/office/officeart/2005/8/layout/pyramid1"/>
    <dgm:cxn modelId="{D0CF38BC-567C-43AB-82AF-D2D2BD1D5B9D}" type="presOf" srcId="{488BDD39-2C87-4688-A2F3-1BA6E8E80CBB}" destId="{3BF0BC0F-C27A-40DE-9780-A7CF86AF9C71}" srcOrd="0" destOrd="0" presId="urn:microsoft.com/office/officeart/2005/8/layout/pyramid1"/>
    <dgm:cxn modelId="{93E89452-D7A6-4EF6-B290-E7AA75D92721}" type="presOf" srcId="{A609B026-B321-4A21-AC11-9A1D91F4558F}" destId="{976C183F-1286-402B-AA76-7A8D3BC01FFA}" srcOrd="0" destOrd="0" presId="urn:microsoft.com/office/officeart/2005/8/layout/pyramid1"/>
    <dgm:cxn modelId="{39DFA408-0D62-47E8-97B5-0BDA8B6F788F}" srcId="{37EC7FA2-5B60-4EB8-8F4A-826EA36B9805}" destId="{FC88F7B4-1C10-46CD-993E-F32EC23235AC}" srcOrd="3" destOrd="0" parTransId="{FB972880-384F-4666-8147-2B079340C059}" sibTransId="{677E9383-657B-4F2E-B10A-D914B3FE9EAE}"/>
    <dgm:cxn modelId="{D8D86DC0-F680-4D45-9D83-A48E90782ECF}" srcId="{37EC7FA2-5B60-4EB8-8F4A-826EA36B9805}" destId="{9C539597-627D-43F0-B8A9-F3E860DED0C0}" srcOrd="2" destOrd="0" parTransId="{EC92F6AF-202F-444F-9DDE-F52551CAC200}" sibTransId="{B5C2B57A-D2B7-41F2-AE9F-AA57B327D35C}"/>
    <dgm:cxn modelId="{9519C0BF-DEA0-4987-AC59-0B06B3B60B69}" type="presOf" srcId="{A609B026-B321-4A21-AC11-9A1D91F4558F}" destId="{04CB4177-E8F7-41E1-AD72-4E3F63A3FF64}" srcOrd="1" destOrd="0" presId="urn:microsoft.com/office/officeart/2005/8/layout/pyramid1"/>
    <dgm:cxn modelId="{4A26DDFC-8C30-4DA9-9A97-9628CEA7840C}" srcId="{37EC7FA2-5B60-4EB8-8F4A-826EA36B9805}" destId="{4B0DB7AA-912F-411F-B8CC-40748081091C}" srcOrd="4" destOrd="0" parTransId="{434DEB14-DD81-4E3D-86BD-61A749E012CE}" sibTransId="{24194A16-278A-47FB-822E-ECBC679D9540}"/>
    <dgm:cxn modelId="{E235A6EB-9C71-4331-BC50-C2E20B261C2A}" type="presOf" srcId="{9C539597-627D-43F0-B8A9-F3E860DED0C0}" destId="{BBE4BCEA-D4EC-4CA7-A00B-3831452137E5}" srcOrd="0" destOrd="0" presId="urn:microsoft.com/office/officeart/2005/8/layout/pyramid1"/>
    <dgm:cxn modelId="{E8FA58CB-A63E-48B8-AD38-43ABE9DF58B2}" srcId="{37EC7FA2-5B60-4EB8-8F4A-826EA36B9805}" destId="{A609B026-B321-4A21-AC11-9A1D91F4558F}" srcOrd="0" destOrd="0" parTransId="{1DB13AF5-4ACA-4987-A88A-97BA9FD6F499}" sibTransId="{A096986A-7C9E-4660-965F-4AAE54848B50}"/>
    <dgm:cxn modelId="{C31FAA68-14B7-4656-A70E-421FBF72A105}" type="presOf" srcId="{488BDD39-2C87-4688-A2F3-1BA6E8E80CBB}" destId="{FA257AA2-66B4-4030-B2E5-8DF33628543A}" srcOrd="1" destOrd="0" presId="urn:microsoft.com/office/officeart/2005/8/layout/pyramid1"/>
    <dgm:cxn modelId="{AC8EF4ED-9A80-4673-9377-74E5D89417B9}" type="presOf" srcId="{9C539597-627D-43F0-B8A9-F3E860DED0C0}" destId="{CD371B06-A1E3-4C85-823E-9AC828624033}" srcOrd="1" destOrd="0" presId="urn:microsoft.com/office/officeart/2005/8/layout/pyramid1"/>
    <dgm:cxn modelId="{EC60CB2B-39DE-442C-A5D4-C1B3AB5757AB}" type="presOf" srcId="{37EC7FA2-5B60-4EB8-8F4A-826EA36B9805}" destId="{0B742A0B-F5A3-45BA-B58F-605098534662}" srcOrd="0" destOrd="0" presId="urn:microsoft.com/office/officeart/2005/8/layout/pyramid1"/>
    <dgm:cxn modelId="{D0AB903C-E4FB-4F50-B152-DBDC424029C7}" type="presOf" srcId="{FC88F7B4-1C10-46CD-993E-F32EC23235AC}" destId="{EC1CA874-184E-4ED1-B44C-C967F78F2B2F}" srcOrd="1" destOrd="0" presId="urn:microsoft.com/office/officeart/2005/8/layout/pyramid1"/>
    <dgm:cxn modelId="{656493EE-B778-4E8C-8B62-F83918F94266}" type="presOf" srcId="{4B0DB7AA-912F-411F-B8CC-40748081091C}" destId="{25F77C7B-464C-45BE-8631-19936580C815}" srcOrd="0" destOrd="0" presId="urn:microsoft.com/office/officeart/2005/8/layout/pyramid1"/>
    <dgm:cxn modelId="{117879FC-87EE-49D9-93E5-FC3601A3B846}" srcId="{37EC7FA2-5B60-4EB8-8F4A-826EA36B9805}" destId="{488BDD39-2C87-4688-A2F3-1BA6E8E80CBB}" srcOrd="1" destOrd="0" parTransId="{5E9E330E-9225-41CD-BAC7-9DF1A86FE8E3}" sibTransId="{708F2191-969D-4F8F-A803-85A43F26DCD1}"/>
    <dgm:cxn modelId="{45393C00-ED7A-4461-BE75-04407B3143A4}" type="presParOf" srcId="{0B742A0B-F5A3-45BA-B58F-605098534662}" destId="{F4542C02-0C74-4943-BC62-23DE7C8190D3}" srcOrd="0" destOrd="0" presId="urn:microsoft.com/office/officeart/2005/8/layout/pyramid1"/>
    <dgm:cxn modelId="{5DAD86CC-5FD2-412D-B0F5-36D5FDB8E7D9}" type="presParOf" srcId="{F4542C02-0C74-4943-BC62-23DE7C8190D3}" destId="{976C183F-1286-402B-AA76-7A8D3BC01FFA}" srcOrd="0" destOrd="0" presId="urn:microsoft.com/office/officeart/2005/8/layout/pyramid1"/>
    <dgm:cxn modelId="{410808B9-B668-41EB-9AAB-163CF0264D1F}" type="presParOf" srcId="{F4542C02-0C74-4943-BC62-23DE7C8190D3}" destId="{04CB4177-E8F7-41E1-AD72-4E3F63A3FF64}" srcOrd="1" destOrd="0" presId="urn:microsoft.com/office/officeart/2005/8/layout/pyramid1"/>
    <dgm:cxn modelId="{83B1397A-2E88-4ECE-B36E-201A11EBFAB9}" type="presParOf" srcId="{0B742A0B-F5A3-45BA-B58F-605098534662}" destId="{18438FCC-BFD9-426B-BDC3-81F6516F3501}" srcOrd="1" destOrd="0" presId="urn:microsoft.com/office/officeart/2005/8/layout/pyramid1"/>
    <dgm:cxn modelId="{B8E54AC0-2818-43B1-BEAC-9D54DF3C2B61}" type="presParOf" srcId="{18438FCC-BFD9-426B-BDC3-81F6516F3501}" destId="{3BF0BC0F-C27A-40DE-9780-A7CF86AF9C71}" srcOrd="0" destOrd="0" presId="urn:microsoft.com/office/officeart/2005/8/layout/pyramid1"/>
    <dgm:cxn modelId="{C2950365-E126-4D55-84E7-713FFB1F4E26}" type="presParOf" srcId="{18438FCC-BFD9-426B-BDC3-81F6516F3501}" destId="{FA257AA2-66B4-4030-B2E5-8DF33628543A}" srcOrd="1" destOrd="0" presId="urn:microsoft.com/office/officeart/2005/8/layout/pyramid1"/>
    <dgm:cxn modelId="{315975C9-FCEE-4A8E-B3EC-CA39F0836F47}" type="presParOf" srcId="{0B742A0B-F5A3-45BA-B58F-605098534662}" destId="{15FE182F-CEE5-44EA-8DA1-6F4316695E5E}" srcOrd="2" destOrd="0" presId="urn:microsoft.com/office/officeart/2005/8/layout/pyramid1"/>
    <dgm:cxn modelId="{98547E89-3B15-48F1-952C-CB80C7FA06A5}" type="presParOf" srcId="{15FE182F-CEE5-44EA-8DA1-6F4316695E5E}" destId="{BBE4BCEA-D4EC-4CA7-A00B-3831452137E5}" srcOrd="0" destOrd="0" presId="urn:microsoft.com/office/officeart/2005/8/layout/pyramid1"/>
    <dgm:cxn modelId="{A58DB4FE-8AEE-47FA-979C-89CA2B6340BF}" type="presParOf" srcId="{15FE182F-CEE5-44EA-8DA1-6F4316695E5E}" destId="{CD371B06-A1E3-4C85-823E-9AC828624033}" srcOrd="1" destOrd="0" presId="urn:microsoft.com/office/officeart/2005/8/layout/pyramid1"/>
    <dgm:cxn modelId="{471001CD-7717-495D-9A86-7FFE3EF9C21A}" type="presParOf" srcId="{0B742A0B-F5A3-45BA-B58F-605098534662}" destId="{A8243F0B-9769-43DC-9623-0B3C033B66B8}" srcOrd="3" destOrd="0" presId="urn:microsoft.com/office/officeart/2005/8/layout/pyramid1"/>
    <dgm:cxn modelId="{FF4BBDDB-41BA-4D9F-9BBC-28E393B5F443}" type="presParOf" srcId="{A8243F0B-9769-43DC-9623-0B3C033B66B8}" destId="{D70168FA-78D1-47BE-8285-28A6A4DB9122}" srcOrd="0" destOrd="0" presId="urn:microsoft.com/office/officeart/2005/8/layout/pyramid1"/>
    <dgm:cxn modelId="{51BB2443-7333-466D-8E0E-D2B837335C32}" type="presParOf" srcId="{A8243F0B-9769-43DC-9623-0B3C033B66B8}" destId="{EC1CA874-184E-4ED1-B44C-C967F78F2B2F}" srcOrd="1" destOrd="0" presId="urn:microsoft.com/office/officeart/2005/8/layout/pyramid1"/>
    <dgm:cxn modelId="{C09278B1-6C9D-40C2-B28B-2509EA00135E}" type="presParOf" srcId="{0B742A0B-F5A3-45BA-B58F-605098534662}" destId="{97568B04-9F70-4F5E-AA43-B8A74914596C}" srcOrd="4" destOrd="0" presId="urn:microsoft.com/office/officeart/2005/8/layout/pyramid1"/>
    <dgm:cxn modelId="{5778CDE6-AF2B-4FFD-9E3A-D21807136E60}" type="presParOf" srcId="{97568B04-9F70-4F5E-AA43-B8A74914596C}" destId="{25F77C7B-464C-45BE-8631-19936580C815}" srcOrd="0" destOrd="0" presId="urn:microsoft.com/office/officeart/2005/8/layout/pyramid1"/>
    <dgm:cxn modelId="{DCFC4506-C809-46B8-820F-B7D9D23EA32E}" type="presParOf" srcId="{97568B04-9F70-4F5E-AA43-B8A74914596C}" destId="{5CCB02D5-1D45-4EFD-8F2E-55CE481C94EB}" srcOrd="1" destOrd="0" presId="urn:microsoft.com/office/officeart/2005/8/layout/pyramid1"/>
  </dgm:cxnLst>
  <dgm:bg>
    <a:solidFill>
      <a:schemeClr val="accent2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0.55331</cdr:x>
      <cdr:y>0.1566</cdr:y>
    </cdr:from>
    <cdr:to>
      <cdr:x>0.68199</cdr:x>
      <cdr:y>0.18785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00542" y="715956"/>
          <a:ext cx="100013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мужчины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0.29595</cdr:x>
      <cdr:y>0.6566</cdr:y>
    </cdr:from>
    <cdr:to>
      <cdr:x>0.30184</cdr:x>
      <cdr:y>0.6666</cdr:y>
    </cdr:to>
    <cdr:sp macro="" textlink="">
      <cdr:nvSpPr>
        <cdr:cNvPr id="3" name="TextBox 2"/>
        <cdr:cNvSpPr txBox="1"/>
      </cdr:nvSpPr>
      <cdr:spPr>
        <a:xfrm xmlns:a="http://schemas.openxmlformats.org/drawingml/2006/main" flipV="1">
          <a:off x="2300278" y="300197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0.625</cdr:x>
      <cdr:y>0.23438</cdr:y>
    </cdr:from>
    <cdr:to>
      <cdr:x>0.64339</cdr:x>
      <cdr:y>0.26563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57784" y="1071570"/>
          <a:ext cx="14287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0.67096</cdr:x>
      <cdr:y>0.21875</cdr:y>
    </cdr:from>
    <cdr:to>
      <cdr:x>0.79964</cdr:x>
      <cdr:y>0.26563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14974" y="1000132"/>
          <a:ext cx="100013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женщины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0.09191</cdr:x>
      <cdr:y>0.28125</cdr:y>
    </cdr:from>
    <cdr:to>
      <cdr:x>0.09779</cdr:x>
      <cdr:y>0.3125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4380" y="1285884"/>
          <a:ext cx="45719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0.08272</cdr:x>
      <cdr:y>0.39063</cdr:y>
    </cdr:from>
    <cdr:to>
      <cdr:x>0.13787</cdr:x>
      <cdr:y>0.42188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2942" y="1785950"/>
          <a:ext cx="42862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0.07353</cdr:x>
      <cdr:y>0.35938</cdr:y>
    </cdr:from>
    <cdr:to>
      <cdr:x>0.16544</cdr:x>
      <cdr:y>0.39063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" y="1643074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52,4%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0.11029</cdr:x>
      <cdr:y>0.70313</cdr:y>
    </cdr:from>
    <cdr:to>
      <cdr:x>0.20221</cdr:x>
      <cdr:y>0.75001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57256" y="3214710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16,8%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0.23897</cdr:x>
      <cdr:y>0.125</cdr:y>
    </cdr:from>
    <cdr:to>
      <cdr:x>0.32169</cdr:x>
      <cdr:y>0.15625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57388" y="571504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70,7%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0.28493</cdr:x>
      <cdr:y>0.70313</cdr:y>
    </cdr:from>
    <cdr:to>
      <cdr:x>0.36765</cdr:x>
      <cdr:y>0.73438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214578" y="3214710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17,1%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0.38603</cdr:x>
      <cdr:y>0.20313</cdr:y>
    </cdr:from>
    <cdr:to>
      <cdr:x>0.49633</cdr:x>
      <cdr:y>0.23438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000396" y="928694"/>
          <a:ext cx="85725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66,2%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0.43199</cdr:x>
      <cdr:y>0.76563</cdr:y>
    </cdr:from>
    <cdr:to>
      <cdr:x>0.5239</cdr:x>
      <cdr:y>0.79688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57586" y="3500462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11,4%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0.57905</cdr:x>
      <cdr:y>0.81251</cdr:y>
    </cdr:from>
    <cdr:to>
      <cdr:x>0.68015</cdr:x>
      <cdr:y>0.84376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500594" y="3714776"/>
          <a:ext cx="78581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6.5%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0.69853</cdr:x>
      <cdr:y>0.34375</cdr:y>
    </cdr:from>
    <cdr:to>
      <cdr:x>0.79045</cdr:x>
      <cdr:y>0.375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429288" y="1571636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49,7%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0.56067</cdr:x>
      <cdr:y>0.29688</cdr:y>
    </cdr:from>
    <cdr:to>
      <cdr:x>0.65258</cdr:x>
      <cdr:y>0.32813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357718" y="1357322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59,5%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0.7353</cdr:x>
      <cdr:y>0.82813</cdr:y>
    </cdr:from>
    <cdr:to>
      <cdr:x>0.80883</cdr:x>
      <cdr:y>0.85938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715040" y="3786214"/>
          <a:ext cx="57150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2.2%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0.87317</cdr:x>
      <cdr:y>0.54688</cdr:y>
    </cdr:from>
    <cdr:to>
      <cdr:x>0.96508</cdr:x>
      <cdr:y>0.57813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6786610" y="2500330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33,6%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0.90074</cdr:x>
      <cdr:y>0.82813</cdr:y>
    </cdr:from>
    <cdr:to>
      <cdr:x>0.98346</cdr:x>
      <cdr:y>0.85938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7000924" y="3786214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1.2%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0.51654</cdr:x>
      <cdr:y>0.0941</cdr:y>
    </cdr:from>
    <cdr:to>
      <cdr:x>0.57169</cdr:x>
      <cdr:y>0.12535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4790" y="430204"/>
          <a:ext cx="42862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0.09375</cdr:x>
      <cdr:y>0.14097</cdr:y>
    </cdr:from>
    <cdr:to>
      <cdr:x>0.17647</cdr:x>
      <cdr:y>0.17222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8642" y="644518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65,3%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0.13051</cdr:x>
      <cdr:y>0.7191</cdr:y>
    </cdr:from>
    <cdr:to>
      <cdr:x>0.21323</cdr:x>
      <cdr:y>0.76598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14394" y="3287724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9,3%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0.23162</cdr:x>
      <cdr:y>0.20347</cdr:y>
    </cdr:from>
    <cdr:to>
      <cdr:x>0.32353</cdr:x>
      <cdr:y>0.23472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12" y="930270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61,8%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0.26838</cdr:x>
      <cdr:y>0.81285</cdr:y>
    </cdr:from>
    <cdr:to>
      <cdr:x>0.3511</cdr:x>
      <cdr:y>0.8441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5964" y="3716352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2,4%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0.36029</cdr:x>
      <cdr:y>0.2191</cdr:y>
    </cdr:from>
    <cdr:to>
      <cdr:x>0.47978</cdr:x>
      <cdr:y>0.26597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00344" y="1001708"/>
          <a:ext cx="92869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60,4%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0.41544</cdr:x>
      <cdr:y>0.73472</cdr:y>
    </cdr:from>
    <cdr:to>
      <cdr:x>0.52574</cdr:x>
      <cdr:y>0.76598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28972" y="3359162"/>
          <a:ext cx="85725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15,4%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0.52574</cdr:x>
      <cdr:y>0.2816</cdr:y>
    </cdr:from>
    <cdr:to>
      <cdr:x>0.65441</cdr:x>
      <cdr:y>0.32847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86228" y="1287460"/>
          <a:ext cx="100013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56,1%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0.5625</cdr:x>
      <cdr:y>0.7816</cdr:y>
    </cdr:from>
    <cdr:to>
      <cdr:x>0.65441</cdr:x>
      <cdr:y>0.81285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71980" y="3573476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12,1%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0.6636</cdr:x>
      <cdr:y>0.31285</cdr:y>
    </cdr:from>
    <cdr:to>
      <cdr:x>0.78309</cdr:x>
      <cdr:y>0.3441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57798" y="1430336"/>
          <a:ext cx="92869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53,2%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0.7739</cdr:x>
      <cdr:y>0.81285</cdr:y>
    </cdr:from>
    <cdr:to>
      <cdr:x>0.83824</cdr:x>
      <cdr:y>0.8441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015054" y="3716352"/>
          <a:ext cx="50006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6,3%</a:t>
          </a:r>
          <a:endParaRPr lang="ru-RU" b="1" dirty="0"/>
        </a:p>
      </cdr:txBody>
    </cdr:sp>
  </cdr:relSizeAnchor>
  <cdr:relSizeAnchor xmlns:cdr="http://schemas.openxmlformats.org/drawingml/2006/chartDrawing">
    <cdr:from>
      <cdr:x>0.84743</cdr:x>
      <cdr:y>0.2816</cdr:y>
    </cdr:from>
    <cdr:to>
      <cdr:x>0.95772</cdr:x>
      <cdr:y>0.32847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586558" y="1287460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52,4%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0.875</cdr:x>
      <cdr:y>0.7191</cdr:y>
    </cdr:from>
    <cdr:to>
      <cdr:x>0.97611</cdr:x>
      <cdr:y>0.76598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800872" y="3287724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11,1%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0.13787</cdr:x>
      <cdr:y>0.09375</cdr:y>
    </cdr:from>
    <cdr:to>
      <cdr:x>0.22059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428628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55%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0.24816</cdr:x>
      <cdr:y>0.09375</cdr:y>
    </cdr:from>
    <cdr:to>
      <cdr:x>0.35846</cdr:x>
      <cdr:y>0.14063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28826" y="428628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54%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0.35846</cdr:x>
      <cdr:y>0.15625</cdr:y>
    </cdr:from>
    <cdr:to>
      <cdr:x>0.45037</cdr:x>
      <cdr:y>0.21875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86082" y="714380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46%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0.47794</cdr:x>
      <cdr:y>0.23438</cdr:y>
    </cdr:from>
    <cdr:to>
      <cdr:x>0.57905</cdr:x>
      <cdr:y>0.26563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14776" y="1071570"/>
          <a:ext cx="78581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46%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0.58824</cdr:x>
      <cdr:y>0.23438</cdr:y>
    </cdr:from>
    <cdr:to>
      <cdr:x>0.71692</cdr:x>
      <cdr:y>0.28125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32" y="1071570"/>
          <a:ext cx="100013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45%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0.69853</cdr:x>
      <cdr:y>0.23438</cdr:y>
    </cdr:from>
    <cdr:to>
      <cdr:x>0.81802</cdr:x>
      <cdr:y>0.28125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29288" y="1071570"/>
          <a:ext cx="92869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43%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0.16544</cdr:x>
      <cdr:y>0.23438</cdr:y>
    </cdr:from>
    <cdr:to>
      <cdr:x>0.23897</cdr:x>
      <cdr:y>0.26563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85884" y="1071570"/>
          <a:ext cx="57150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51%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0.26655</cdr:x>
      <cdr:y>0.34375</cdr:y>
    </cdr:from>
    <cdr:to>
      <cdr:x>0.36765</cdr:x>
      <cdr:y>0.375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71702" y="1571636"/>
          <a:ext cx="78581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0.39522</cdr:x>
      <cdr:y>0.42188</cdr:y>
    </cdr:from>
    <cdr:to>
      <cdr:x>0.47794</cdr:x>
      <cdr:y>0.45313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71834" y="1928826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0.38603</cdr:x>
      <cdr:y>0.35938</cdr:y>
    </cdr:from>
    <cdr:to>
      <cdr:x>0.46875</cdr:x>
      <cdr:y>0.39063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000396" y="1643074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46%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0.49633</cdr:x>
      <cdr:y>0.4375</cdr:y>
    </cdr:from>
    <cdr:to>
      <cdr:x>0.58824</cdr:x>
      <cdr:y>0.48438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57652" y="2000264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0.6342</cdr:x>
      <cdr:y>0.45313</cdr:y>
    </cdr:from>
    <cdr:to>
      <cdr:x>0.70773</cdr:x>
      <cdr:y>0.48438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929222" y="2071702"/>
          <a:ext cx="57150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0.74449</cdr:x>
      <cdr:y>0.32813</cdr:y>
    </cdr:from>
    <cdr:to>
      <cdr:x>0.82721</cdr:x>
      <cdr:y>0.35938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786478" y="1500198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43%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0.1397</cdr:x>
      <cdr:y>0.17222</cdr:y>
    </cdr:from>
    <cdr:to>
      <cdr:x>0.25</cdr:x>
      <cdr:y>0.2191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5832" y="787394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39%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0.29595</cdr:x>
      <cdr:y>0.32847</cdr:y>
    </cdr:from>
    <cdr:to>
      <cdr:x>0.37868</cdr:x>
      <cdr:y>0.37535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0278" y="1501774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32%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0.44301</cdr:x>
      <cdr:y>0.43785</cdr:y>
    </cdr:from>
    <cdr:to>
      <cdr:x>0.55331</cdr:x>
      <cdr:y>0.50035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43286" y="2001840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32%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0.59007</cdr:x>
      <cdr:y>0.45347</cdr:y>
    </cdr:from>
    <cdr:to>
      <cdr:x>0.71875</cdr:x>
      <cdr:y>0.51597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86294" y="2073278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28%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0.76471</cdr:x>
      <cdr:y>0.56285</cdr:y>
    </cdr:from>
    <cdr:to>
      <cdr:x>0.875</cdr:x>
      <cdr:y>0.62535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43616" y="2573344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22,9%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0.22242</cdr:x>
      <cdr:y>0.35972</cdr:y>
    </cdr:from>
    <cdr:to>
      <cdr:x>0.29595</cdr:x>
      <cdr:y>0.4066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28774" y="1644650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0.36029</cdr:x>
      <cdr:y>0.42222</cdr:y>
    </cdr:from>
    <cdr:to>
      <cdr:x>0.44301</cdr:x>
      <cdr:y>0.4691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0344" y="193040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0.50735</cdr:x>
      <cdr:y>0.48472</cdr:y>
    </cdr:from>
    <cdr:to>
      <cdr:x>0.59007</cdr:x>
      <cdr:y>0.5316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943352" y="2216154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0.65441</cdr:x>
      <cdr:y>0.50035</cdr:y>
    </cdr:from>
    <cdr:to>
      <cdr:x>0.7739</cdr:x>
      <cdr:y>0.56285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086360" y="2287592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0.81986</cdr:x>
      <cdr:y>0.45347</cdr:y>
    </cdr:from>
    <cdr:to>
      <cdr:x>0.93015</cdr:x>
      <cdr:y>0.48472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372244" y="2073278"/>
          <a:ext cx="85725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20,1%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0.096</cdr:x>
      <cdr:y>0.08523</cdr:y>
    </cdr:from>
    <cdr:to>
      <cdr:x>0.184</cdr:x>
      <cdr:y>0.12784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6" y="428628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19,6%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0.128</cdr:x>
      <cdr:y>0.22727</cdr:y>
    </cdr:from>
    <cdr:to>
      <cdr:x>0.248</cdr:x>
      <cdr:y>0.28409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8" y="1143008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15,1%</a:t>
          </a:r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0.19469</cdr:x>
      <cdr:y>0.0241</cdr:y>
    </cdr:from>
    <cdr:to>
      <cdr:x>0.24779</cdr:x>
      <cdr:y>0.06024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142876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0.14159</cdr:x>
      <cdr:y>0.0241</cdr:y>
    </cdr:from>
    <cdr:to>
      <cdr:x>0.77876</cdr:x>
      <cdr:y>0.14458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8" y="142876"/>
          <a:ext cx="514353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0.38053</cdr:x>
      <cdr:y>0.3494</cdr:y>
    </cdr:from>
    <cdr:to>
      <cdr:x>0.48673</cdr:x>
      <cdr:y>0.39759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1834" y="2071702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9,8%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0.29204</cdr:x>
      <cdr:y>0.3253</cdr:y>
    </cdr:from>
    <cdr:to>
      <cdr:x>0.37168</cdr:x>
      <cdr:y>0.36145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57454" y="1928826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3,9%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0.97222</cdr:x>
      <cdr:y>0.04167</cdr:y>
    </cdr:from>
    <cdr:to>
      <cdr:x>0.97569</cdr:x>
      <cdr:y>0.83333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H="1">
          <a:off x="5333999" y="133350"/>
          <a:ext cx="19051" cy="25336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0.12281</cdr:x>
      <cdr:y>0.43421</cdr:y>
    </cdr:from>
    <cdr:to>
      <cdr:x>0.22807</cdr:x>
      <cdr:y>0.47368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2357454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5,8%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0.2807</cdr:x>
      <cdr:y>0.30263</cdr:y>
    </cdr:from>
    <cdr:to>
      <cdr:x>0.36842</cdr:x>
      <cdr:y>0.34211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16" y="1643074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13,9%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0.40789</cdr:y>
    </cdr:from>
    <cdr:to>
      <cdr:x>0.41228</cdr:x>
      <cdr:y>0.44737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14644" y="2214578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13,3%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0.44737</cdr:x>
      <cdr:y>0.23684</cdr:y>
    </cdr:from>
    <cdr:to>
      <cdr:x>0.58772</cdr:x>
      <cdr:y>0.31579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43338" y="1285884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17,8%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0.61404</cdr:x>
      <cdr:y>0.17105</cdr:y>
    </cdr:from>
    <cdr:to>
      <cdr:x>0.79825</cdr:x>
      <cdr:y>0.23684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00660" y="928694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22,1%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0.85965</cdr:x>
      <cdr:y>0.35526</cdr:y>
    </cdr:from>
    <cdr:to>
      <cdr:x>0.96491</cdr:x>
      <cdr:y>0.42105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00924" y="1928826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11,4%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CDF36-73E4-4AF9-8286-7FE6B061E13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33E3-AE6A-4103-863F-33283FAA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33E3-AE6A-4103-863F-33283FAA2C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33E3-AE6A-4103-863F-33283FAA2C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ert Landsca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285728"/>
            <a:ext cx="56435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Вредное влияние курения на организм человека.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Социально-экономические потери от курения.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110359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857232"/>
            <a:ext cx="4235338" cy="576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Курить или не курить – выбор за вами!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000232" y="785794"/>
          <a:ext cx="5486400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21429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Потребность – осознанная необходимость иметь что-либо материальное или   духовное.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6072230" cy="6643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571480"/>
            <a:ext cx="178591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Растение табак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668000" cy="579600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6286520"/>
            <a:ext cx="77867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Природные  зоны мира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007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85984" y="500042"/>
            <a:ext cx="4356000" cy="6012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0"/>
            <a:ext cx="70723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Христофор Колумб. (1451 – 1506 гг.)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128000" cy="532800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6072206"/>
            <a:ext cx="392909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Путешествие Колумба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996000" cy="5976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6500834"/>
            <a:ext cx="53578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Царь Михаил Федорович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428736"/>
          <a:ext cx="8929718" cy="50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Доля не болевших людей в Швеции, связанных с курением.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57187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11,6%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37861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40719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10,7%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571480"/>
          <a:ext cx="807249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868" y="385762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56,9%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314324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29,4%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571480"/>
          <a:ext cx="8072494" cy="5717574"/>
        </p:xfrm>
        <a:graphic>
          <a:graphicData uri="http://schemas.openxmlformats.org/drawingml/2006/table">
            <a:tbl>
              <a:tblPr/>
              <a:tblGrid>
                <a:gridCol w="4608539"/>
                <a:gridCol w="3463955"/>
              </a:tblGrid>
              <a:tr h="1029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            Ф а к т о </a:t>
                      </a:r>
                      <a:r>
                        <a:rPr lang="ru-RU" sz="2400" b="1" dirty="0" err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err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и с к  а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Удельный вес в общем числе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Смертей, в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4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Высокое кровяное давление.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Высокое содержание холестерина.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Курение.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Недостаточное потребление овощей и фруктов.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Излишки веса.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Алкоголь.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Гиподинамия.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Загрязнение воздуха в городах.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35,5%.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23%.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3.    17, 1%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4.    12,9%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   5.     12,5%.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    6.     11,9%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    7.     9%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    8.      1,2%.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33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Рисунок 14 « Основные факторы риска смертности населения в России».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потребители табака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0"/>
          <a:ext cx="7929618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71538" y="0"/>
            <a:ext cx="7162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Цены на сигареты и их потребление в Великобритании 1971 -1995 гг.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1285860"/>
          <a:ext cx="821537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5716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Цены в фунтах стерлингов, потребление в десятках миллионов сигарет».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214422"/>
          <a:ext cx="814393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Рост цен на потребительские товары.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3" y="500063"/>
            <a:ext cx="6786586" cy="5139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b="1" i="1">
                <a:solidFill>
                  <a:srgbClr val="B0105C"/>
                </a:solidFill>
                <a:latin typeface="Calibri" pitchFamily="34" charset="0"/>
                <a:cs typeface="Times New Roman" pitchFamily="18" charset="0"/>
              </a:rPr>
              <a:t>Вывод:</a:t>
            </a:r>
            <a:r>
              <a:rPr lang="ru-RU" sz="4000" i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Табак убивает курильщиков. </a:t>
            </a:r>
          </a:p>
          <a:p>
            <a:r>
              <a:rPr lang="ru-RU" sz="3200" b="1" i="1">
                <a:solidFill>
                  <a:srgbClr val="003F75"/>
                </a:solidFill>
                <a:latin typeface="Calibri" pitchFamily="34" charset="0"/>
                <a:cs typeface="Times New Roman" pitchFamily="18" charset="0"/>
              </a:rPr>
              <a:t>Это продукт, который при применении по прямому назначению </a:t>
            </a:r>
          </a:p>
          <a:p>
            <a:r>
              <a:rPr lang="ru-RU" sz="3200" b="1" i="1">
                <a:solidFill>
                  <a:srgbClr val="003F75"/>
                </a:solidFill>
                <a:latin typeface="Calibri" pitchFamily="34" charset="0"/>
                <a:cs typeface="Times New Roman" pitchFamily="18" charset="0"/>
              </a:rPr>
              <a:t>отрицательно влияет на здоровье. </a:t>
            </a:r>
          </a:p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Курение – это не  только проблема отдельного человека, </a:t>
            </a:r>
          </a:p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это проблема всего общества, т.е. социальная проблема.  </a:t>
            </a:r>
            <a:endParaRPr lang="ru-RU" sz="3200" b="1" i="1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501122" cy="4786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Курение – это удар 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по экономике страны и 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по семейному бюджету.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571472" y="1214422"/>
          <a:ext cx="77724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8572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Доля курящих в России по возрастно-половым группам, в %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643027"/>
          <a:ext cx="8143932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/>
        </p:nvSpPr>
        <p:spPr>
          <a:xfrm>
            <a:off x="714348" y="21429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Распространенность курения среди мужчин и женщин в 6 странах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СНГ,в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%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1571612"/>
          <a:ext cx="8286808" cy="485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21429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Число курящих в некоторых европейских странах в 80-е годы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643050"/>
          <a:ext cx="8429683" cy="481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Доля курящих  за последние годы в некоторых европейских странах.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nonsmokersl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586400" cy="3528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3073" name="Рисунок 2" descr="smokersl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654017" cy="35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792961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Легкие  некурящего  и курящего человека.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25730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189151" cy="57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Руки курильщика.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42852"/>
            <a:ext cx="8358246" cy="5632311"/>
          </a:xfrm>
          <a:prstGeom prst="rect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Табачный дым: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1)нервно-сердечные яды (болезни сердца, нервно-психические болезни);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2)радиоактивный полоний (болезни крови, раковые заболевания легких);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D9959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3)канцерогенные смолы (повреждение зубной эмали,   воспаление слизистых оболочек рта);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угарный газ ( болезни сердца);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5)никотин (поражение кровеносных сосудов, атеросклероз, зрения, нервной системы, желудка и кишечника, легких);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6) синильная кислота (нарушение всего организма);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7) стирол ( нарушение слуха)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437</TotalTime>
  <Words>543</Words>
  <PresentationFormat>Экран (4:3)</PresentationFormat>
  <Paragraphs>128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Слайд 1</vt:lpstr>
      <vt:lpstr>Основные потребители табака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64</cp:revision>
  <dcterms:created xsi:type="dcterms:W3CDTF">2008-03-21T14:34:19Z</dcterms:created>
  <dcterms:modified xsi:type="dcterms:W3CDTF">2009-01-15T09:13:51Z</dcterms:modified>
</cp:coreProperties>
</file>