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2" r:id="rId41"/>
    <p:sldId id="303" r:id="rId42"/>
    <p:sldId id="306" r:id="rId43"/>
    <p:sldId id="307" r:id="rId44"/>
    <p:sldId id="309" r:id="rId45"/>
    <p:sldId id="31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000A-112F-4C94-BD49-299825FB2863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1466-82DF-4C5D-AC24-EC44B55710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480"/>
            <a:ext cx="7929618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6000" dirty="0" smtClean="0">
                <a:solidFill>
                  <a:srgbClr val="FFFF00"/>
                </a:solidFill>
              </a:rPr>
              <a:t>Культура стран Запада </a:t>
            </a:r>
            <a:r>
              <a:rPr lang="ru-RU" sz="6000" dirty="0" smtClean="0">
                <a:solidFill>
                  <a:srgbClr val="FFFF00"/>
                </a:solidFill>
              </a:rPr>
              <a:t>в первой половине </a:t>
            </a:r>
            <a:r>
              <a:rPr lang="en-US" sz="6000" dirty="0" smtClean="0">
                <a:solidFill>
                  <a:srgbClr val="FFFF00"/>
                </a:solidFill>
              </a:rPr>
              <a:t> XX </a:t>
            </a:r>
            <a:r>
              <a:rPr lang="ru-RU" sz="6000" dirty="0" smtClean="0">
                <a:solidFill>
                  <a:srgbClr val="FFFF00"/>
                </a:solidFill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Анри Бергсон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Бергсон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0" y="571480"/>
            <a:ext cx="5072098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7200" b="1" i="1" smtClean="0">
                <a:solidFill>
                  <a:srgbClr val="FF0000"/>
                </a:solidFill>
              </a:rPr>
              <a:t>Экзистенциализм: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99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Николай Бердяев (1874 – 1948)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Бердяев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2" y="428604"/>
            <a:ext cx="4714908" cy="59293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991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Альбер Камю ( 1913 – 1960)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амю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428605"/>
            <a:ext cx="500066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99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Жан Поль Сартр (1905 – 1980)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Сартр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357166"/>
            <a:ext cx="4929222" cy="57150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Карл Ясперс (1883 – 1969)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Ясперс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2" y="785794"/>
            <a:ext cx="4929222" cy="5429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Мартин Хайдеггер (1886 – 1976)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Хайдеггер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0" y="785794"/>
            <a:ext cx="4714908" cy="5500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Лев Шестов (1886 – 1938)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Ортега – и – </a:t>
            </a:r>
            <a:r>
              <a:rPr lang="ru-RU" sz="4800" b="1" dirty="0" err="1" smtClean="0">
                <a:solidFill>
                  <a:srgbClr val="FF0000"/>
                </a:solidFill>
              </a:rPr>
              <a:t>Гасет</a:t>
            </a:r>
            <a:r>
              <a:rPr lang="ru-RU" sz="4800" b="1" dirty="0" smtClean="0">
                <a:solidFill>
                  <a:srgbClr val="FF0000"/>
                </a:solidFill>
              </a:rPr>
              <a:t> Хосе (1883 – 1955)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918163">
            <a:off x="457200" y="1285860"/>
            <a:ext cx="8229600" cy="3143272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0070C0"/>
                </a:solidFill>
              </a:rPr>
              <a:t>Авангард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71810"/>
            <a:ext cx="7772400" cy="269716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Анри  </a:t>
            </a:r>
            <a:r>
              <a:rPr lang="ru-RU" b="0" dirty="0" err="1" smtClean="0">
                <a:solidFill>
                  <a:srgbClr val="FF0000"/>
                </a:solidFill>
              </a:rPr>
              <a:t>матисс</a:t>
            </a:r>
            <a:r>
              <a:rPr lang="ru-RU" b="0" dirty="0" smtClean="0">
                <a:solidFill>
                  <a:srgbClr val="FF0000"/>
                </a:solidFill>
              </a:rPr>
              <a:t/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Рауль  </a:t>
            </a:r>
            <a:r>
              <a:rPr lang="ru-RU" b="0" dirty="0" err="1" smtClean="0">
                <a:solidFill>
                  <a:srgbClr val="FF0000"/>
                </a:solidFill>
              </a:rPr>
              <a:t>Дюфи</a:t>
            </a:r>
            <a:r>
              <a:rPr lang="ru-RU" b="0" dirty="0" smtClean="0">
                <a:solidFill>
                  <a:srgbClr val="FF0000"/>
                </a:solidFill>
              </a:rPr>
              <a:t/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Андре Дерен</a:t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Морис де </a:t>
            </a:r>
            <a:r>
              <a:rPr lang="ru-RU" b="0" dirty="0" err="1" smtClean="0">
                <a:solidFill>
                  <a:srgbClr val="FF0000"/>
                </a:solidFill>
              </a:rPr>
              <a:t>Вламинк</a:t>
            </a:r>
            <a:r>
              <a:rPr lang="ru-RU" b="0" dirty="0" smtClean="0">
                <a:solidFill>
                  <a:srgbClr val="FF0000"/>
                </a:solidFill>
              </a:rPr>
              <a:t/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Франц Марк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928825"/>
          </a:xfrm>
        </p:spPr>
        <p:txBody>
          <a:bodyPr>
            <a:normAutofit/>
          </a:bodyPr>
          <a:lstStyle/>
          <a:p>
            <a:pPr algn="ctr"/>
            <a:r>
              <a:rPr lang="ru-RU" sz="7800" b="1" dirty="0" err="1" smtClean="0">
                <a:solidFill>
                  <a:srgbClr val="FF0000"/>
                </a:solidFill>
              </a:rPr>
              <a:t>Фовизм</a:t>
            </a:r>
            <a:r>
              <a:rPr lang="ru-RU" sz="7800" b="1" dirty="0" smtClean="0">
                <a:solidFill>
                  <a:srgbClr val="FF0000"/>
                </a:solidFill>
              </a:rPr>
              <a:t> (с 1905г.)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29198"/>
            <a:ext cx="3008313" cy="119696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Фридрих Вильгельм Ницше (1844 – 1900)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Ницше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6304" b="16304"/>
          <a:stretch>
            <a:fillRect/>
          </a:stretch>
        </p:blipFill>
        <p:spPr>
          <a:xfrm>
            <a:off x="3500430" y="571480"/>
            <a:ext cx="5214974" cy="56436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А. </a:t>
            </a:r>
            <a:r>
              <a:rPr lang="ru-RU" dirty="0" err="1" smtClean="0">
                <a:solidFill>
                  <a:srgbClr val="FFFF00"/>
                </a:solidFill>
              </a:rPr>
              <a:t>Матисс</a:t>
            </a:r>
            <a:r>
              <a:rPr lang="ru-RU" dirty="0" smtClean="0">
                <a:solidFill>
                  <a:srgbClr val="FFFF00"/>
                </a:solidFill>
              </a:rPr>
              <a:t> Вид из окна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Администратор\Мои документы\Мои рисунки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221" b="26221"/>
          <a:stretch>
            <a:fillRect/>
          </a:stretch>
        </p:blipFill>
        <p:spPr>
          <a:xfrm>
            <a:off x="857224" y="1285860"/>
            <a:ext cx="7429552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</a:rPr>
              <a:t>Матисс</a:t>
            </a:r>
            <a:r>
              <a:rPr lang="ru-RU" sz="3600" dirty="0" smtClean="0">
                <a:solidFill>
                  <a:srgbClr val="FFFF00"/>
                </a:solidFill>
              </a:rPr>
              <a:t>. Красные рыбки</a:t>
            </a:r>
          </a:p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красные рыбки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304" b="16304"/>
          <a:stretch>
            <a:fillRect/>
          </a:stretch>
        </p:blipFill>
        <p:spPr>
          <a:xfrm>
            <a:off x="857224" y="612774"/>
            <a:ext cx="7358114" cy="47450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А.Матисс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Picture 2" descr="C:\Documents and Settings\Администратор\Рабочий стол\матисс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0" r="230"/>
          <a:stretch>
            <a:fillRect/>
          </a:stretch>
        </p:blipFill>
        <p:spPr>
          <a:xfrm>
            <a:off x="1142976" y="612774"/>
            <a:ext cx="7072362" cy="4816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Марк. Синий конь.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Франц Марк Синий конь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44" y="571480"/>
            <a:ext cx="5000660" cy="58579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Дерен. Стволы деревьев.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Администратор\Рабочий стол\Дерен Стволы деревьев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0" r="230"/>
          <a:stretch>
            <a:fillRect/>
          </a:stretch>
        </p:blipFill>
        <p:spPr>
          <a:xfrm>
            <a:off x="714348" y="612774"/>
            <a:ext cx="8001056" cy="48879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86058"/>
            <a:ext cx="8501122" cy="3429024"/>
          </a:xfrm>
        </p:spPr>
        <p:txBody>
          <a:bodyPr>
            <a:noAutofit/>
          </a:bodyPr>
          <a:lstStyle/>
          <a:p>
            <a:pPr algn="just"/>
            <a:r>
              <a:rPr lang="en-US" sz="3200" b="0" dirty="0" smtClean="0">
                <a:solidFill>
                  <a:srgbClr val="FF0000"/>
                </a:solidFill>
              </a:rPr>
              <a:t>-</a:t>
            </a:r>
            <a:r>
              <a:rPr lang="ru-RU" sz="3200" b="0" dirty="0" smtClean="0">
                <a:solidFill>
                  <a:srgbClr val="FF0000"/>
                </a:solidFill>
              </a:rPr>
              <a:t>Сознательный отказ от реалистического изображения,</a:t>
            </a:r>
            <a:r>
              <a:rPr lang="en-US" sz="3200" b="0" dirty="0" smtClean="0">
                <a:solidFill>
                  <a:srgbClr val="FF0000"/>
                </a:solidFill>
              </a:rPr>
              <a:t/>
            </a:r>
            <a:br>
              <a:rPr lang="en-US" sz="3200" b="0" dirty="0" smtClean="0">
                <a:solidFill>
                  <a:srgbClr val="FF0000"/>
                </a:solidFill>
              </a:rPr>
            </a:br>
            <a:r>
              <a:rPr lang="en-US" sz="3200" b="0" dirty="0" smtClean="0">
                <a:solidFill>
                  <a:srgbClr val="FF0000"/>
                </a:solidFill>
              </a:rPr>
              <a:t>-</a:t>
            </a:r>
            <a:r>
              <a:rPr lang="ru-RU" sz="3200" b="0" dirty="0" smtClean="0">
                <a:solidFill>
                  <a:srgbClr val="FF0000"/>
                </a:solidFill>
              </a:rPr>
              <a:t>декоративный характер изображения,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-обращение к эмоциям, воздействие на них неестественно чистым и в то же время плоским, лишенным оттенков цветом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185738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Характерные черты </a:t>
            </a:r>
            <a:r>
              <a:rPr lang="ru-RU" sz="4800" b="1" dirty="0" err="1" smtClean="0">
                <a:solidFill>
                  <a:srgbClr val="FF0000"/>
                </a:solidFill>
              </a:rPr>
              <a:t>фовизма</a:t>
            </a:r>
            <a:r>
              <a:rPr lang="ru-RU" sz="4800" b="1" dirty="0" smtClean="0">
                <a:solidFill>
                  <a:srgbClr val="FF0000"/>
                </a:solidFill>
              </a:rPr>
              <a:t>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65306"/>
          </a:xfrm>
        </p:spPr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</a:rPr>
              <a:t>Дробление предметов и фигур на геометрические элементы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088987">
            <a:off x="700352" y="1062370"/>
            <a:ext cx="7772400" cy="2582580"/>
          </a:xfrm>
        </p:spPr>
        <p:txBody>
          <a:bodyPr/>
          <a:lstStyle/>
          <a:p>
            <a:pPr algn="ctr"/>
            <a:r>
              <a:rPr lang="ru-RU" sz="13800" b="1" dirty="0" smtClean="0">
                <a:solidFill>
                  <a:srgbClr val="0070C0"/>
                </a:solidFill>
              </a:rPr>
              <a:t>Кубизм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Пабло Пикассо (1881 – 1973)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Пикассо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571480"/>
            <a:ext cx="4500594" cy="5429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Пикассо. Бедняки на берегу моря.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285728"/>
            <a:ext cx="5000660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420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Пикассо. Девочка на шаре.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357166"/>
            <a:ext cx="5072098" cy="60722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«Этот мир – это воля к власти, и ничего более, - и вы сами – тоже воля к власти, и  ничего более!»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Пикассо. Женщина в кресле</a:t>
            </a:r>
            <a:endParaRPr lang="ru-RU" sz="3200" dirty="0"/>
          </a:p>
        </p:txBody>
      </p:sp>
      <p:pic>
        <p:nvPicPr>
          <p:cNvPr id="5" name="Picture 2" descr="C:\Documents and Settings\Администратор\Рабочий стол\Пикассо Женщина в кресле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304" b="16304"/>
          <a:stretch>
            <a:fillRect/>
          </a:stretch>
        </p:blipFill>
        <p:spPr>
          <a:xfrm>
            <a:off x="928662" y="612774"/>
            <a:ext cx="7500990" cy="47450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7991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Брак. Круглый стол.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Круглый стол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0" y="428604"/>
            <a:ext cx="5357850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214686"/>
            <a:ext cx="7772400" cy="335758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 smtClean="0">
                <a:solidFill>
                  <a:srgbClr val="FF0000"/>
                </a:solidFill>
              </a:rPr>
              <a:t>Отказ от перспективы, светотени; передача пространства; проникновение во  внутренний мир человека; выражение тревоги, дискомфорта с помощью цвета.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015432">
            <a:off x="601097" y="1002749"/>
            <a:ext cx="7772400" cy="172605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Экспрессионизм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Э.Мунк. Крик.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54" y="357166"/>
            <a:ext cx="5500726" cy="59293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Э.Кирхнер</a:t>
            </a:r>
            <a:r>
              <a:rPr lang="ru-RU" sz="2400" dirty="0" smtClean="0">
                <a:solidFill>
                  <a:srgbClr val="FFFF00"/>
                </a:solidFill>
              </a:rPr>
              <a:t> Цирковой наездник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357166"/>
            <a:ext cx="5357850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42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Э.Нольде</a:t>
            </a:r>
            <a:r>
              <a:rPr lang="ru-RU" sz="3200" dirty="0" smtClean="0">
                <a:solidFill>
                  <a:srgbClr val="FFFF00"/>
                </a:solidFill>
              </a:rPr>
              <a:t>. Его предки.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285728"/>
            <a:ext cx="5214974" cy="62865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714752"/>
            <a:ext cx="7772400" cy="205422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dirty="0" smtClean="0">
                <a:solidFill>
                  <a:srgbClr val="FF0000"/>
                </a:solidFill>
              </a:rPr>
              <a:t>беспредметное искусство, изображение цветовых пятен, пересечение линий и плоскостей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201572">
            <a:off x="722313" y="857232"/>
            <a:ext cx="7772400" cy="2000264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Абстракционизм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В.Кандинский. Композиция.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Рабочий стол\Композиция Кандински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285860"/>
            <a:ext cx="7643866" cy="50006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В.Кандинский . Импровизация.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000" b="8000"/>
          <a:stretch>
            <a:fillRect/>
          </a:stretch>
        </p:blipFill>
        <p:spPr>
          <a:xfrm>
            <a:off x="785786" y="357166"/>
            <a:ext cx="7715304" cy="50720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71810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Разрыв с традиционным искусством; прославление машины, индустрии, города стремление передать движение через изображение его отдельных этапов на одном полотне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167739">
            <a:off x="714348" y="1214423"/>
            <a:ext cx="7772400" cy="1928826"/>
          </a:xfrm>
        </p:spPr>
        <p:txBody>
          <a:bodyPr>
            <a:norm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Футуризм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3008313" cy="1214446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Зигмунд Фрейд (1856 – 1939)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Администратор\Рабочий стол\Фрейд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58" y="285728"/>
            <a:ext cx="4714908" cy="57150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У.Боччони</a:t>
            </a:r>
            <a:r>
              <a:rPr lang="ru-RU" sz="3200" dirty="0" smtClean="0">
                <a:solidFill>
                  <a:srgbClr val="FFFF00"/>
                </a:solidFill>
              </a:rPr>
              <a:t>.  Восставший город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Администратор\Рабочий стол\Умберто Боччони Восставший город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30" r="230"/>
          <a:stretch>
            <a:fillRect/>
          </a:stretch>
        </p:blipFill>
        <p:spPr>
          <a:xfrm>
            <a:off x="642910" y="612774"/>
            <a:ext cx="7929618" cy="4673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Д.Северини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Голубая</a:t>
            </a:r>
            <a:r>
              <a:rPr lang="ru-RU" sz="2800" dirty="0" smtClean="0">
                <a:solidFill>
                  <a:srgbClr val="FFFF00"/>
                </a:solidFill>
              </a:rPr>
              <a:t> танцовщица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Рабочий стол\Северини Голубая танцовщиц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285860"/>
            <a:ext cx="7500990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71810"/>
            <a:ext cx="7772400" cy="3143272"/>
          </a:xfrm>
        </p:spPr>
        <p:txBody>
          <a:bodyPr>
            <a:normAutofit/>
          </a:bodyPr>
          <a:lstStyle/>
          <a:p>
            <a:pPr algn="just"/>
            <a:r>
              <a:rPr lang="ru-RU" b="0" dirty="0" smtClean="0">
                <a:solidFill>
                  <a:srgbClr val="FF0000"/>
                </a:solidFill>
              </a:rPr>
              <a:t>Фантастическое преломление реальности, сочетание на полотне не сочетаемых  в жизни предметов и явлений.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226395">
            <a:off x="722313" y="1071547"/>
            <a:ext cx="7772400" cy="1785949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Сюрреализм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И.Танги. Умножение арок.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Мои документы\Мои рисунки\Изображение\Изображение 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357298"/>
            <a:ext cx="8286808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С.Дали. Лицо войны.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Администратор\Мои документы\Мои рисунки\Изображение\Изображение 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36" b="5836"/>
          <a:stretch>
            <a:fillRect/>
          </a:stretch>
        </p:blipFill>
        <p:spPr>
          <a:xfrm>
            <a:off x="428596" y="1285860"/>
            <a:ext cx="8429684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С.Дали. Портрет Пикассо.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Мои документы\Мои рисунки\Изображение\Изображение 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349953"/>
            <a:ext cx="5472122" cy="62223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-</a:t>
            </a:r>
            <a:r>
              <a:rPr lang="ru-RU" b="0" dirty="0" smtClean="0">
                <a:solidFill>
                  <a:srgbClr val="FF0000"/>
                </a:solidFill>
              </a:rPr>
              <a:t>-биологические потребности,</a:t>
            </a:r>
            <a:br>
              <a:rPr lang="ru-RU" b="0" dirty="0" smtClean="0">
                <a:solidFill>
                  <a:srgbClr val="FF0000"/>
                </a:solidFill>
              </a:rPr>
            </a:br>
            <a:r>
              <a:rPr lang="ru-RU" b="0" dirty="0" smtClean="0">
                <a:solidFill>
                  <a:srgbClr val="FF0000"/>
                </a:solidFill>
              </a:rPr>
              <a:t>-вытесненные желания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722313" y="1357313"/>
            <a:ext cx="7772400" cy="2214562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0000"/>
                </a:solidFill>
              </a:rPr>
              <a:t>Подсознание («Оно»):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86808" cy="46434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-управляет нашими контактами с внешним миром, подрастая, мы учимся вести себя по правилам, делать то, что должно,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-сознание заставляет нас слушаться рассудка, искать выгоды, все подвергать критике, сомнению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4"/>
            <a:ext cx="7772400" cy="2714644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Сознание (Я, Его):</a:t>
            </a:r>
          </a:p>
          <a:p>
            <a:pPr algn="ctr"/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43314"/>
            <a:ext cx="7772400" cy="2571768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-закрепившиеся в человеке культурные нормы, правила, требования, законы (нравственность, мораль)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32"/>
            <a:ext cx="7772400" cy="2357454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400" b="1" dirty="0" err="1" smtClean="0">
                <a:solidFill>
                  <a:srgbClr val="FF0000"/>
                </a:solidFill>
              </a:rPr>
              <a:t>Сверхсознание</a:t>
            </a:r>
            <a:r>
              <a:rPr lang="ru-RU" sz="6400" b="1" dirty="0" smtClean="0">
                <a:solidFill>
                  <a:srgbClr val="FF0000"/>
                </a:solidFill>
              </a:rPr>
              <a:t> (Сверх – Я):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7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Карл Густав Юнг (1875 – 1961гг.)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Администратор\Рабочий стол\Юнг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500042"/>
            <a:ext cx="4357718" cy="53578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Философия жизни: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Шпенглер Освальд(1880 – 1936),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Тойнби </a:t>
            </a:r>
            <a:r>
              <a:rPr lang="ru-RU" sz="6600" dirty="0" err="1" smtClean="0">
                <a:solidFill>
                  <a:srgbClr val="FF0000"/>
                </a:solidFill>
              </a:rPr>
              <a:t>Арнолд</a:t>
            </a:r>
            <a:r>
              <a:rPr lang="ru-RU" sz="6600" dirty="0" smtClean="0">
                <a:solidFill>
                  <a:srgbClr val="FF0000"/>
                </a:solidFill>
              </a:rPr>
              <a:t> (1889 – 1975),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Бергсон Анри (1859 – 1941)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366</Words>
  <Application>Microsoft Office PowerPoint</Application>
  <PresentationFormat>Экран (4:3)</PresentationFormat>
  <Paragraphs>57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Культура стран Запада в первой половине  XX  века.</vt:lpstr>
      <vt:lpstr>Слайд 2</vt:lpstr>
      <vt:lpstr>«Этот мир – это воля к власти, и ничего более, - и вы сами – тоже воля к власти, и  ничего более!»</vt:lpstr>
      <vt:lpstr> Зигмунд Фрейд (1856 – 1939)</vt:lpstr>
      <vt:lpstr>--биологические потребности, -вытесненные желания</vt:lpstr>
      <vt:lpstr>-управляет нашими контактами с внешним миром, подрастая, мы учимся вести себя по правилам, делать то, что должно,  -сознание заставляет нас слушаться рассудка, искать выгоды, все подвергать критике, сомнению</vt:lpstr>
      <vt:lpstr>-закрепившиеся в человеке культурные нормы, правила, требования, законы (нравственность, мораль)</vt:lpstr>
      <vt:lpstr>Карл Густав Юнг (1875 – 1961гг.)</vt:lpstr>
      <vt:lpstr>Философия жизни: Шпенглер Освальд(1880 – 1936), Тойнби Арнолд (1889 – 1975), Бергсон Анри (1859 – 1941)</vt:lpstr>
      <vt:lpstr>Анри Бергсон</vt:lpstr>
      <vt:lpstr>Экзистенциализм:</vt:lpstr>
      <vt:lpstr>Николай Бердяев (1874 – 1948)</vt:lpstr>
      <vt:lpstr>Альбер Камю ( 1913 – 1960)</vt:lpstr>
      <vt:lpstr>Жан Поль Сартр (1905 – 1980)</vt:lpstr>
      <vt:lpstr>Карл Ясперс (1883 – 1969)</vt:lpstr>
      <vt:lpstr>Мартин Хайдеггер (1886 – 1976)</vt:lpstr>
      <vt:lpstr>Лев Шестов (1886 – 1938) Ортега – и – Гасет Хосе (1883 – 1955)</vt:lpstr>
      <vt:lpstr>Авангард</vt:lpstr>
      <vt:lpstr>Анри  матисс Рауль  Дюфи Андре Дерен Морис де Вламинк Франц Марк</vt:lpstr>
      <vt:lpstr>А. Матисс Вид из окна </vt:lpstr>
      <vt:lpstr>Слайд 21</vt:lpstr>
      <vt:lpstr>Слайд 22</vt:lpstr>
      <vt:lpstr>Марк. Синий конь.</vt:lpstr>
      <vt:lpstr>Слайд 24</vt:lpstr>
      <vt:lpstr>-Сознательный отказ от реалистического изображения, -декоративный характер изображения, -обращение к эмоциям, воздействие на них неестественно чистым и в то же время плоским, лишенным оттенков цветом</vt:lpstr>
      <vt:lpstr>Дробление предметов и фигур на геометрические элементы</vt:lpstr>
      <vt:lpstr>Пабло Пикассо (1881 – 1973)</vt:lpstr>
      <vt:lpstr>Пикассо. Бедняки на берегу моря.</vt:lpstr>
      <vt:lpstr>Пикассо. Девочка на шаре.</vt:lpstr>
      <vt:lpstr>Слайд 30</vt:lpstr>
      <vt:lpstr>Брак. Круглый стол.</vt:lpstr>
      <vt:lpstr>Отказ от перспективы, светотени; передача пространства; проникновение во  внутренний мир человека; выражение тревоги, дискомфорта с помощью цвета.</vt:lpstr>
      <vt:lpstr>Э.Мунк. Крик.</vt:lpstr>
      <vt:lpstr>Э.Кирхнер Цирковой наездник</vt:lpstr>
      <vt:lpstr>Э.Нольде. Его предки.</vt:lpstr>
      <vt:lpstr>беспредметное искусство, изображение цветовых пятен, пересечение линий и плоскостей</vt:lpstr>
      <vt:lpstr>В.Кандинский. Композиция.</vt:lpstr>
      <vt:lpstr>Слайд 38</vt:lpstr>
      <vt:lpstr>Разрыв с традиционным искусством; прославление машины, индустрии, города стремление передать движение через изображение его отдельных этапов на одном полотне</vt:lpstr>
      <vt:lpstr>Слайд 40</vt:lpstr>
      <vt:lpstr>Д.Северини. Голубая танцовщица</vt:lpstr>
      <vt:lpstr>Фантастическое преломление реальности, сочетание на полотне не сочетаемых  в жизни предметов и явлений.</vt:lpstr>
      <vt:lpstr>И.Танги. Умножение арок.</vt:lpstr>
      <vt:lpstr>С.Дали. Лицо войны.</vt:lpstr>
      <vt:lpstr>С.Дали. Портрет Пикассо.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Духовная жизнь, развитие отечественной и мировой культуры в первой половине  XX  века.</dc:title>
  <dc:creator>Zver</dc:creator>
  <cp:lastModifiedBy>Zver</cp:lastModifiedBy>
  <cp:revision>24</cp:revision>
  <dcterms:created xsi:type="dcterms:W3CDTF">2001-12-31T22:17:29Z</dcterms:created>
  <dcterms:modified xsi:type="dcterms:W3CDTF">2002-01-01T00:33:18Z</dcterms:modified>
</cp:coreProperties>
</file>