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7" r:id="rId2"/>
    <p:sldMasterId id="2147483689" r:id="rId3"/>
    <p:sldMasterId id="2147483691" r:id="rId4"/>
    <p:sldMasterId id="2147483693" r:id="rId5"/>
  </p:sldMasterIdLst>
  <p:notesMasterIdLst>
    <p:notesMasterId r:id="rId21"/>
  </p:notesMasterIdLst>
  <p:sldIdLst>
    <p:sldId id="256" r:id="rId6"/>
    <p:sldId id="257" r:id="rId7"/>
    <p:sldId id="259" r:id="rId8"/>
    <p:sldId id="260" r:id="rId9"/>
    <p:sldId id="265" r:id="rId10"/>
    <p:sldId id="261" r:id="rId11"/>
    <p:sldId id="268" r:id="rId12"/>
    <p:sldId id="269" r:id="rId13"/>
    <p:sldId id="280" r:id="rId14"/>
    <p:sldId id="270" r:id="rId15"/>
    <p:sldId id="273" r:id="rId16"/>
    <p:sldId id="275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25" autoAdjust="0"/>
  </p:normalViewPr>
  <p:slideViewPr>
    <p:cSldViewPr>
      <p:cViewPr varScale="1">
        <p:scale>
          <a:sx n="77" d="100"/>
          <a:sy n="77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DCFE5C4-0174-41D5-A0A1-6C246E4BF694}" type="datetimeFigureOut">
              <a:rPr lang="ru-RU"/>
              <a:pPr>
                <a:defRPr/>
              </a:pPr>
              <a:t>15.07.2009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78FC18C-0ACB-4834-A849-4E1A358D9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08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46D7D4-792F-4383-B1D9-93B6D684D1B4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244553-1836-468C-B70B-84C15098D7E9}" type="slidenum">
              <a:rPr lang="ru-RU" smtClean="0">
                <a:cs typeface="Arial" charset="0"/>
              </a:rPr>
              <a:pPr/>
              <a:t>6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24065-D581-4CCF-AC17-9610D4F6A762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6C1444-B629-494A-8E6A-CA27479BF195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4F3A59-82F7-42C8-81CC-7DE67D7B7D2E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A5C4-9190-4FDE-BD8B-BF1FEB30A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EC66-2041-4123-9FCF-682D176E4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A3C04-68E7-4EF0-BDB9-E7EAD5B00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7371F-65A9-4A34-A3AA-1DF4B8E75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BAB7-09D5-4387-939A-1E22F5E4D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63505-F505-4BEA-AF9B-2CCE9A499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50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850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C603D-3BEC-4723-BC63-584744814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A75C-2B09-4F73-AFEF-66DF06537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AA40A-FF79-43B5-96E4-8AF2476DE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2E58-8D09-47C8-ACCA-D388DB5D3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7048-F2C9-4FED-B9B1-FD2909364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C6F3F-3AA1-42E4-B310-C3B8ACB26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226D-AC81-4E9A-9CA3-4F549ED00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5956-F071-427A-86D8-305F733DD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B28DB-B71E-4095-9632-5B0201127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EAD21-5547-43B2-82DD-596966D2E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1955B-C78D-4ACB-9236-501EE3FBE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A303-B4A6-4704-81B5-7A087769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446A6-7DEB-4FCE-A351-00339EB8C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B13A6-2F6B-41A5-BB0D-EA1916415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909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8FBF-0D70-4B47-8955-35D8A7BE5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E72F9-28E0-44E6-828C-010FC7FB5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83473-591D-4DB3-9387-99E97EB86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3BF57-93C3-4B16-8F7E-A006FEC62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94F28-5F98-481C-9FCA-E84429B16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0BEB-B8A7-4805-ACCE-0E5B911F3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192FF-9C95-4AC1-AA5C-3B02CFDBB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6F2E-4C25-4513-BEAC-46FB92F1D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F4486-F831-42AF-A03C-8D0012C8D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A488-A348-42CB-9C31-15741C902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7B2C2-349D-4F31-BA50-41DAD9AE1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22305-C13B-4C30-8BEB-F5E7C3D94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7A17F-9E1B-4349-849B-87F69F32A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C5B85-5686-4B6C-9AF3-F1BAFFB365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91462-8CA4-43AA-945B-9F5C2A2FD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D61E8-E4E5-466D-AE49-48EE33213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167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67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7F65-FA0D-42D3-904E-82A9FC13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B4373-A9B0-4D34-A53A-A955C9413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3CBD-2CCF-46EF-B84F-15BED47D4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6EE5-93EF-49D6-B4DA-28AAAF408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CF16-C82C-4C33-B2B7-A216004ED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90AAF-F738-4574-B33E-5A5118CC9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87EB-5DD5-4C97-A8A8-D5BFE2EB1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D664-AE57-4811-A993-CDB64603A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88E33-A962-41FA-9AEE-CF9C63806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A0531-01F7-4DE5-8CBA-D5C87CAB5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AB3A-23BF-42EC-8B5D-A7652223F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BD1F5-F71F-47A9-B863-CD3ACAA47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198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98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70559-F89F-4A3E-BBB5-D4DEB6AF5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750CA-560C-4E43-A594-3D2DF2AEB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B045-D9A2-47D1-95FB-08F571275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55AE-3748-452C-815D-22243A92E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E1988-7F40-4ED4-9022-A4E4108F4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DE093-DF8D-4A98-8B8A-D5C64BEA6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C5F0B-85E8-4292-A7AE-4B92D57C1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93A2E-934E-4B0E-8919-8DBBC95C0E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F665-698B-4373-A9A1-D909D02E9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B2F3E-49F2-4B8C-96CF-DD25E9BA09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96791-93E5-4330-ACAE-A8C152A1C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B4CA1-4285-4F66-832B-80C726A18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4EA76-EF91-4072-9F01-AD0C5D50B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10AB5-723B-4DF8-96E4-8E0C23D4F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76851-8F18-4522-B9C5-96FDE666B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B726-8CE1-4BAC-B7A8-D43786054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6A308-2A2D-4091-81B1-0A38E5688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6ADD5-5698-4B23-806A-06559B132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71C1B-C638-49E8-972B-1C141C678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E804-C924-4A16-B48E-9E687FD09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5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5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5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6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7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4918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919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4919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947360-F260-40FC-BB32-05A9F75F6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700" r:id="rId13"/>
    <p:sldLayoutId id="21474836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39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39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39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839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839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6658BDD8-E895-45D8-97DD-86100606D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23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14" r:id="rId11"/>
    <p:sldLayoutId id="2147483713" r:id="rId12"/>
    <p:sldLayoutId id="214748371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806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806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EEC2CC1-4365-4245-8583-B965D47C8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26" r:id="rId12"/>
    <p:sldLayoutId id="2147483725" r:id="rId13"/>
    <p:sldLayoutId id="214748372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157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57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157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57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57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57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7EDF1F5-FF3E-42D9-8CEE-02B2E4196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57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43A1A06-EDB6-4360-98F3-810EA1940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837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87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87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87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879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87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187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879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187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7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  <p:sldLayoutId id="2147483751" r:id="rId12"/>
    <p:sldLayoutId id="2147483750" r:id="rId13"/>
    <p:sldLayoutId id="2147483749" r:id="rId14"/>
    <p:sldLayoutId id="2147483748" r:id="rId15"/>
    <p:sldLayoutId id="2147483747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7367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Софья Васильевна Ковалевская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52800"/>
            <a:ext cx="71628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/>
              <a:t>Первая русская женщина-математик,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/>
              <a:t>член-корреспондент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/>
              <a:t>Санкт-Петербургской Академии наук,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i="1" dirty="0" smtClean="0"/>
              <a:t>профессор Стокгольмского университета, литератор и публицист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533400"/>
            <a:ext cx="5943600" cy="28194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b="1" i="1" dirty="0" smtClean="0"/>
              <a:t>Но в этот тяжелый период своей жизни Софья Васильевна, отличаясь разносторонним образованием, занимается литературой и публицистикой , пишет стихи, романы, научные обзоры , театральные рецензии…</a:t>
            </a:r>
          </a:p>
        </p:txBody>
      </p:sp>
      <p:pic>
        <p:nvPicPr>
          <p:cNvPr id="89090" name="Picture 7" descr="zh_retro_sankt_peterburg_f11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5425" y="377825"/>
            <a:ext cx="2603500" cy="3260725"/>
          </a:xfrm>
        </p:spPr>
      </p:pic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" y="4191000"/>
            <a:ext cx="525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 1883 году Ковалевская уезжает в Берлин, а 30 января 1884 года Софья Васильевна прочитала свою первую лекцию в Стокгольмском университете.</a:t>
            </a:r>
          </a:p>
        </p:txBody>
      </p:sp>
      <p:pic>
        <p:nvPicPr>
          <p:cNvPr id="89092" name="Picture 7" descr="kovalevskie_s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3963" y="3578225"/>
            <a:ext cx="2101850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7"/>
          <p:cNvSpPr>
            <a:spLocks noGrp="1" noChangeArrowheads="1"/>
          </p:cNvSpPr>
          <p:nvPr>
            <p:ph type="title" sz="quarter"/>
          </p:nvPr>
        </p:nvSpPr>
        <p:spPr>
          <a:xfrm>
            <a:off x="1676400" y="304800"/>
            <a:ext cx="5410200" cy="1828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В этот же период она исследует одну труднейшую задачу, над</a:t>
            </a:r>
            <a:r>
              <a:rPr lang="ru-RU" sz="4000" dirty="0" smtClean="0"/>
              <a:t> </a:t>
            </a:r>
            <a:r>
              <a:rPr lang="ru-RU" sz="2000" dirty="0" smtClean="0"/>
              <a:t>которой работают  величайшие умы  человечества  Эйлер и Лагранж,  и добивается выдающихся результатов.</a:t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23556" name="Picture 12" descr="Cauchy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04800"/>
            <a:ext cx="1371600" cy="1619250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011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28600"/>
            <a:ext cx="14668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304800" y="2209800"/>
            <a:ext cx="541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6 декабря 1888 года  Парижская академия наук известила Софью Васильевну о том, что ей присуждена премия </a:t>
            </a:r>
            <a:r>
              <a:rPr lang="ru-RU" sz="2000" i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Бордена</a:t>
            </a:r>
            <a:r>
              <a:rPr lang="ru-RU" sz="2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На конкурс были  представлены 15 работ, Софья Васильевна для своей работы выбрала девиз: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«Говори - что знаешь,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делай - что должен,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0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будь - чему быть».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Ее имя стало известно всему миру. О ней писали все газеты.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000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Через  год, за дополнительные исследования той же проблемы  Шведская академия наук присуждает Ковалевской </a:t>
            </a:r>
            <a:r>
              <a:rPr lang="ru-RU" sz="2000" i="1" u="sng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премию короля Оскара.</a:t>
            </a:r>
          </a:p>
        </p:txBody>
      </p:sp>
      <p:pic>
        <p:nvPicPr>
          <p:cNvPr id="90117" name="Picture 9" descr="kovalevskie_s_2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076950" y="2292350"/>
            <a:ext cx="2994025" cy="437673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33600" y="0"/>
            <a:ext cx="7010400" cy="3505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dirty="0" smtClean="0"/>
              <a:t>Благодаря стараниями великого русского математика П.Л.Чебышева,  7 ноября 1889 года Петербургская академия наук избирает Ковалевскую своим почетным членом-корреспондентом на физико-математическом  отделении Российской академии наук.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/>
              <a:t>	О ней  пишут журналы и газеты всего мира, ее чествуют на многочисленных вечерах, посвящают ей сонеты.</a:t>
            </a:r>
          </a:p>
        </p:txBody>
      </p:sp>
      <p:pic>
        <p:nvPicPr>
          <p:cNvPr id="91138" name="Picture 7" descr="Чебыше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0988" y="682625"/>
            <a:ext cx="1803400" cy="4608513"/>
          </a:xfrm>
        </p:spPr>
      </p:pic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0" y="3429000"/>
            <a:ext cx="6934200" cy="2895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8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Однако, когда в апреле 1890 года , вернувшись на родину, Софья Васильевна  пожелала присутствовать, как член-корреспондент, на заседании Академии, ей ответили:</a:t>
            </a:r>
            <a:endParaRPr lang="ru-RU" sz="2800" i="1" u="sng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r>
              <a:rPr lang="ru-RU" sz="3000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«Пребывание женщин на таких заседаниях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3000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не в обычаях Академии!»</a:t>
            </a:r>
            <a:endParaRPr lang="ru-RU" sz="3000" i="1" u="sng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Большей  обиды ей не могли нанести в России</a:t>
            </a:r>
          </a:p>
        </p:txBody>
      </p:sp>
      <p:pic>
        <p:nvPicPr>
          <p:cNvPr id="91140" name="Picture 14" descr="zh_retro_sankt_peterburg_f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1788" y="3730625"/>
            <a:ext cx="22606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2296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/>
              <a:t>Ничего не изменилось на родине Ковалевской после присуждения ей академического звания. В сентябре она вернулась  в Стокгольм.</a:t>
            </a:r>
            <a:endParaRPr lang="ru-RU" sz="2400" b="1" i="1" u="sng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/>
              <a:t> В конце 1891 года  по дороге  из Франции в Швецию она сильно простудилась и заболела воспалением легких</a:t>
            </a:r>
          </a:p>
        </p:txBody>
      </p:sp>
      <p:pic>
        <p:nvPicPr>
          <p:cNvPr id="104457" name="Picture 9" descr="2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81200" y="2209800"/>
            <a:ext cx="1873250" cy="2667000"/>
          </a:xfrm>
          <a:ln w="38100" cap="sq">
            <a:solidFill>
              <a:srgbClr val="00000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3187" name="Picture 10" descr="zh_retro_sankt_peterburg_f11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705475" y="1749425"/>
            <a:ext cx="3298825" cy="3908425"/>
          </a:xfrm>
        </p:spPr>
      </p:pic>
      <p:sp>
        <p:nvSpPr>
          <p:cNvPr id="93188" name="Прямоугольник 9"/>
          <p:cNvSpPr>
            <a:spLocks noChangeArrowheads="1"/>
          </p:cNvSpPr>
          <p:nvPr/>
        </p:nvSpPr>
        <p:spPr bwMode="auto">
          <a:xfrm>
            <a:off x="609600" y="5105400"/>
            <a:ext cx="487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/>
              <a:t>В возрасте 41 года, в полном расцвете творческих сил, не испытав радости возвращения на родину,  Софья Ковалевская умерла .</a:t>
            </a:r>
            <a:endParaRPr lang="ru-RU" i="1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685800"/>
            <a:ext cx="5410200" cy="5791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С разных концов Европы в день похорон прибыли телеграммы, письма, цветы...</a:t>
            </a:r>
            <a:endParaRPr lang="ru-RU" sz="2400" b="1" u="sng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	На похоронах один из друзей Ковалевской сказал: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 u="sng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/>
              <a:t>	</a:t>
            </a:r>
            <a:r>
              <a:rPr lang="ru-RU" i="1" dirty="0" smtClean="0"/>
              <a:t>«Софья Васильевна,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 smtClean="0"/>
              <a:t>Вы всегда будете славой  нашей родины, вас оплакивает вся ученая и литературная  Россия!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dirty="0" smtClean="0"/>
              <a:t>	Вам не суждено было работать на родине, но Вы остались преданной союзницей  юной России, той России, которой принадлежит будущее!»</a:t>
            </a:r>
          </a:p>
        </p:txBody>
      </p:sp>
      <p:pic>
        <p:nvPicPr>
          <p:cNvPr id="95234" name="Picture 7" descr="iCAF5DUO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2763" y="1292225"/>
            <a:ext cx="2559050" cy="7705725"/>
          </a:xfr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3962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	</a:t>
            </a:r>
            <a:r>
              <a:rPr lang="ru-RU" i="1" dirty="0" smtClean="0"/>
              <a:t>Образ Софьи Васильевны Ковалевской, талантливейшей женщины-математика, которая в годы темной реакции  и нелепых предрассудков с необычайной  смелостью  и настойчивостью  пробивала  себе  дорогу  к науке  и свету, еще долго  будет  вызывать восхищение передовых людей России и всего мира. 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438400" y="457200"/>
            <a:ext cx="6705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u="sng" dirty="0" smtClean="0">
                <a:solidFill>
                  <a:schemeClr val="accent5">
                    <a:lumMod val="90000"/>
                  </a:schemeClr>
                </a:solidFill>
              </a:rPr>
              <a:t>Софья Васильевна Ковалевская</a:t>
            </a:r>
            <a:r>
              <a:rPr lang="ru-RU" sz="2400" b="1" i="1" dirty="0" smtClean="0">
                <a:solidFill>
                  <a:schemeClr val="accent5">
                    <a:lumMod val="90000"/>
                  </a:schemeClr>
                </a:solidFill>
              </a:rPr>
              <a:t> </a:t>
            </a:r>
            <a:r>
              <a:rPr lang="ru-RU" sz="2400" b="1" i="1" dirty="0" smtClean="0"/>
              <a:t> </a:t>
            </a:r>
            <a:r>
              <a:rPr lang="ru-RU" sz="1800" b="1" i="1" dirty="0" smtClean="0">
                <a:solidFill>
                  <a:schemeClr val="tx2">
                    <a:lumMod val="90000"/>
                  </a:schemeClr>
                </a:solidFill>
              </a:rPr>
              <a:t>родилась в Москве 15 января 1850 года в семье  артиллерийского генерала  Василия  Корвин– Круковского, занимавшего должность начальника арсенала.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800" b="1" i="1" dirty="0" smtClean="0">
              <a:solidFill>
                <a:schemeClr val="tx2">
                  <a:lumMod val="90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1800" b="1" i="1" dirty="0" smtClean="0">
                <a:solidFill>
                  <a:schemeClr val="tx2">
                    <a:lumMod val="90000"/>
                  </a:schemeClr>
                </a:solidFill>
              </a:rPr>
              <a:t> Когда Соне было 6 лет, отец вышел в отставку и поселился в своем родовом имении </a:t>
            </a:r>
            <a:r>
              <a:rPr lang="ru-RU" sz="1800" b="1" i="1" dirty="0" err="1" smtClean="0">
                <a:solidFill>
                  <a:schemeClr val="tx2">
                    <a:lumMod val="90000"/>
                  </a:schemeClr>
                </a:solidFill>
              </a:rPr>
              <a:t>Палибино</a:t>
            </a:r>
            <a:r>
              <a:rPr lang="ru-RU" sz="1800" b="1" i="1" dirty="0" smtClean="0">
                <a:solidFill>
                  <a:schemeClr val="tx2">
                    <a:lumMod val="90000"/>
                  </a:schemeClr>
                </a:solidFill>
              </a:rPr>
              <a:t> Витебской области.</a:t>
            </a:r>
          </a:p>
          <a:p>
            <a:pPr eaLnBrk="1" hangingPunct="1">
              <a:defRPr/>
            </a:pPr>
            <a:endParaRPr lang="ru-RU" sz="2400" b="1" dirty="0" smtClean="0"/>
          </a:p>
        </p:txBody>
      </p:sp>
      <p:pic>
        <p:nvPicPr>
          <p:cNvPr id="77826" name="Picture 7" descr="i[8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" y="549275"/>
            <a:ext cx="1657350" cy="4656138"/>
          </a:xfrm>
        </p:spPr>
      </p:pic>
      <p:pic>
        <p:nvPicPr>
          <p:cNvPr id="77827" name="Picture 14" descr="koval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3219450"/>
            <a:ext cx="2346325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3810000" y="3276600"/>
            <a:ext cx="4800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b="1" i="1" dirty="0">
                <a:cs typeface="+mn-cs"/>
              </a:rPr>
              <a:t>       </a:t>
            </a:r>
            <a:r>
              <a:rPr lang="ru-RU" b="1" i="1" dirty="0">
                <a:solidFill>
                  <a:schemeClr val="tx2">
                    <a:lumMod val="90000"/>
                  </a:schemeClr>
                </a:solidFill>
                <a:cs typeface="+mn-cs"/>
              </a:rPr>
              <a:t>С раннего детства Софья пристрастилась к чтению литературы и научных книг 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b="1" i="1" dirty="0">
                <a:solidFill>
                  <a:schemeClr val="tx2">
                    <a:lumMod val="90000"/>
                  </a:schemeClr>
                </a:solidFill>
                <a:cs typeface="+mn-cs"/>
              </a:rPr>
              <a:t>       Математические ее способности проявились  впервые в возрасте 13 лет.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b="1" i="1" dirty="0">
                <a:solidFill>
                  <a:schemeClr val="tx2">
                    <a:lumMod val="90000"/>
                  </a:schemeClr>
                </a:solidFill>
                <a:cs typeface="+mn-cs"/>
              </a:rPr>
              <a:t>      Первым учителем  Софьи был  Иосиф Игнатович  Малевич, который увидел в Соне очень внимательную, исполнительную и трудолюбивую ученицу.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5257800" cy="3200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	Был у Софьи дядя, Петр Васильевич, хотя он математике никогда не обучался, но любил </a:t>
            </a:r>
            <a:r>
              <a:rPr lang="ru-RU" sz="2400" dirty="0" err="1" smtClean="0"/>
              <a:t>пофило-софствовать</a:t>
            </a:r>
            <a:r>
              <a:rPr lang="ru-RU" sz="2400" dirty="0" smtClean="0"/>
              <a:t> по поводу математических сведений , о которых прочел в разных книгах, часто размышлял вслух в присутствии племянницы.</a:t>
            </a:r>
          </a:p>
        </p:txBody>
      </p:sp>
      <p:pic>
        <p:nvPicPr>
          <p:cNvPr id="78850" name="Picture 12" descr="i[3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26038" y="858838"/>
            <a:ext cx="3914775" cy="5157787"/>
          </a:xfrm>
          <a:noFill/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0" y="3352800"/>
            <a:ext cx="5638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r>
              <a:rPr lang="ru-RU" sz="24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    </a:t>
            </a:r>
            <a:r>
              <a:rPr lang="ru-RU" sz="26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«От него я услышала впервые о квадратуре круга, об асимптотах и о других вещах подобного рода, смысла  которых я, разумеется, еще  не понимала, но которые действовали на мою фантазию, внушая мне благоговение к математике, как науке высшей и таинственной...»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6324600" cy="20574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2000" i="1" dirty="0" smtClean="0"/>
              <a:t>В деревенском доме, куда семья переезжала жить на лето, во время ремонта не хватило обоев как раз на детскую комнату, а так как выписывать обои приходилось из Петербурга, то для одной комнаты решили не связываться с такой волокитой.</a:t>
            </a:r>
          </a:p>
        </p:txBody>
      </p:sp>
      <p:pic>
        <p:nvPicPr>
          <p:cNvPr id="79874" name="Picture 7" descr="kovalevskie_s_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9900" y="3524250"/>
            <a:ext cx="2035175" cy="5911850"/>
          </a:xfrm>
        </p:spPr>
      </p:pic>
      <p:pic>
        <p:nvPicPr>
          <p:cNvPr id="79875" name="Picture 8" descr="Остроград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9713" y="384175"/>
            <a:ext cx="236537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 txBox="1">
            <a:spLocks noRot="1" noChangeArrowheads="1"/>
          </p:cNvSpPr>
          <p:nvPr/>
        </p:nvSpPr>
        <p:spPr bwMode="auto">
          <a:xfrm>
            <a:off x="0" y="2057400"/>
            <a:ext cx="6400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65000"/>
              <a:buFont typeface="Arial" charset="0"/>
              <a:buNone/>
              <a:defRPr/>
            </a:pPr>
            <a:r>
              <a:rPr lang="ru-RU" sz="2000" kern="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r>
              <a:rPr lang="ru-RU" sz="20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По счастливой  случайности  на эту оклейку пошли листы литографических лекций профессора математики М.В. Остроградского  о дифференциальном и интегральном исчислениях</a:t>
            </a:r>
          </a:p>
        </p:txBody>
      </p:sp>
      <p:sp>
        <p:nvSpPr>
          <p:cNvPr id="6" name="Rectangle 3"/>
          <p:cNvSpPr txBox="1">
            <a:spLocks noRot="1" noChangeArrowheads="1"/>
          </p:cNvSpPr>
          <p:nvPr/>
        </p:nvSpPr>
        <p:spPr bwMode="auto">
          <a:xfrm>
            <a:off x="2667000" y="3657600"/>
            <a:ext cx="632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ru-RU" sz="20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r>
              <a:rPr lang="ru-RU" sz="26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+mn-cs"/>
              </a:rPr>
              <a:t>«Я помню, как  в детстве проводила целые часы перед этой таинственной стеной, пытаясь разобрать хоть отдельные фразы и найти  тот порядок, в котором листы   должны бы следовать друг за другом. От долгого, ежедневного созерцания  внешний вид формул так и врезался  в моей памяти...»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endParaRPr lang="ru-RU" sz="24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6096000" cy="3505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i="1" dirty="0" smtClean="0"/>
              <a:t> </a:t>
            </a: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Много  лет спустя, в 1865 году,  Софья брала первый  урок  дифференциального исчисления у известного преподавателя  математики  в Петербурге,  Александра Николаевича </a:t>
            </a:r>
            <a:r>
              <a:rPr lang="ru-RU" sz="24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Страннолюбского</a:t>
            </a: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Он был удивлен, как скоро пятнадцатилетняя девочка усваивает понятие о пределе и о производной, как будто наперед о них знала...</a:t>
            </a:r>
          </a:p>
        </p:txBody>
      </p:sp>
      <p:pic>
        <p:nvPicPr>
          <p:cNvPr id="81922" name="Picture 7" descr="koval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37250" y="298450"/>
            <a:ext cx="3213100" cy="4127500"/>
          </a:xfrm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28600" y="4800600"/>
            <a:ext cx="861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8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r>
              <a:rPr lang="ru-RU" sz="2400" b="1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 те времена в России, да и во многих западных странах, женщин не допускали в высшие учебные заведения, но увлечение математикой было настолько велико, что в 18 лет Софья  позабыла  обо всем на свете.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3" descr="Ковалевски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456363" y="530225"/>
            <a:ext cx="2363787" cy="4999038"/>
          </a:xfrm>
        </p:spPr>
      </p:pic>
      <p:sp>
        <p:nvSpPr>
          <p:cNvPr id="8" name="Прямоугольник 7"/>
          <p:cNvSpPr/>
          <p:nvPr/>
        </p:nvSpPr>
        <p:spPr>
          <a:xfrm>
            <a:off x="304800" y="685800"/>
            <a:ext cx="6019800" cy="1878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 1868 году она выходит замуж за 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Владимира </a:t>
            </a:r>
            <a:r>
              <a:rPr lang="ru-RU" sz="24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Онуфриевича</a:t>
            </a:r>
            <a:r>
              <a:rPr lang="ru-RU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Ковалевского</a:t>
            </a:r>
            <a:r>
              <a:rPr lang="ru-RU" sz="24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</a:t>
            </a:r>
            <a:r>
              <a:rPr lang="ru-RU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ученого-палеонтолога, больше для того, чтобы иметь право на выезд за границу, где она  собирается поступать в университет и серьезно изучать математику.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90800" y="3048000"/>
            <a:ext cx="6248400" cy="365760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dirty="0" smtClean="0"/>
              <a:t>3 октября 1870 года Софья Васильевна добивается аудиенции у профессора Берлинского университета  выдающегося математика </a:t>
            </a:r>
            <a:r>
              <a:rPr lang="ru-RU" sz="2400" b="1" i="1" u="sng" dirty="0" smtClean="0">
                <a:solidFill>
                  <a:srgbClr val="FFFF00"/>
                </a:solidFill>
              </a:rPr>
              <a:t>Карла  Теодора Вильгельма Вейерштрасса.</a:t>
            </a:r>
            <a:r>
              <a:rPr lang="ru-RU" sz="2400" b="1" i="1" dirty="0" smtClean="0">
                <a:solidFill>
                  <a:srgbClr val="FFFF00"/>
                </a:solidFill>
              </a:rPr>
              <a:t>  </a:t>
            </a:r>
            <a:r>
              <a:rPr lang="ru-RU" sz="2400" dirty="0" smtClean="0"/>
              <a:t>Она блестяще решает предложенные ей труднейшие задачи и убеждает Вейерштрасса в своих </a:t>
            </a:r>
            <a:r>
              <a:rPr lang="ru-RU" sz="2400" dirty="0" err="1" smtClean="0"/>
              <a:t>исключи-тельных</a:t>
            </a:r>
            <a:r>
              <a:rPr lang="ru-RU" sz="2400" dirty="0" smtClean="0"/>
              <a:t> способностях. В течении четырех лет берет  частные уроки у великого математика.</a:t>
            </a:r>
          </a:p>
          <a:p>
            <a:pPr eaLnBrk="1" hangingPunct="1">
              <a:defRPr/>
            </a:pPr>
            <a:endParaRPr lang="ru-RU" sz="2400" u="sng" dirty="0" smtClean="0"/>
          </a:p>
        </p:txBody>
      </p:sp>
      <p:pic>
        <p:nvPicPr>
          <p:cNvPr id="82948" name="Picture 12" descr="weierstrass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12763" y="3194050"/>
            <a:ext cx="2181225" cy="5973763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2" descr="2500-6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2625" y="2584450"/>
            <a:ext cx="4591050" cy="3895725"/>
          </a:xfrm>
        </p:spPr>
      </p:pic>
      <p:sp>
        <p:nvSpPr>
          <p:cNvPr id="7476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81000"/>
            <a:ext cx="8686800" cy="3124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ru-RU" sz="2400" i="1" dirty="0" smtClean="0"/>
              <a:t>В 1871 году  Софья со своим мужем дважды ездила в Париж, где жила и принимала участие в </a:t>
            </a:r>
            <a:r>
              <a:rPr lang="ru-RU" sz="2400" i="1" dirty="0" err="1" smtClean="0"/>
              <a:t>революци-онной</a:t>
            </a:r>
            <a:r>
              <a:rPr lang="ru-RU" sz="2400" i="1" dirty="0" smtClean="0"/>
              <a:t> деятельности ее сестра Анна. Софья  прожила при Парижской коммуне с 5 апреля по 12 мая и вместе с сестрой под грохот бомб и снарядов, рискуя жизнью, ухаживала за ранеными бойцами-революционерами.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b="1" dirty="0" smtClean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"/>
            <a:ext cx="83820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i="1" dirty="0" smtClean="0"/>
              <a:t>Зиму 1873  и  весну 1874 года  Ковалевская посвящает исследовательской научной работе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i="1" dirty="0" smtClean="0"/>
              <a:t>	</a:t>
            </a:r>
            <a:r>
              <a:rPr lang="ru-RU" sz="2400" i="1" u="sng" dirty="0" smtClean="0"/>
              <a:t>«К теории дифференциальных уравнений в частных производных»</a:t>
            </a:r>
          </a:p>
          <a:p>
            <a:pPr algn="just" eaLnBrk="1" hangingPunct="1">
              <a:defRPr/>
            </a:pPr>
            <a:endParaRPr lang="ru-RU" sz="2400" dirty="0" smtClean="0"/>
          </a:p>
        </p:txBody>
      </p:sp>
      <p:pic>
        <p:nvPicPr>
          <p:cNvPr id="86018" name="Picture 13" descr="23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0363" y="1901825"/>
            <a:ext cx="3095625" cy="8570913"/>
          </a:xfrm>
        </p:spPr>
      </p:pic>
      <p:sp>
        <p:nvSpPr>
          <p:cNvPr id="7" name="Прямоугольник 6"/>
          <p:cNvSpPr/>
          <p:nvPr/>
        </p:nvSpPr>
        <p:spPr>
          <a:xfrm>
            <a:off x="3352800" y="2057400"/>
            <a:ext cx="5334000" cy="34528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Работа вызвала восхищение ученых,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</a:t>
            </a:r>
            <a:r>
              <a:rPr lang="ru-RU" sz="2400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Геттингенский</a:t>
            </a:r>
            <a:r>
              <a:rPr lang="ru-RU" sz="24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университет присудил Софье Васильевне </a:t>
            </a:r>
            <a:r>
              <a:rPr lang="ru-RU" sz="2800" i="1" u="sng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степень доктора философии по математике  и магистра изящных искусств. 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800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</a:t>
            </a:r>
            <a:endParaRPr lang="ru-RU" sz="2800" i="1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31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57150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 smtClean="0"/>
              <a:t>В возрасте 24 лет с докторским дипломом в «кармане» С.В.Ковалевская возвращается в Санкт-Петербург, но в царской  России женщина имела право преподавать только арифметику в младших классах гимназии,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i="1" dirty="0" smtClean="0"/>
              <a:t>	для первой женщины- математика не нашлось университетской кафедры…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  <p:pic>
        <p:nvPicPr>
          <p:cNvPr id="87042" name="Picture 17" descr="zh_retro_sankt_peterburg_f8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76925" y="249238"/>
            <a:ext cx="3071813" cy="7212012"/>
          </a:xfrm>
        </p:spPr>
      </p:pic>
      <p:pic>
        <p:nvPicPr>
          <p:cNvPr id="87043" name="Picture 7" descr="i[3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" y="3883025"/>
            <a:ext cx="18415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048000" y="4038600"/>
            <a:ext cx="5867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ru-RU" sz="24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24 июня 1874 ее назначают профессором сроком на пять лет.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defRPr/>
            </a:pPr>
            <a:r>
              <a:rPr lang="ru-RU" sz="2400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	Конечно, она не ограничивается преподавательской  деятельностью и по-прежнему занимается литературой.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9991</TotalTime>
  <Words>904</Words>
  <Application>Microsoft PowerPoint</Application>
  <PresentationFormat>Экран (4:3)</PresentationFormat>
  <Paragraphs>61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Tahoma</vt:lpstr>
      <vt:lpstr>Arial</vt:lpstr>
      <vt:lpstr>Wingdings</vt:lpstr>
      <vt:lpstr>Calibri</vt:lpstr>
      <vt:lpstr>Times New Roman</vt:lpstr>
      <vt:lpstr>Garamond</vt:lpstr>
      <vt:lpstr>Balance</vt:lpstr>
      <vt:lpstr>Maple</vt:lpstr>
      <vt:lpstr>Slit</vt:lpstr>
      <vt:lpstr>Занавес</vt:lpstr>
      <vt:lpstr>Stream</vt:lpstr>
      <vt:lpstr>Balance</vt:lpstr>
      <vt:lpstr>Maple</vt:lpstr>
      <vt:lpstr>Slit</vt:lpstr>
      <vt:lpstr>Занавес</vt:lpstr>
      <vt:lpstr>Stream</vt:lpstr>
      <vt:lpstr>Софья Васильевна Ковалевская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 этот же период она исследует одну труднейшую задачу, над которой работают  величайшие умы  человечества  Эйлер и Лагранж,  и добивается выдающихся результатов. </vt:lpstr>
      <vt:lpstr>Слайд 12</vt:lpstr>
      <vt:lpstr>Слайд 13</vt:lpstr>
      <vt:lpstr>Слайд 14</vt:lpstr>
      <vt:lpstr>Слайд 15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Софья Васильевна Ковалевская</dc:title>
  <dc:creator>Аня</dc:creator>
  <cp:lastModifiedBy>Елена</cp:lastModifiedBy>
  <cp:revision>70</cp:revision>
  <dcterms:created xsi:type="dcterms:W3CDTF">2008-11-23T12:04:20Z</dcterms:created>
  <dcterms:modified xsi:type="dcterms:W3CDTF">2009-07-15T17:08:51Z</dcterms:modified>
</cp:coreProperties>
</file>