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49DF4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49DF41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0EAF5-A7EC-4CDF-B56F-14322BCD1852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01E5-927C-41D6-9EA7-9AE3CD438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2;&#1072;&#1084;&#1072;\&#1052;&#1086;&#1080;%20&#1076;&#1086;&#1082;&#1091;&#1084;&#1077;&#1085;&#1090;&#1099;\&#1052;&#1086;&#1103;%20&#1084;&#1091;&#1079;&#1099;&#1082;&#1072;\&#1044;&#1074;&#1080;&#1078;&#1086;&#1082;%20&#1087;&#1086;%20&#1088;&#1091;&#1089;&#1089;&#1082;&#1080;2008\204-&#1044;&#1080;&#1084;&#1072;%20&#1041;&#1080;&#1083;&#1072;&#1085;%20-%20&#1058;&#1099;%20&#1087;&#1086;&#1084;&#1085;&#1080;&#1096;&#1100;,%20&#1090;&#1099;%20&#1079;&#1085;&#1072;&#1077;&#1096;&#1100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99FF33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9"/>
            <a:ext cx="8286808" cy="188596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ПРЕОБРАЗОВАНИЯ ГРАФИКОВ</a:t>
            </a:r>
            <a:endParaRPr lang="ru-RU" sz="6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204-Дима Билан - Ты помнишь, ты знаеш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178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5 видов преобразования графиков: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</p:spPr>
        <p:txBody>
          <a:bodyPr>
            <a:normAutofit fontScale="92500"/>
          </a:bodyPr>
          <a:lstStyle/>
          <a:p>
            <a:pPr marL="514350" lvl="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3.  </a:t>
            </a:r>
            <a:r>
              <a:rPr lang="ru-RU" sz="3500" i="1" dirty="0" smtClean="0">
                <a:solidFill>
                  <a:srgbClr val="002060"/>
                </a:solidFill>
              </a:rPr>
              <a:t>Растяжение(сжатие</a:t>
            </a:r>
            <a:r>
              <a:rPr lang="ru-RU" sz="3500" i="1" dirty="0">
                <a:solidFill>
                  <a:srgbClr val="002060"/>
                </a:solidFill>
              </a:rPr>
              <a:t>) вдоль оси </a:t>
            </a:r>
            <a:r>
              <a:rPr lang="ru-RU" sz="3500" i="1" dirty="0" err="1">
                <a:solidFill>
                  <a:srgbClr val="002060"/>
                </a:solidFill>
              </a:rPr>
              <a:t>Оу</a:t>
            </a:r>
            <a:r>
              <a:rPr lang="ru-RU" sz="3500" i="1" dirty="0">
                <a:solidFill>
                  <a:srgbClr val="002060"/>
                </a:solidFill>
              </a:rPr>
              <a:t>. </a:t>
            </a:r>
            <a:endParaRPr lang="ru-RU" i="1" dirty="0" smtClean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ru-RU" sz="3500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en-US" sz="3500" dirty="0" smtClean="0">
                <a:solidFill>
                  <a:srgbClr val="C00000"/>
                </a:solidFill>
              </a:rPr>
              <a:t>y</a:t>
            </a:r>
            <a:r>
              <a:rPr lang="ru-RU" sz="3500" dirty="0" smtClean="0">
                <a:solidFill>
                  <a:srgbClr val="C00000"/>
                </a:solidFill>
              </a:rPr>
              <a:t>=</a:t>
            </a:r>
            <a:r>
              <a:rPr lang="en-US" sz="3500" dirty="0" err="1" smtClean="0">
                <a:solidFill>
                  <a:srgbClr val="C00000"/>
                </a:solidFill>
              </a:rPr>
              <a:t>kf</a:t>
            </a:r>
            <a:r>
              <a:rPr lang="ru-RU" sz="3500" dirty="0" smtClean="0">
                <a:solidFill>
                  <a:srgbClr val="C00000"/>
                </a:solidFill>
              </a:rPr>
              <a:t>(</a:t>
            </a:r>
            <a:r>
              <a:rPr lang="en-US" sz="3500" dirty="0" smtClean="0">
                <a:solidFill>
                  <a:srgbClr val="C00000"/>
                </a:solidFill>
              </a:rPr>
              <a:t>x</a:t>
            </a:r>
            <a:r>
              <a:rPr lang="ru-RU" sz="3500" dirty="0" smtClean="0">
                <a:solidFill>
                  <a:srgbClr val="C00000"/>
                </a:solidFill>
              </a:rPr>
              <a:t>)</a:t>
            </a:r>
            <a:r>
              <a:rPr lang="ru-RU" sz="3500" dirty="0" smtClean="0">
                <a:solidFill>
                  <a:srgbClr val="002060"/>
                </a:solidFill>
              </a:rPr>
              <a:t>            пример </a:t>
            </a:r>
            <a:r>
              <a:rPr lang="ru-RU" sz="3500" dirty="0">
                <a:solidFill>
                  <a:srgbClr val="002060"/>
                </a:solidFill>
              </a:rPr>
              <a:t>№</a:t>
            </a:r>
            <a:r>
              <a:rPr lang="ru-RU" sz="3500" dirty="0" smtClean="0">
                <a:solidFill>
                  <a:srgbClr val="002060"/>
                </a:solidFill>
              </a:rPr>
              <a:t>3</a:t>
            </a:r>
          </a:p>
          <a:p>
            <a:pPr marL="514350" lvl="0" indent="-51435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4.  </a:t>
            </a:r>
            <a:r>
              <a:rPr lang="ru-RU" sz="3500" i="1" dirty="0" smtClean="0">
                <a:solidFill>
                  <a:srgbClr val="002060"/>
                </a:solidFill>
              </a:rPr>
              <a:t>Растяжение(сжатие) вдоль оси Ох. </a:t>
            </a:r>
            <a:endParaRPr lang="ru-RU" i="1" dirty="0" smtClean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ru-RU" sz="3500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en-US" sz="3500" dirty="0" smtClean="0">
                <a:solidFill>
                  <a:srgbClr val="C00000"/>
                </a:solidFill>
              </a:rPr>
              <a:t>y</a:t>
            </a:r>
            <a:r>
              <a:rPr lang="ru-RU" sz="3500" dirty="0" smtClean="0">
                <a:solidFill>
                  <a:srgbClr val="C00000"/>
                </a:solidFill>
              </a:rPr>
              <a:t>=</a:t>
            </a:r>
            <a:r>
              <a:rPr lang="en-US" sz="3500" dirty="0" smtClean="0">
                <a:solidFill>
                  <a:srgbClr val="C00000"/>
                </a:solidFill>
              </a:rPr>
              <a:t>f</a:t>
            </a:r>
            <a:r>
              <a:rPr lang="ru-RU" sz="3500" dirty="0" smtClean="0">
                <a:solidFill>
                  <a:srgbClr val="C00000"/>
                </a:solidFill>
              </a:rPr>
              <a:t>(</a:t>
            </a:r>
            <a:r>
              <a:rPr lang="en-US" sz="3500" dirty="0" smtClean="0">
                <a:solidFill>
                  <a:srgbClr val="C00000"/>
                </a:solidFill>
              </a:rPr>
              <a:t>x</a:t>
            </a:r>
            <a:r>
              <a:rPr lang="ru-RU" sz="3500" dirty="0" smtClean="0">
                <a:solidFill>
                  <a:srgbClr val="C00000"/>
                </a:solidFill>
              </a:rPr>
              <a:t>/</a:t>
            </a:r>
            <a:r>
              <a:rPr lang="en-US" sz="3500" dirty="0" smtClean="0">
                <a:solidFill>
                  <a:srgbClr val="C00000"/>
                </a:solidFill>
              </a:rPr>
              <a:t>k</a:t>
            </a:r>
            <a:r>
              <a:rPr lang="ru-RU" sz="3500" dirty="0" smtClean="0">
                <a:solidFill>
                  <a:srgbClr val="C00000"/>
                </a:solidFill>
              </a:rPr>
              <a:t>)</a:t>
            </a:r>
            <a:r>
              <a:rPr lang="ru-RU" sz="3500" dirty="0" smtClean="0">
                <a:solidFill>
                  <a:srgbClr val="002060"/>
                </a:solidFill>
              </a:rPr>
              <a:t>           пример </a:t>
            </a:r>
            <a:r>
              <a:rPr lang="ru-RU" sz="3500" dirty="0">
                <a:solidFill>
                  <a:srgbClr val="002060"/>
                </a:solidFill>
              </a:rPr>
              <a:t>№</a:t>
            </a:r>
            <a:r>
              <a:rPr lang="ru-RU" sz="3500" dirty="0" smtClean="0">
                <a:solidFill>
                  <a:srgbClr val="002060"/>
                </a:solidFill>
              </a:rPr>
              <a:t>4</a:t>
            </a:r>
          </a:p>
          <a:p>
            <a:pPr marL="514350" lvl="0" indent="-51435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ru-RU" sz="3500" i="1" dirty="0" smtClean="0">
                <a:solidFill>
                  <a:srgbClr val="002060"/>
                </a:solidFill>
              </a:rPr>
              <a:t>5. Симметричное </a:t>
            </a:r>
            <a:r>
              <a:rPr lang="ru-RU" sz="3500" i="1" dirty="0">
                <a:solidFill>
                  <a:srgbClr val="002060"/>
                </a:solidFill>
              </a:rPr>
              <a:t>отображение </a:t>
            </a:r>
            <a:r>
              <a:rPr lang="ru-RU" sz="3500" i="1" dirty="0" err="1" smtClean="0">
                <a:solidFill>
                  <a:srgbClr val="002060"/>
                </a:solidFill>
              </a:rPr>
              <a:t>относи-тельно</a:t>
            </a:r>
            <a:r>
              <a:rPr lang="ru-RU" sz="3500" i="1" dirty="0" smtClean="0">
                <a:solidFill>
                  <a:srgbClr val="002060"/>
                </a:solidFill>
              </a:rPr>
              <a:t> </a:t>
            </a:r>
            <a:r>
              <a:rPr lang="ru-RU" sz="3500" i="1" dirty="0">
                <a:solidFill>
                  <a:srgbClr val="002060"/>
                </a:solidFill>
              </a:rPr>
              <a:t>оси </a:t>
            </a:r>
            <a:r>
              <a:rPr lang="ru-RU" sz="3500" i="1" dirty="0" smtClean="0">
                <a:solidFill>
                  <a:srgbClr val="002060"/>
                </a:solidFill>
              </a:rPr>
              <a:t>Ох</a:t>
            </a:r>
          </a:p>
          <a:p>
            <a:pPr marL="514350" lvl="0" indent="-514350">
              <a:buNone/>
            </a:pPr>
            <a:r>
              <a:rPr lang="ru-RU" sz="3500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ru-RU" sz="3500" dirty="0" err="1" smtClean="0">
                <a:solidFill>
                  <a:srgbClr val="C00000"/>
                </a:solidFill>
              </a:rPr>
              <a:t>у=</a:t>
            </a:r>
            <a:r>
              <a:rPr lang="ru-RU" sz="3500" dirty="0" smtClean="0">
                <a:solidFill>
                  <a:srgbClr val="C00000"/>
                </a:solidFill>
              </a:rPr>
              <a:t>-</a:t>
            </a:r>
            <a:r>
              <a:rPr lang="en-US" sz="3500" dirty="0" smtClean="0">
                <a:solidFill>
                  <a:srgbClr val="C00000"/>
                </a:solidFill>
              </a:rPr>
              <a:t>f</a:t>
            </a:r>
            <a:r>
              <a:rPr lang="ru-RU" sz="3500" dirty="0" smtClean="0">
                <a:solidFill>
                  <a:srgbClr val="C00000"/>
                </a:solidFill>
              </a:rPr>
              <a:t>(</a:t>
            </a:r>
            <a:r>
              <a:rPr lang="en-US" sz="3500" dirty="0" smtClean="0">
                <a:solidFill>
                  <a:srgbClr val="C00000"/>
                </a:solidFill>
              </a:rPr>
              <a:t>x</a:t>
            </a:r>
            <a:r>
              <a:rPr lang="ru-RU" sz="3500" dirty="0" smtClean="0">
                <a:solidFill>
                  <a:srgbClr val="C00000"/>
                </a:solidFill>
              </a:rPr>
              <a:t>)            </a:t>
            </a:r>
            <a:r>
              <a:rPr lang="ru-RU" sz="3500" dirty="0" smtClean="0">
                <a:solidFill>
                  <a:srgbClr val="002060"/>
                </a:solidFill>
              </a:rPr>
              <a:t>пример </a:t>
            </a:r>
            <a:r>
              <a:rPr lang="ru-RU" sz="3500" dirty="0">
                <a:solidFill>
                  <a:srgbClr val="002060"/>
                </a:solidFill>
              </a:rPr>
              <a:t>№</a:t>
            </a:r>
            <a:r>
              <a:rPr lang="ru-RU" sz="3500" dirty="0" smtClean="0">
                <a:solidFill>
                  <a:srgbClr val="002060"/>
                </a:solidFill>
              </a:rPr>
              <a:t>5</a:t>
            </a:r>
            <a:endParaRPr lang="ru-RU" sz="35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Выполнить 1,4,6,8,9,10 задания.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600200"/>
            <a:ext cx="5900750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1.   </a:t>
            </a:r>
            <a:r>
              <a:rPr lang="en-US" sz="3600" dirty="0" smtClean="0">
                <a:solidFill>
                  <a:srgbClr val="002060"/>
                </a:solidFill>
              </a:rPr>
              <a:t>y</a:t>
            </a:r>
            <a:r>
              <a:rPr lang="ru-RU" sz="3600" dirty="0">
                <a:solidFill>
                  <a:srgbClr val="002060"/>
                </a:solidFill>
              </a:rPr>
              <a:t>=2</a:t>
            </a:r>
            <a:r>
              <a:rPr lang="en-US" sz="3600" dirty="0" err="1">
                <a:solidFill>
                  <a:srgbClr val="002060"/>
                </a:solidFill>
              </a:rPr>
              <a:t>cos</a:t>
            </a:r>
            <a:r>
              <a:rPr lang="ru-RU" sz="3600" dirty="0">
                <a:solidFill>
                  <a:srgbClr val="002060"/>
                </a:solidFill>
              </a:rPr>
              <a:t>(2</a:t>
            </a:r>
            <a:r>
              <a:rPr lang="en-US" sz="3600" dirty="0">
                <a:solidFill>
                  <a:srgbClr val="002060"/>
                </a:solidFill>
              </a:rPr>
              <a:t>x</a:t>
            </a:r>
            <a:r>
              <a:rPr lang="ru-RU" sz="3600" dirty="0">
                <a:solidFill>
                  <a:srgbClr val="002060"/>
                </a:solidFill>
              </a:rPr>
              <a:t>)+0,5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4.   </a:t>
            </a:r>
            <a:r>
              <a:rPr lang="en-US" sz="3600" dirty="0" smtClean="0">
                <a:solidFill>
                  <a:srgbClr val="002060"/>
                </a:solidFill>
              </a:rPr>
              <a:t>y</a:t>
            </a:r>
            <a:r>
              <a:rPr lang="ru-RU" sz="3600" dirty="0">
                <a:solidFill>
                  <a:srgbClr val="002060"/>
                </a:solidFill>
              </a:rPr>
              <a:t>=-(</a:t>
            </a:r>
            <a:r>
              <a:rPr lang="en-US" sz="3600" dirty="0">
                <a:solidFill>
                  <a:srgbClr val="002060"/>
                </a:solidFill>
              </a:rPr>
              <a:t>x</a:t>
            </a:r>
            <a:r>
              <a:rPr lang="ru-RU" sz="3600" dirty="0">
                <a:solidFill>
                  <a:srgbClr val="002060"/>
                </a:solidFill>
              </a:rPr>
              <a:t>-2)</a:t>
            </a:r>
            <a:r>
              <a:rPr lang="ru-RU" sz="3600" baseline="30000" dirty="0">
                <a:solidFill>
                  <a:srgbClr val="002060"/>
                </a:solidFill>
              </a:rPr>
              <a:t>2</a:t>
            </a:r>
            <a:r>
              <a:rPr lang="ru-RU" sz="3600" dirty="0">
                <a:solidFill>
                  <a:srgbClr val="002060"/>
                </a:solidFill>
              </a:rPr>
              <a:t>-1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6.   </a:t>
            </a:r>
            <a:r>
              <a:rPr lang="en-US" sz="3600" dirty="0" smtClean="0">
                <a:solidFill>
                  <a:srgbClr val="002060"/>
                </a:solidFill>
              </a:rPr>
              <a:t>y</a:t>
            </a:r>
            <a:r>
              <a:rPr lang="ru-RU" sz="3600" dirty="0">
                <a:solidFill>
                  <a:srgbClr val="002060"/>
                </a:solidFill>
              </a:rPr>
              <a:t>=2(</a:t>
            </a:r>
            <a:r>
              <a:rPr lang="en-US" sz="3600" dirty="0">
                <a:solidFill>
                  <a:srgbClr val="002060"/>
                </a:solidFill>
              </a:rPr>
              <a:t>x</a:t>
            </a:r>
            <a:r>
              <a:rPr lang="ru-RU" sz="3600" dirty="0">
                <a:solidFill>
                  <a:srgbClr val="002060"/>
                </a:solidFill>
              </a:rPr>
              <a:t>+1)</a:t>
            </a:r>
            <a:r>
              <a:rPr lang="ru-RU" sz="3600" baseline="30000" dirty="0">
                <a:solidFill>
                  <a:srgbClr val="002060"/>
                </a:solidFill>
              </a:rPr>
              <a:t>3</a:t>
            </a:r>
            <a:endParaRPr lang="ru-RU" sz="36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8.   </a:t>
            </a:r>
            <a:r>
              <a:rPr lang="en-US" sz="3600" dirty="0" smtClean="0">
                <a:solidFill>
                  <a:srgbClr val="002060"/>
                </a:solidFill>
              </a:rPr>
              <a:t>y</a:t>
            </a:r>
            <a:r>
              <a:rPr lang="ru-RU" sz="3600" dirty="0">
                <a:solidFill>
                  <a:srgbClr val="002060"/>
                </a:solidFill>
              </a:rPr>
              <a:t>=-</a:t>
            </a:r>
            <a:r>
              <a:rPr lang="en-US" sz="3600" dirty="0" err="1">
                <a:solidFill>
                  <a:srgbClr val="002060"/>
                </a:solidFill>
              </a:rPr>
              <a:t>cos</a:t>
            </a:r>
            <a:r>
              <a:rPr lang="ru-RU" sz="3600" dirty="0">
                <a:solidFill>
                  <a:srgbClr val="002060"/>
                </a:solidFill>
              </a:rPr>
              <a:t>(</a:t>
            </a:r>
            <a:r>
              <a:rPr lang="en-US" sz="3600" dirty="0">
                <a:solidFill>
                  <a:srgbClr val="002060"/>
                </a:solidFill>
              </a:rPr>
              <a:t>x</a:t>
            </a:r>
            <a:r>
              <a:rPr lang="ru-RU" sz="3600" dirty="0">
                <a:solidFill>
                  <a:srgbClr val="002060"/>
                </a:solidFill>
              </a:rPr>
              <a:t>)/3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9.   </a:t>
            </a:r>
            <a:r>
              <a:rPr lang="en-US" sz="3600" dirty="0" smtClean="0">
                <a:solidFill>
                  <a:srgbClr val="002060"/>
                </a:solidFill>
              </a:rPr>
              <a:t>y</a:t>
            </a:r>
            <a:r>
              <a:rPr lang="ru-RU" sz="3600" dirty="0">
                <a:solidFill>
                  <a:srgbClr val="002060"/>
                </a:solidFill>
              </a:rPr>
              <a:t>=(</a:t>
            </a:r>
            <a:r>
              <a:rPr lang="en-US" sz="3600" dirty="0">
                <a:solidFill>
                  <a:srgbClr val="002060"/>
                </a:solidFill>
              </a:rPr>
              <a:t>x</a:t>
            </a:r>
            <a:r>
              <a:rPr lang="ru-RU" sz="3600" dirty="0">
                <a:solidFill>
                  <a:srgbClr val="002060"/>
                </a:solidFill>
              </a:rPr>
              <a:t>+1)</a:t>
            </a:r>
            <a:r>
              <a:rPr lang="ru-RU" sz="3600" baseline="30000" dirty="0">
                <a:solidFill>
                  <a:srgbClr val="002060"/>
                </a:solidFill>
              </a:rPr>
              <a:t>2</a:t>
            </a:r>
            <a:r>
              <a:rPr lang="ru-RU" sz="3600" dirty="0">
                <a:solidFill>
                  <a:srgbClr val="002060"/>
                </a:solidFill>
              </a:rPr>
              <a:t>+1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10. </a:t>
            </a:r>
            <a:r>
              <a:rPr lang="en-US" sz="3600" dirty="0" smtClean="0">
                <a:solidFill>
                  <a:srgbClr val="002060"/>
                </a:solidFill>
              </a:rPr>
              <a:t>y</a:t>
            </a:r>
            <a:r>
              <a:rPr lang="ru-RU" sz="3600" dirty="0">
                <a:solidFill>
                  <a:srgbClr val="002060"/>
                </a:solidFill>
              </a:rPr>
              <a:t>=4</a:t>
            </a:r>
            <a:r>
              <a:rPr lang="en-US" sz="3600" dirty="0">
                <a:solidFill>
                  <a:srgbClr val="002060"/>
                </a:solidFill>
              </a:rPr>
              <a:t>x</a:t>
            </a:r>
            <a:r>
              <a:rPr lang="ru-RU" sz="3600" baseline="30000" dirty="0">
                <a:solidFill>
                  <a:srgbClr val="002060"/>
                </a:solidFill>
              </a:rPr>
              <a:t>3</a:t>
            </a:r>
            <a:r>
              <a:rPr lang="ru-RU" sz="3600" dirty="0">
                <a:solidFill>
                  <a:srgbClr val="002060"/>
                </a:solidFill>
              </a:rPr>
              <a:t>-3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Письменное задание:</a:t>
            </a:r>
            <a:endParaRPr lang="ru-RU" sz="4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357298"/>
          <a:ext cx="7429552" cy="3714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7456"/>
                <a:gridCol w="2408890"/>
                <a:gridCol w="2643206"/>
              </a:tblGrid>
              <a:tr h="1052205">
                <a:tc>
                  <a:txBody>
                    <a:bodyPr/>
                    <a:lstStyle/>
                    <a:p>
                      <a:pPr algn="just">
                        <a:lnSpc>
                          <a:spcPts val="139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9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endParaRPr lang="ru-RU" sz="3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39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endParaRPr lang="ru-RU" sz="3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39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9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endParaRPr lang="ru-RU" sz="3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39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endParaRPr lang="ru-RU" sz="3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39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75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1 уровень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 49 а)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 49 г)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75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2 уровень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№56 б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)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 56 г)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75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3 уровень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 56 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y=sin3x-1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 56 в)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y=1+cos2x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572140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п.3, № 49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б,в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№ 50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86248" y="2428868"/>
          <a:ext cx="1214446" cy="801017"/>
        </p:xfrm>
        <a:graphic>
          <a:graphicData uri="http://schemas.openxmlformats.org/presentationml/2006/ole">
            <p:oleObj spid="_x0000_s1026" name="Формула" r:id="rId3" imgW="59688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86248" y="3357562"/>
          <a:ext cx="1244404" cy="785818"/>
        </p:xfrm>
        <a:graphic>
          <a:graphicData uri="http://schemas.openxmlformats.org/presentationml/2006/ole">
            <p:oleObj spid="_x0000_s1027" name="Формула" r:id="rId4" imgW="76176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715140" y="3357562"/>
          <a:ext cx="1428760" cy="785818"/>
        </p:xfrm>
        <a:graphic>
          <a:graphicData uri="http://schemas.openxmlformats.org/presentationml/2006/ole">
            <p:oleObj spid="_x0000_s1028" name="Формула" r:id="rId5" imgW="78732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858016" y="2428868"/>
          <a:ext cx="1216750" cy="785818"/>
        </p:xfrm>
        <a:graphic>
          <a:graphicData uri="http://schemas.openxmlformats.org/presentationml/2006/ole">
            <p:oleObj spid="_x0000_s1029" name="Формула" r:id="rId6" imgW="60948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Целевая установка на урок:</a:t>
            </a:r>
            <a:endParaRPr lang="ru-RU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4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видов преобразования графиков </a:t>
            </a:r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функций</a:t>
            </a:r>
          </a:p>
          <a:p>
            <a:pPr lvl="0" algn="just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научится </a:t>
            </a:r>
            <a:r>
              <a:rPr lang="ru-RU" sz="4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преобразовывать графики функций  </a:t>
            </a:r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помощью электронного учебника</a:t>
            </a:r>
          </a:p>
          <a:p>
            <a:pPr lvl="0" algn="just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 урока </a:t>
            </a:r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выполнить </a:t>
            </a:r>
            <a:r>
              <a:rPr lang="ru-RU" sz="4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контрольных тетрадях задание на преобразование графиков функций с выбором уровня сложности.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Повторение темы</a:t>
            </a: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9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Числовая функция</a:t>
            </a:r>
            <a:r>
              <a:rPr lang="ru-RU" sz="49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9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lvl="0" algn="just"/>
            <a:r>
              <a:rPr lang="ru-RU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числовой функцией?</a:t>
            </a:r>
          </a:p>
          <a:p>
            <a:pPr lvl="0" algn="just"/>
            <a:r>
              <a:rPr lang="ru-RU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область определения функции?</a:t>
            </a:r>
          </a:p>
          <a:p>
            <a:pPr lvl="0" algn="just"/>
            <a:r>
              <a:rPr lang="ru-RU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область значения функции?</a:t>
            </a:r>
          </a:p>
          <a:p>
            <a:pPr lvl="0" algn="just"/>
            <a:r>
              <a:rPr lang="ru-RU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Перечислить способы задания функций.</a:t>
            </a:r>
          </a:p>
          <a:p>
            <a:pPr lvl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lvl="0"/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Повторение темы</a:t>
            </a:r>
            <a: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9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Числовая функция</a:t>
            </a:r>
            <a:r>
              <a:rPr lang="ru-RU" sz="49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область определения функций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4.</a:t>
            </a:r>
          </a:p>
          <a:p>
            <a:pPr marL="514350" lvl="0" indent="-51435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 startAt="2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5.</a:t>
            </a:r>
          </a:p>
          <a:p>
            <a:pPr marL="514350" lvl="0" indent="-51435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3.                                       6.</a:t>
            </a:r>
          </a:p>
          <a:p>
            <a:pPr lvl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099" y="2357430"/>
            <a:ext cx="1929979" cy="128588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929067"/>
            <a:ext cx="2526644" cy="571503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929198"/>
            <a:ext cx="2357454" cy="88404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571744"/>
            <a:ext cx="2643206" cy="74552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857628"/>
            <a:ext cx="2388069" cy="642942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72074"/>
            <a:ext cx="2786083" cy="581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Ответы: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1. (-∞;0)</a:t>
            </a:r>
            <a:r>
              <a:rPr lang="en-US" sz="4400" dirty="0" smtClean="0">
                <a:solidFill>
                  <a:srgbClr val="002060"/>
                </a:solidFill>
              </a:rPr>
              <a:t>U</a:t>
            </a:r>
            <a:r>
              <a:rPr lang="ru-RU" sz="4400" dirty="0" smtClean="0">
                <a:solidFill>
                  <a:srgbClr val="002060"/>
                </a:solidFill>
              </a:rPr>
              <a:t>(0;+∞)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2. (-</a:t>
            </a:r>
            <a:r>
              <a:rPr lang="en-US" sz="4400" dirty="0" smtClean="0">
                <a:solidFill>
                  <a:srgbClr val="002060"/>
                </a:solidFill>
              </a:rPr>
              <a:t>π</a:t>
            </a:r>
            <a:r>
              <a:rPr lang="ru-RU" sz="4400" dirty="0" smtClean="0">
                <a:solidFill>
                  <a:srgbClr val="002060"/>
                </a:solidFill>
              </a:rPr>
              <a:t>/2+</a:t>
            </a:r>
            <a:r>
              <a:rPr lang="en-US" sz="4400" dirty="0" err="1" smtClean="0">
                <a:solidFill>
                  <a:srgbClr val="002060"/>
                </a:solidFill>
              </a:rPr>
              <a:t>πn</a:t>
            </a:r>
            <a:r>
              <a:rPr lang="ru-RU" sz="4400" dirty="0" smtClean="0">
                <a:solidFill>
                  <a:srgbClr val="002060"/>
                </a:solidFill>
              </a:rPr>
              <a:t>;</a:t>
            </a:r>
            <a:r>
              <a:rPr lang="en-US" sz="4400" dirty="0" smtClean="0">
                <a:solidFill>
                  <a:srgbClr val="002060"/>
                </a:solidFill>
              </a:rPr>
              <a:t>π</a:t>
            </a:r>
            <a:r>
              <a:rPr lang="ru-RU" sz="4400" dirty="0" smtClean="0">
                <a:solidFill>
                  <a:srgbClr val="002060"/>
                </a:solidFill>
              </a:rPr>
              <a:t>/2+</a:t>
            </a:r>
            <a:r>
              <a:rPr lang="en-US" sz="4400" dirty="0" err="1" smtClean="0">
                <a:solidFill>
                  <a:srgbClr val="002060"/>
                </a:solidFill>
              </a:rPr>
              <a:t>πn</a:t>
            </a:r>
            <a:r>
              <a:rPr lang="ru-RU" sz="4400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3. (-∞;-2)</a:t>
            </a:r>
            <a:r>
              <a:rPr lang="en-US" sz="4400" dirty="0" smtClean="0">
                <a:solidFill>
                  <a:srgbClr val="002060"/>
                </a:solidFill>
              </a:rPr>
              <a:t>U</a:t>
            </a:r>
            <a:r>
              <a:rPr lang="ru-RU" sz="4400" dirty="0" smtClean="0">
                <a:solidFill>
                  <a:srgbClr val="002060"/>
                </a:solidFill>
              </a:rPr>
              <a:t>(-2;+∞)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4. [5;+∞)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5. (-∞;7]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6. (</a:t>
            </a:r>
            <a:r>
              <a:rPr lang="en-US" sz="4400" dirty="0" err="1" smtClean="0">
                <a:solidFill>
                  <a:srgbClr val="002060"/>
                </a:solidFill>
              </a:rPr>
              <a:t>πn</a:t>
            </a:r>
            <a:r>
              <a:rPr lang="ru-RU" sz="4400" dirty="0" smtClean="0">
                <a:solidFill>
                  <a:srgbClr val="002060"/>
                </a:solidFill>
              </a:rPr>
              <a:t>; </a:t>
            </a:r>
            <a:r>
              <a:rPr lang="en-US" sz="4400" dirty="0" smtClean="0">
                <a:solidFill>
                  <a:srgbClr val="002060"/>
                </a:solidFill>
              </a:rPr>
              <a:t>π</a:t>
            </a:r>
            <a:r>
              <a:rPr lang="ru-RU" sz="4400" dirty="0" smtClean="0">
                <a:solidFill>
                  <a:srgbClr val="002060"/>
                </a:solidFill>
              </a:rPr>
              <a:t>+</a:t>
            </a:r>
            <a:r>
              <a:rPr lang="en-US" sz="4400" dirty="0" err="1" smtClean="0">
                <a:solidFill>
                  <a:srgbClr val="002060"/>
                </a:solidFill>
              </a:rPr>
              <a:t>πn</a:t>
            </a:r>
            <a:r>
              <a:rPr lang="ru-RU" sz="4400" dirty="0" smtClean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Повторение темы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Числовая функция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область значений функций: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ctr">
              <a:buFont typeface="+mj-lt"/>
              <a:buAutoNum type="arabicPeriod"/>
            </a:pP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y=sinx+1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4.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y=x</a:t>
            </a:r>
            <a:r>
              <a:rPr lang="en-US" sz="4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ctr">
              <a:buFont typeface="+mj-lt"/>
              <a:buAutoNum type="arabicPeriod"/>
            </a:pP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y=2+cosx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5.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y=|x|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ctr">
              <a:buFont typeface="+mj-lt"/>
              <a:buAutoNum type="arabicPeriod"/>
            </a:pP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,5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6.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y=x</a:t>
            </a:r>
            <a:r>
              <a:rPr lang="en-US" sz="4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None/>
            </a:pPr>
            <a:endParaRPr lang="ru-RU" sz="46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Ответы</a:t>
            </a:r>
            <a:r>
              <a:rPr lang="en-US" b="1" u="sng" dirty="0" smtClean="0">
                <a:solidFill>
                  <a:srgbClr val="002060"/>
                </a:solidFill>
              </a:rPr>
              <a:t>: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600200"/>
            <a:ext cx="497205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[0;2]; </a:t>
            </a:r>
            <a:endParaRPr lang="ru-RU" sz="36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[1;3]; </a:t>
            </a:r>
            <a:endParaRPr lang="ru-RU" sz="36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R; </a:t>
            </a:r>
            <a:endParaRPr lang="ru-RU" sz="36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[0;+∞); </a:t>
            </a:r>
            <a:endParaRPr lang="ru-RU" sz="36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[0;+∞); </a:t>
            </a:r>
            <a:endParaRPr lang="ru-RU" sz="36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2060"/>
                </a:solidFill>
              </a:rPr>
              <a:t>R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Глядя на рисунок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 скажите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из линий не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графиком и почему?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4040188" cy="639762"/>
          </a:xfrm>
        </p:spPr>
        <p:txBody>
          <a:bodyPr>
            <a:noAutofit/>
          </a:bodyPr>
          <a:lstStyle/>
          <a:p>
            <a:r>
              <a:rPr lang="ru-RU" sz="3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рисунок 1</a:t>
            </a:r>
            <a:endParaRPr lang="ru-RU" sz="36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исунок1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2928934"/>
            <a:ext cx="4040188" cy="3030141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3438" y="1857364"/>
            <a:ext cx="4041775" cy="639762"/>
          </a:xfrm>
        </p:spPr>
        <p:txBody>
          <a:bodyPr>
            <a:noAutofit/>
          </a:bodyPr>
          <a:lstStyle/>
          <a:p>
            <a:r>
              <a:rPr lang="ru-RU" sz="3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рисунок 2</a:t>
            </a:r>
            <a:endParaRPr lang="ru-RU" sz="36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Рисунок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2928934"/>
            <a:ext cx="4041775" cy="3031331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5 видов преобразования графиков: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i="1" dirty="0">
                <a:solidFill>
                  <a:srgbClr val="002060"/>
                </a:solidFill>
              </a:rPr>
              <a:t>П</a:t>
            </a:r>
            <a:r>
              <a:rPr lang="ru-RU" i="1" dirty="0" smtClean="0">
                <a:solidFill>
                  <a:srgbClr val="002060"/>
                </a:solidFill>
              </a:rPr>
              <a:t>араллельный </a:t>
            </a:r>
            <a:r>
              <a:rPr lang="ru-RU" i="1" dirty="0">
                <a:solidFill>
                  <a:srgbClr val="002060"/>
                </a:solidFill>
              </a:rPr>
              <a:t>перенос вдоль оси </a:t>
            </a:r>
            <a:r>
              <a:rPr lang="ru-RU" i="1" dirty="0" err="1" smtClean="0">
                <a:solidFill>
                  <a:srgbClr val="002060"/>
                </a:solidFill>
              </a:rPr>
              <a:t>Оу</a:t>
            </a:r>
            <a:endParaRPr lang="ru-RU" i="1" dirty="0" smtClean="0">
              <a:solidFill>
                <a:srgbClr val="002060"/>
              </a:solidFill>
            </a:endParaRPr>
          </a:p>
          <a:p>
            <a:pPr marL="514350" lvl="0" indent="-51435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y</a:t>
            </a:r>
            <a:r>
              <a:rPr lang="ru-RU" dirty="0" smtClean="0">
                <a:solidFill>
                  <a:srgbClr val="C00000"/>
                </a:solidFill>
              </a:rPr>
              <a:t>=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ru-RU" dirty="0" smtClean="0">
                <a:solidFill>
                  <a:srgbClr val="C00000"/>
                </a:solidFill>
              </a:rPr>
              <a:t>)+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  <a:p>
            <a:pPr marL="514350" indent="-51435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пример </a:t>
            </a:r>
            <a:r>
              <a:rPr lang="ru-RU" dirty="0">
                <a:solidFill>
                  <a:srgbClr val="002060"/>
                </a:solidFill>
              </a:rPr>
              <a:t>№1 из электронного учебника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2.  </a:t>
            </a:r>
            <a:r>
              <a:rPr lang="ru-RU" i="1" dirty="0" smtClean="0">
                <a:solidFill>
                  <a:srgbClr val="002060"/>
                </a:solidFill>
              </a:rPr>
              <a:t>Параллельный </a:t>
            </a:r>
            <a:r>
              <a:rPr lang="ru-RU" i="1" dirty="0">
                <a:solidFill>
                  <a:srgbClr val="002060"/>
                </a:solidFill>
              </a:rPr>
              <a:t>перенос вдоль оси Ох. </a:t>
            </a:r>
            <a:endParaRPr lang="ru-RU" i="1" dirty="0" smtClean="0">
              <a:solidFill>
                <a:srgbClr val="002060"/>
              </a:solidFill>
            </a:endParaRPr>
          </a:p>
          <a:p>
            <a:pPr marL="514350" lvl="0" indent="-51435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y</a:t>
            </a:r>
            <a:r>
              <a:rPr lang="ru-RU" dirty="0" smtClean="0">
                <a:solidFill>
                  <a:srgbClr val="C00000"/>
                </a:solidFill>
              </a:rPr>
              <a:t>=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  <a:p>
            <a:pPr marL="514350" indent="-51435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пример </a:t>
            </a:r>
            <a:r>
              <a:rPr lang="ru-RU" dirty="0">
                <a:solidFill>
                  <a:srgbClr val="002060"/>
                </a:solidFill>
              </a:rPr>
              <a:t>№2 из электронного учебника.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397</Words>
  <Application>Microsoft Office PowerPoint</Application>
  <PresentationFormat>Экран (4:3)</PresentationFormat>
  <Paragraphs>82</Paragraphs>
  <Slides>12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ПРЕОБРАЗОВАНИЯ ГРАФИКОВ</vt:lpstr>
      <vt:lpstr>Целевая установка на урок:</vt:lpstr>
      <vt:lpstr>Повторение темы «Числовая функция»</vt:lpstr>
      <vt:lpstr>Повторение темы «Числовая функция»</vt:lpstr>
      <vt:lpstr>Ответы:</vt:lpstr>
      <vt:lpstr>Повторение темы «Числовая функция»</vt:lpstr>
      <vt:lpstr>Ответы:</vt:lpstr>
      <vt:lpstr>Глядя на рисунок 1 и 2, скажите какая из линий не является графиком и почему? </vt:lpstr>
      <vt:lpstr>5 видов преобразования графиков:</vt:lpstr>
      <vt:lpstr>5 видов преобразования графиков:</vt:lpstr>
      <vt:lpstr>Выполнить 1,4,6,8,9,10 задания.</vt:lpstr>
      <vt:lpstr>Письменное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ПРЕОБРАЗОВАНИЯ ГРАФИКОВ</dc:title>
  <dc:creator>Чуммин</dc:creator>
  <cp:lastModifiedBy>Мама</cp:lastModifiedBy>
  <cp:revision>28</cp:revision>
  <dcterms:created xsi:type="dcterms:W3CDTF">2009-01-28T16:25:53Z</dcterms:created>
  <dcterms:modified xsi:type="dcterms:W3CDTF">2009-01-29T18:21:15Z</dcterms:modified>
</cp:coreProperties>
</file>