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6" r:id="rId3"/>
    <p:sldId id="263" r:id="rId4"/>
    <p:sldId id="257" r:id="rId5"/>
    <p:sldId id="258" r:id="rId6"/>
    <p:sldId id="264" r:id="rId7"/>
    <p:sldId id="279" r:id="rId8"/>
    <p:sldId id="280" r:id="rId9"/>
    <p:sldId id="287" r:id="rId10"/>
    <p:sldId id="274" r:id="rId11"/>
    <p:sldId id="275" r:id="rId12"/>
    <p:sldId id="277" r:id="rId13"/>
    <p:sldId id="278" r:id="rId14"/>
    <p:sldId id="276" r:id="rId15"/>
    <p:sldId id="288" r:id="rId16"/>
    <p:sldId id="267" r:id="rId17"/>
    <p:sldId id="265" r:id="rId18"/>
    <p:sldId id="268" r:id="rId19"/>
    <p:sldId id="269" r:id="rId20"/>
    <p:sldId id="270" r:id="rId21"/>
    <p:sldId id="271" r:id="rId22"/>
    <p:sldId id="272" r:id="rId23"/>
    <p:sldId id="273" r:id="rId24"/>
    <p:sldId id="283" r:id="rId25"/>
    <p:sldId id="281" r:id="rId26"/>
    <p:sldId id="282" r:id="rId27"/>
    <p:sldId id="284" r:id="rId28"/>
    <p:sldId id="285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3BF2D-9800-4633-BB52-A961A944E7DA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C34B4-49AB-412F-8A38-CF8A053BE4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34B4-49AB-412F-8A38-CF8A053BE44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D7C5C-8A19-46D5-948C-17EB299B0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92F-6F65-43F3-9372-EAE73431F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1FAB-1A6C-4B56-9308-9D1D0378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9D2C447-DD10-4DAF-A73E-72E0355D7AE4}" type="datetimeFigureOut">
              <a:rPr lang="ru-RU" smtClean="0"/>
              <a:pPr/>
              <a:t>21.01.2009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B4AD4A-4B57-472A-8D99-04EFEC1E96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Патриотическое воспитание школьников </a:t>
            </a:r>
            <a:br>
              <a:rPr lang="ru-RU" dirty="0" smtClean="0"/>
            </a:br>
            <a:r>
              <a:rPr lang="ru-RU" sz="3100" dirty="0" smtClean="0"/>
              <a:t>(из опыта работы МОУ «СОШ № 17» </a:t>
            </a:r>
            <a:br>
              <a:rPr lang="ru-RU" sz="3100" dirty="0" smtClean="0"/>
            </a:br>
            <a:r>
              <a:rPr lang="ru-RU" sz="3100" dirty="0" smtClean="0"/>
              <a:t>ГО </a:t>
            </a:r>
            <a:r>
              <a:rPr sz="3100" smtClean="0"/>
              <a:t> </a:t>
            </a:r>
            <a:r>
              <a:rPr lang="ru-RU" sz="3100" dirty="0" smtClean="0"/>
              <a:t>Краснотурьинск)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3886200"/>
            <a:ext cx="2714644" cy="261463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Автор: В.М.Дудник, </a:t>
            </a:r>
          </a:p>
          <a:p>
            <a:pPr algn="l"/>
            <a:r>
              <a:rPr lang="ru-RU" sz="1800" dirty="0"/>
              <a:t>д</a:t>
            </a:r>
            <a:r>
              <a:rPr lang="ru-RU" sz="1800" dirty="0" smtClean="0"/>
              <a:t>иректор  школы, </a:t>
            </a:r>
          </a:p>
          <a:p>
            <a:pPr algn="l"/>
            <a:r>
              <a:rPr lang="ru-RU" sz="1800" dirty="0"/>
              <a:t>в</a:t>
            </a:r>
            <a:r>
              <a:rPr lang="ru-RU" sz="1800" dirty="0" smtClean="0"/>
              <a:t>ысшая квалификационная категория</a:t>
            </a:r>
          </a:p>
          <a:p>
            <a:pPr algn="l"/>
            <a:endParaRPr lang="ru-RU" sz="2400" dirty="0"/>
          </a:p>
        </p:txBody>
      </p:sp>
      <p:pic>
        <p:nvPicPr>
          <p:cNvPr id="4098" name="Picture 2" descr="F:\ФОТО патриот\Патриотическое воспит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4277793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610600" cy="1600200"/>
          </a:xfrm>
        </p:spPr>
        <p:txBody>
          <a:bodyPr>
            <a:noAutofit/>
          </a:bodyPr>
          <a:lstStyle/>
          <a:p>
            <a:pPr algn="ctr"/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Литературные гостиные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ко Дню Защитника Отечества 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 Дню Победы</a:t>
            </a:r>
          </a:p>
        </p:txBody>
      </p:sp>
      <p:pic>
        <p:nvPicPr>
          <p:cNvPr id="27661" name="Picture 13" descr="Изображение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0556087">
            <a:off x="239944" y="2020067"/>
            <a:ext cx="2833617" cy="2038447"/>
          </a:xfrm>
        </p:spPr>
      </p:pic>
      <p:pic>
        <p:nvPicPr>
          <p:cNvPr id="27662" name="Picture 14" descr="Изображение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1905000"/>
            <a:ext cx="3276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Изображение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 rot="1633506">
            <a:off x="5979792" y="2235914"/>
            <a:ext cx="2814638" cy="2209800"/>
          </a:xfrm>
        </p:spPr>
      </p:pic>
      <p:pic>
        <p:nvPicPr>
          <p:cNvPr id="27664" name="Picture 16" descr="Изображение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52400" y="4343400"/>
            <a:ext cx="3124200" cy="2133600"/>
          </a:xfrm>
        </p:spPr>
      </p:pic>
      <p:pic>
        <p:nvPicPr>
          <p:cNvPr id="27665" name="Picture 17" descr="Изображение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90800" y="4191000"/>
            <a:ext cx="355282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Изображение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6019800" y="4876800"/>
            <a:ext cx="2681288" cy="175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27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153400" cy="685800"/>
          </a:xfrm>
        </p:spPr>
        <p:txBody>
          <a:bodyPr>
            <a:normAutofit/>
          </a:bodyPr>
          <a:lstStyle/>
          <a:p>
            <a:pPr algn="ctr"/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Областная контрольная работа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8458200" cy="1600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G_Cooper" pitchFamily="34" charset="0"/>
              </a:rPr>
              <a:t>«Знаю я, есть края…»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700" i="1" dirty="0" smtClean="0">
                <a:solidFill>
                  <a:srgbClr val="000099"/>
                </a:solidFill>
              </a:rPr>
              <a:t>(к 75-летию Свердловской области, 250-летию </a:t>
            </a:r>
            <a:r>
              <a:rPr lang="ru-RU" sz="1700" i="1" dirty="0" err="1" smtClean="0">
                <a:solidFill>
                  <a:srgbClr val="000099"/>
                </a:solidFill>
              </a:rPr>
              <a:t>Турьинских</a:t>
            </a:r>
            <a:r>
              <a:rPr lang="ru-RU" sz="1700" i="1" dirty="0" smtClean="0">
                <a:solidFill>
                  <a:srgbClr val="000099"/>
                </a:solidFill>
              </a:rPr>
              <a:t> медных рудников)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Antiqua" pitchFamily="34" charset="0"/>
              </a:rPr>
              <a:t>Участие приняли учащиеся 7, 10 классов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Antiqua" pitchFamily="34" charset="0"/>
              </a:rPr>
              <a:t>Цель:</a:t>
            </a:r>
            <a:r>
              <a:rPr lang="ru-RU" sz="1400" b="1" dirty="0" smtClean="0">
                <a:solidFill>
                  <a:srgbClr val="000099"/>
                </a:solidFill>
                <a:latin typeface="Antiqua" pitchFamily="34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Garamond" pitchFamily="18" charset="0"/>
              </a:rPr>
              <a:t>привлечь учащихся к исследовательской деятельности по изучению Малой Родины</a:t>
            </a:r>
          </a:p>
        </p:txBody>
      </p:sp>
      <p:pic>
        <p:nvPicPr>
          <p:cNvPr id="30727" name="Picture 7" descr="сканирование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33800" y="2438400"/>
            <a:ext cx="1905000" cy="4267200"/>
          </a:xfrm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46116">
            <a:off x="457200" y="2590800"/>
            <a:ext cx="253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7909">
            <a:off x="5943600" y="25908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006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724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100"/>
                            </p:stCondLst>
                            <p:childTnLst>
                              <p:par>
                                <p:cTn id="5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600"/>
                            </p:stCondLst>
                            <p:childTnLst>
                              <p:par>
                                <p:cTn id="6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2243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219200"/>
          </a:xfrm>
        </p:spPr>
        <p:txBody>
          <a:bodyPr>
            <a:noAutofit/>
          </a:bodyPr>
          <a:lstStyle/>
          <a:p>
            <a:pPr algn="ctr"/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Конкурс творческих работ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«Проба пера»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24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городской и областной уровень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700590" cy="54864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endParaRPr lang="ru-RU" sz="1300" dirty="0" smtClean="0"/>
          </a:p>
          <a:p>
            <a:pPr marL="609600" indent="-609600" eaLnBrk="1" hangingPunct="1">
              <a:buFontTx/>
              <a:buAutoNum type="arabicPeriod"/>
            </a:pPr>
            <a:endParaRPr lang="ru-RU" sz="1300" dirty="0" smtClean="0"/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«А память нам покоя не дает»</a:t>
            </a:r>
          </a:p>
          <a:p>
            <a:pPr marL="609600" indent="-609600" eaLnBrk="1" hangingPunct="1">
              <a:buNone/>
            </a:pPr>
            <a:r>
              <a:rPr lang="ru-RU" sz="1800" b="1" dirty="0" smtClean="0">
                <a:solidFill>
                  <a:srgbClr val="000099"/>
                </a:solidFill>
              </a:rPr>
              <a:t> 	(к 60-летию Победы)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«Гренадеры, вперед!»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«Если бы я был депутатом…»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«Письмо Президенту»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«Я – гражданин»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«История моей семьи»</a:t>
            </a:r>
          </a:p>
          <a:p>
            <a:pPr marL="609600" indent="-609600" eaLnBrk="1" hangingPunct="1">
              <a:buFont typeface="Arial" pitchFamily="34" charset="0"/>
              <a:buChar char="•"/>
            </a:pPr>
            <a:r>
              <a:rPr lang="ru-RU" sz="1800" b="1" dirty="0" smtClean="0">
                <a:solidFill>
                  <a:srgbClr val="000099"/>
                </a:solidFill>
              </a:rPr>
              <a:t>«Мои пожелания мэру»</a:t>
            </a:r>
          </a:p>
          <a:p>
            <a:pPr marL="609600" indent="-609600" eaLnBrk="1" hangingPunct="1">
              <a:buFontTx/>
              <a:buNone/>
            </a:pPr>
            <a:endParaRPr lang="ru-RU" sz="1800" b="1" dirty="0" smtClean="0">
              <a:solidFill>
                <a:srgbClr val="FF0066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Latin" pitchFamily="2" charset="0"/>
              </a:rPr>
              <a:t>С 2005 по 2008 год –</a:t>
            </a:r>
            <a:r>
              <a:rPr lang="ru-RU" sz="1300" b="1" dirty="0" smtClean="0">
                <a:solidFill>
                  <a:schemeClr val="tx2"/>
                </a:solidFill>
                <a:latin typeface="Latin" pitchFamily="2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Latin" pitchFamily="2" charset="0"/>
              </a:rPr>
              <a:t>18 лауреатов конкурса</a:t>
            </a:r>
          </a:p>
          <a:p>
            <a:pPr marL="609600" indent="-609600" algn="ctr" eaLnBrk="1" hangingPunct="1">
              <a:buFontTx/>
              <a:buNone/>
            </a:pPr>
            <a:endParaRPr lang="ru-RU" sz="3100" b="1" dirty="0" smtClean="0">
              <a:solidFill>
                <a:schemeClr val="tx2"/>
              </a:solidFill>
              <a:latin typeface="Lati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4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4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40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400"/>
                            </p:stCondLst>
                            <p:childTnLst>
                              <p:par>
                                <p:cTn id="8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4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9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3810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676400"/>
            <a:ext cx="3771900" cy="3657600"/>
          </a:xfrm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295400"/>
          </a:xfrm>
        </p:spPr>
        <p:txBody>
          <a:bodyPr/>
          <a:lstStyle/>
          <a:p>
            <a:pPr eaLnBrk="1" hangingPunct="1"/>
            <a:r>
              <a:rPr lang="ru-RU" sz="2100" b="1" i="1" smtClean="0">
                <a:solidFill>
                  <a:srgbClr val="0066FF"/>
                </a:solidFill>
              </a:rPr>
              <a:t>Городской фестиваль чтецов</a:t>
            </a:r>
            <a:r>
              <a:rPr lang="ru-RU" sz="1300" smtClean="0"/>
              <a:t/>
            </a:r>
            <a:br>
              <a:rPr lang="ru-RU" sz="1300" smtClean="0"/>
            </a:br>
            <a:r>
              <a:rPr lang="ru-RU" sz="3500" b="1" smtClean="0">
                <a:solidFill>
                  <a:srgbClr val="CC3300"/>
                </a:solidFill>
                <a:latin typeface="Kursiv95" pitchFamily="66" charset="0"/>
              </a:rPr>
              <a:t>«Поэтическая гостиная»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  <a:latin typeface="PaladinPCRus" pitchFamily="18" charset="0"/>
              </a:rPr>
              <a:t>Тематика конкурса: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700" b="1" dirty="0" smtClean="0"/>
              <a:t>«60-летие Победы»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700" b="1" dirty="0" smtClean="0"/>
              <a:t>«Урал – опорный край державы»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700" b="1" dirty="0" smtClean="0"/>
              <a:t>«Живу тобой, моя Россия»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ru-RU" sz="2700" b="1" dirty="0" smtClean="0"/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chemeClr val="tx2"/>
              </a:solidFill>
              <a:latin typeface="Latin" pitchFamily="2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chemeClr val="tx2"/>
              </a:solidFill>
              <a:latin typeface="Latin" pitchFamily="2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ru-RU" sz="2800" dirty="0" smtClean="0">
              <a:solidFill>
                <a:schemeClr val="tx2"/>
              </a:solidFill>
              <a:latin typeface="Latin" pitchFamily="2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tx2"/>
                </a:solidFill>
                <a:latin typeface="Latin" pitchFamily="2" charset="0"/>
              </a:rPr>
              <a:t>					С 2005 по 2008 г.г –</a:t>
            </a:r>
            <a:r>
              <a:rPr lang="ru-RU" sz="2800" dirty="0" smtClean="0">
                <a:latin typeface="Latin" pitchFamily="2" charset="0"/>
              </a:rPr>
              <a:t> 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Latin" pitchFamily="2" charset="0"/>
              </a:rPr>
              <a:t>					6 лауреатов конкурса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2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30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4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3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3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30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gallery_file_37_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72100" y="1357298"/>
            <a:ext cx="37719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676400"/>
          </a:xfrm>
        </p:spPr>
        <p:txBody>
          <a:bodyPr>
            <a:noAutofit/>
          </a:bodyPr>
          <a:lstStyle/>
          <a:p>
            <a:pPr algn="ctr"/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Заочное путешествие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«Добро пожаловать 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на Урал»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12" y="407194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Ландшафт уральского Севера </a:t>
            </a:r>
          </a:p>
          <a:p>
            <a:r>
              <a:rPr lang="ru-RU" dirty="0" smtClean="0"/>
              <a:t>(окрестности реки Турьи)</a:t>
            </a:r>
            <a:endParaRPr lang="ru-RU" dirty="0"/>
          </a:p>
        </p:txBody>
      </p:sp>
      <p:pic>
        <p:nvPicPr>
          <p:cNvPr id="9" name="Рисунок 8" descr="бульвар мир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857364"/>
            <a:ext cx="4187997" cy="3116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285720" y="5357826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Центральная площадь Краснотурьинска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6072206"/>
            <a:ext cx="300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Часовня А. Невского </a:t>
            </a:r>
          </a:p>
          <a:p>
            <a:r>
              <a:rPr lang="ru-RU" dirty="0" smtClean="0"/>
              <a:t>г. Краснотурьинск </a:t>
            </a:r>
            <a:endParaRPr lang="ru-RU" dirty="0"/>
          </a:p>
        </p:txBody>
      </p:sp>
      <p:pic>
        <p:nvPicPr>
          <p:cNvPr id="14" name="Picture 10" descr="Часовня Александра Невск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6248" y="4016375"/>
            <a:ext cx="1643062" cy="284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28600"/>
            <a:ext cx="5000660" cy="990600"/>
          </a:xfrm>
        </p:spPr>
        <p:txBody>
          <a:bodyPr/>
          <a:lstStyle/>
          <a:p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Экспедиции</a:t>
            </a:r>
            <a:r>
              <a:rPr lang="ru-RU" dirty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3733800" cy="50292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ru-RU" sz="2000" dirty="0" smtClean="0"/>
              <a:t> По </a:t>
            </a:r>
            <a:r>
              <a:rPr lang="ru-RU" sz="2000" dirty="0"/>
              <a:t>маршруту Петропавловского тракта конца 19 века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000" dirty="0" smtClean="0"/>
              <a:t> Описание </a:t>
            </a:r>
            <a:r>
              <a:rPr lang="ru-RU" sz="2000" dirty="0"/>
              <a:t>памятника природы гора Сосновая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000" dirty="0" smtClean="0"/>
              <a:t> Увековечивание </a:t>
            </a:r>
            <a:r>
              <a:rPr lang="ru-RU" sz="2000" dirty="0"/>
              <a:t>памяти поселка где прошла первая драга </a:t>
            </a:r>
            <a:r>
              <a:rPr lang="ru-RU" sz="2000" dirty="0" smtClean="0"/>
              <a:t>округа Богословский  </a:t>
            </a:r>
            <a:r>
              <a:rPr lang="ru-RU" sz="2000" dirty="0"/>
              <a:t>по добыче золота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000" dirty="0"/>
              <a:t>Поход на место пересечения 60 меридиана и 60 параллели</a:t>
            </a:r>
          </a:p>
          <a:p>
            <a:pPr marL="0" indent="0">
              <a:buFont typeface="Arial" pitchFamily="34" charset="0"/>
              <a:buChar char="•"/>
            </a:pPr>
            <a:r>
              <a:rPr lang="ru-RU" sz="2000" dirty="0"/>
              <a:t>Результат: материалы экспедиции представляются в выставочных залах </a:t>
            </a:r>
            <a:r>
              <a:rPr lang="ru-RU" sz="2000" dirty="0" smtClean="0"/>
              <a:t>г.г</a:t>
            </a:r>
            <a:r>
              <a:rPr lang="ru-RU" sz="2000" smtClean="0"/>
              <a:t>. Краснотурьинска</a:t>
            </a:r>
            <a:r>
              <a:rPr lang="ru-RU" sz="2000" dirty="0" smtClean="0"/>
              <a:t>, </a:t>
            </a:r>
            <a:r>
              <a:rPr lang="ru-RU" sz="2000" dirty="0"/>
              <a:t>Серова, </a:t>
            </a:r>
            <a:r>
              <a:rPr lang="ru-RU" sz="2000" dirty="0" smtClean="0"/>
              <a:t>Карпинска</a:t>
            </a:r>
            <a:endParaRPr lang="ru-RU" sz="2000" dirty="0"/>
          </a:p>
        </p:txBody>
      </p:sp>
      <p:pic>
        <p:nvPicPr>
          <p:cNvPr id="48132" name="Picture 4" descr="девоч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15206" y="3286124"/>
            <a:ext cx="1801813" cy="2514600"/>
          </a:xfrm>
          <a:prstGeom prst="rect">
            <a:avLst/>
          </a:prstGeom>
          <a:noFill/>
        </p:spPr>
      </p:pic>
      <p:pic>
        <p:nvPicPr>
          <p:cNvPr id="48133" name="Picture 5" descr="диплом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3000372"/>
            <a:ext cx="3124200" cy="3717925"/>
          </a:xfrm>
          <a:prstGeom prst="rect">
            <a:avLst/>
          </a:prstGeom>
          <a:noFill/>
        </p:spPr>
      </p:pic>
      <p:pic>
        <p:nvPicPr>
          <p:cNvPr id="48134" name="Picture 6" descr="поход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500042"/>
            <a:ext cx="2528886" cy="2177652"/>
          </a:xfrm>
          <a:prstGeom prst="rect">
            <a:avLst/>
          </a:prstGeom>
          <a:noFill/>
        </p:spPr>
      </p:pic>
      <p:pic>
        <p:nvPicPr>
          <p:cNvPr id="48135" name="Picture 7" descr="скал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1071546"/>
            <a:ext cx="2730500" cy="178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04800"/>
            <a:ext cx="8115328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Музей боевой и трудовой славы </a:t>
            </a:r>
            <a:b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МОУ «СОШ № 17»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3924300" cy="2057400"/>
          </a:xfrm>
        </p:spPr>
        <p:txBody>
          <a:bodyPr/>
          <a:lstStyle/>
          <a:p>
            <a:r>
              <a:rPr lang="ru-RU" dirty="0" smtClean="0"/>
              <a:t> Был открыт в 1995 г</a:t>
            </a:r>
          </a:p>
        </p:txBody>
      </p:sp>
      <p:sp>
        <p:nvSpPr>
          <p:cNvPr id="23556" name="Содержимое 3"/>
          <p:cNvSpPr>
            <a:spLocks noGrp="1"/>
          </p:cNvSpPr>
          <p:nvPr>
            <p:ph sz="quarter" idx="2"/>
          </p:nvPr>
        </p:nvSpPr>
        <p:spPr>
          <a:xfrm>
            <a:off x="4038600" y="1524000"/>
            <a:ext cx="4572000" cy="2057400"/>
          </a:xfrm>
        </p:spPr>
        <p:txBody>
          <a:bodyPr/>
          <a:lstStyle/>
          <a:p>
            <a:r>
              <a:rPr lang="ru-RU" smtClean="0"/>
              <a:t>Дважды победитель в Смотре-конкурсе школьных музеев города </a:t>
            </a:r>
          </a:p>
        </p:txBody>
      </p:sp>
      <p:sp>
        <p:nvSpPr>
          <p:cNvPr id="23557" name="Содержимое 4"/>
          <p:cNvSpPr>
            <a:spLocks noGrp="1"/>
          </p:cNvSpPr>
          <p:nvPr>
            <p:ph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Центр гражданского  и нравственного воспитания</a:t>
            </a:r>
          </a:p>
        </p:txBody>
      </p:sp>
      <p:pic>
        <p:nvPicPr>
          <p:cNvPr id="23558" name="Содержимое 6" descr="фото_ 033.jpg"/>
          <p:cNvPicPr>
            <a:picLocks noGrp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76800" y="3810000"/>
            <a:ext cx="35814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Музей боевой и трудовой славы МОУ «СОШ № 17»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4686304" cy="3857652"/>
          </a:xfrm>
        </p:spPr>
        <p:txBody>
          <a:bodyPr>
            <a:normAutofit fontScale="85000" lnSpcReduction="20000"/>
          </a:bodyPr>
          <a:lstStyle/>
          <a:p>
            <a:pPr marL="180975" indent="-144463">
              <a:buFont typeface="Arial" pitchFamily="34" charset="0"/>
              <a:buChar char="•"/>
            </a:pPr>
            <a:r>
              <a:rPr lang="ru-RU" dirty="0" smtClean="0"/>
              <a:t>2584 </a:t>
            </a:r>
            <a:r>
              <a:rPr lang="ru-RU" dirty="0" err="1" smtClean="0"/>
              <a:t>краснотурьинцев</a:t>
            </a:r>
            <a:r>
              <a:rPr lang="ru-RU" dirty="0" smtClean="0"/>
              <a:t> сражались за Родину</a:t>
            </a:r>
            <a:endParaRPr lang="en-US" dirty="0" smtClean="0"/>
          </a:p>
          <a:p>
            <a:pPr marL="90488" indent="-53975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1002 – не вернулись домой</a:t>
            </a:r>
            <a:endParaRPr lang="en-US" dirty="0" smtClean="0"/>
          </a:p>
          <a:p>
            <a:pPr marL="90488" indent="-53975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603 – пропали без вести</a:t>
            </a:r>
            <a:endParaRPr lang="en-US" dirty="0" smtClean="0"/>
          </a:p>
          <a:p>
            <a:pPr marL="180975" indent="-90488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А.Ф. Петрик, М.Н. </a:t>
            </a:r>
            <a:r>
              <a:rPr lang="ru-RU" dirty="0" err="1" smtClean="0"/>
              <a:t>Мещерягин</a:t>
            </a:r>
            <a:r>
              <a:rPr lang="ru-RU" dirty="0" smtClean="0"/>
              <a:t> – Герои Советского Союза. Горожане свято чтят память о них: их именами названы улицы Краснотурьинска</a:t>
            </a:r>
            <a:endParaRPr lang="ru-RU" dirty="0"/>
          </a:p>
        </p:txBody>
      </p:sp>
      <p:pic>
        <p:nvPicPr>
          <p:cNvPr id="1026" name="Picture 2" descr="C:\Users\Пользователь\Desktop\ФОТО патриот\фото_ 0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3714752"/>
            <a:ext cx="3528934" cy="26463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714488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53975" algn="ctr">
              <a:buNone/>
            </a:pPr>
            <a:r>
              <a:rPr lang="ru-RU" sz="2400" dirty="0" smtClean="0"/>
              <a:t>Собран значительный материал об участии наших земляков на фронтах Великой Отечественной войны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Музей боевой и трудовой славы МОУ «СОШ № 17»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5043510"/>
          </a:xfrm>
        </p:spPr>
        <p:txBody>
          <a:bodyPr>
            <a:normAutofit fontScale="77500" lnSpcReduction="20000"/>
          </a:bodyPr>
          <a:lstStyle/>
          <a:p>
            <a:pPr marL="90488" indent="-53975">
              <a:buNone/>
            </a:pPr>
            <a:r>
              <a:rPr lang="ru-RU" dirty="0" smtClean="0"/>
              <a:t>Совет музея решил узнать: живы ли ветераны 77 гвардейской Симферопольской стрелковой дивизии</a:t>
            </a:r>
          </a:p>
          <a:p>
            <a:pPr marL="90488" indent="-53975">
              <a:buFont typeface="Wingdings" pitchFamily="2" charset="2"/>
              <a:buChar char="§"/>
            </a:pPr>
            <a:r>
              <a:rPr lang="ru-RU" dirty="0" smtClean="0"/>
              <a:t> через военкомат нашли адреса;</a:t>
            </a:r>
          </a:p>
          <a:p>
            <a:pPr marL="90488" indent="-53975">
              <a:buFont typeface="Wingdings" pitchFamily="2" charset="2"/>
              <a:buChar char="§"/>
            </a:pPr>
            <a:r>
              <a:rPr lang="ru-RU" dirty="0" smtClean="0"/>
              <a:t>Отправили 20 писем;</a:t>
            </a:r>
          </a:p>
          <a:p>
            <a:pPr marL="90488" indent="-53975">
              <a:buFont typeface="Wingdings" pitchFamily="2" charset="2"/>
              <a:buChar char="§"/>
            </a:pPr>
            <a:r>
              <a:rPr lang="ru-RU" dirty="0" smtClean="0"/>
              <a:t>Ответили – 7 (Украина, Казахстан, Таджикистан, Краснодарский и Алтайский край), в большинстве своем, родственники, а ветеранов уже нет в живых. </a:t>
            </a:r>
          </a:p>
          <a:p>
            <a:pPr marL="90488" indent="-53975">
              <a:buFont typeface="Wingdings" pitchFamily="2" charset="2"/>
              <a:buChar char="§"/>
            </a:pPr>
            <a:r>
              <a:rPr lang="ru-RU" dirty="0" smtClean="0"/>
              <a:t> Родственники благодарят школу, детей за ту память об их отцах, которая хранится в музее</a:t>
            </a:r>
          </a:p>
        </p:txBody>
      </p:sp>
      <p:pic>
        <p:nvPicPr>
          <p:cNvPr id="3075" name="Picture 3" descr="F:\ФОТО патриот\письмо в школ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1857364"/>
            <a:ext cx="2986086" cy="455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Акция «Уральский караван»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-53975">
              <a:buFont typeface="Arial" pitchFamily="34" charset="0"/>
              <a:buChar char="•"/>
            </a:pPr>
            <a:r>
              <a:rPr lang="ru-RU" dirty="0" smtClean="0"/>
              <a:t>Учащиеся собрали посылки для воинов-уральцев отряда спецназа, выполнявшего воинский долг в Чеченской республике</a:t>
            </a:r>
          </a:p>
        </p:txBody>
      </p:sp>
      <p:pic>
        <p:nvPicPr>
          <p:cNvPr id="2050" name="Picture 2" descr="C:\Users\Пользователь\Desktop\ФОТО патриот\Уральский карав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979320" cy="250033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Техникум в  военной часте 05.12.2008\SL7324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145679" y="-14859128"/>
            <a:ext cx="4286280" cy="6500858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Техникум в  военной часте 05.12.2008\SL7324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1145680" y="-14859128"/>
            <a:ext cx="4286280" cy="650085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Техникум в  военной часте 05.12.2008\SL7324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143248"/>
            <a:ext cx="336667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467600" cy="1143000"/>
          </a:xfrm>
        </p:spPr>
        <p:txBody>
          <a:bodyPr>
            <a:normAutofit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Патриотизм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CorridaC" pitchFamily="34" charset="0"/>
              </a:rPr>
              <a:t>это качество личности, характеризующее высшую степень ее духовного развития и самосознания, выражающуюся в ценностном отношении к своему Отечеству, его истории, культуре и готовности к самопожертвованию во имя интересов Родины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Акция «Солдатская посылка»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85000" lnSpcReduction="20000"/>
          </a:bodyPr>
          <a:lstStyle/>
          <a:p>
            <a:pPr marL="90488" indent="-53975">
              <a:buFont typeface="Arial" pitchFamily="34" charset="0"/>
              <a:buChar char="•"/>
            </a:pPr>
            <a:r>
              <a:rPr lang="ru-RU" dirty="0" smtClean="0"/>
              <a:t>Совет школы собрал средства, на которые приобретена экипировка, продуктовые гостинцы для разведывательного отделения воинов- </a:t>
            </a:r>
            <a:r>
              <a:rPr lang="ru-RU" dirty="0" err="1" smtClean="0"/>
              <a:t>краснотурьинцев</a:t>
            </a:r>
            <a:r>
              <a:rPr lang="ru-RU" dirty="0" smtClean="0"/>
              <a:t>, служивших в Чечне.</a:t>
            </a:r>
          </a:p>
          <a:p>
            <a:pPr marL="90488" indent="-53975">
              <a:buFont typeface="Arial" pitchFamily="34" charset="0"/>
              <a:buChar char="•"/>
            </a:pPr>
            <a:r>
              <a:rPr lang="ru-RU" dirty="0" smtClean="0"/>
              <a:t>Отправлены письма учащихся, родных и близких </a:t>
            </a:r>
            <a:r>
              <a:rPr lang="ru-RU" dirty="0" err="1" smtClean="0"/>
              <a:t>солдат-краснотурьинцев</a:t>
            </a:r>
            <a:r>
              <a:rPr lang="ru-RU" dirty="0" smtClean="0"/>
              <a:t>.</a:t>
            </a:r>
          </a:p>
          <a:p>
            <a:pPr marL="90488" indent="-53975">
              <a:buFont typeface="Arial" pitchFamily="34" charset="0"/>
              <a:buChar char="•"/>
            </a:pPr>
            <a:r>
              <a:rPr lang="ru-RU" dirty="0" smtClean="0"/>
              <a:t>Командир в/ч 54843 майор </a:t>
            </a:r>
            <a:r>
              <a:rPr lang="ru-RU" dirty="0" err="1" smtClean="0"/>
              <a:t>М.Однолько</a:t>
            </a:r>
            <a:r>
              <a:rPr lang="ru-RU" dirty="0" smtClean="0"/>
              <a:t> прислал в школу письмо: «Помощь учащихся воины рассматривают как глоток свежего воздуха с родной земли, который позволяет поддерживать высокий боевой дух и здоровую нравственную атмосферу».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Почетный караул у Вечного огня городского мемориала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-53975">
              <a:buFont typeface="Arial" pitchFamily="34" charset="0"/>
              <a:buChar char="•"/>
            </a:pPr>
            <a:r>
              <a:rPr lang="ru-RU" dirty="0" smtClean="0"/>
              <a:t>Наши ученики удостоены высокой чести</a:t>
            </a:r>
          </a:p>
        </p:txBody>
      </p:sp>
      <p:pic>
        <p:nvPicPr>
          <p:cNvPr id="4" name="Рисунок 3" descr="мемори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6"/>
            <a:ext cx="5663236" cy="38833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Открытие памятника воинам-афганцам «Черный тюльпан»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4900618" cy="3554419"/>
          </a:xfrm>
        </p:spPr>
        <p:txBody>
          <a:bodyPr>
            <a:normAutofit/>
          </a:bodyPr>
          <a:lstStyle/>
          <a:p>
            <a:pPr marL="90488" indent="-53975">
              <a:buFont typeface="Arial" pitchFamily="34" charset="0"/>
              <a:buChar char="•"/>
            </a:pPr>
            <a:r>
              <a:rPr lang="ru-RU" dirty="0" smtClean="0"/>
              <a:t>Выпускник школы Роман Присяжный возложил цветы от имени всего коллектива</a:t>
            </a:r>
          </a:p>
        </p:txBody>
      </p:sp>
      <p:pic>
        <p:nvPicPr>
          <p:cNvPr id="1026" name="Picture 2" descr="F:\ФОТО патриот\Чёрный тюльпа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2214554"/>
            <a:ext cx="2716551" cy="4076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Военно-археологические раскопки </a:t>
            </a:r>
          </a:p>
        </p:txBody>
      </p:sp>
      <p:pic>
        <p:nvPicPr>
          <p:cNvPr id="2050" name="Picture 2" descr="F:\ФОТО патриот\На раскопках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5300" y="1785926"/>
            <a:ext cx="3585032" cy="2786082"/>
          </a:xfrm>
          <a:prstGeom prst="rect">
            <a:avLst/>
          </a:prstGeom>
          <a:noFill/>
        </p:spPr>
      </p:pic>
      <p:pic>
        <p:nvPicPr>
          <p:cNvPr id="2051" name="Picture 3" descr="F:\ФОТО патриот\На раскопках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613903"/>
            <a:ext cx="3887572" cy="27440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28638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Экспедиция уральских краеведов на Курскую дугу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Внеклассные мероприятия</a:t>
            </a:r>
          </a:p>
        </p:txBody>
      </p:sp>
      <p:pic>
        <p:nvPicPr>
          <p:cNvPr id="4098" name="Picture 2" descr="C:\Users\Пользователь\Desktop\фото  4В\Мамины (4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9124" y="3786190"/>
            <a:ext cx="3867159" cy="290037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фото  4В\20.09.2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14422"/>
            <a:ext cx="3346078" cy="2786082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фото  4В\PICT00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214422"/>
            <a:ext cx="3449654" cy="2301897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IMG_17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286256"/>
            <a:ext cx="345257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Развитие проекта </a:t>
            </a:r>
            <a:b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«Урал. Человек. Истоки»</a:t>
            </a: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053610" y="142852"/>
            <a:ext cx="2858657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1928802"/>
            <a:ext cx="8072494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ru-RU" sz="2400" b="1" dirty="0" smtClean="0"/>
              <a:t>Формирование духовного мира учащихся.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400" b="1" dirty="0" smtClean="0"/>
              <a:t>Расширение исторического, эстетического, нравственного опыта.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sz="2400" b="1" dirty="0" smtClean="0"/>
              <a:t>Развитие ума, воли, характера воспитанников через сердце, через воспитание чувств.</a:t>
            </a:r>
          </a:p>
          <a:p>
            <a:pPr marL="361950" indent="-3619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/>
              <a:t>Обогатить кругозор учащихся знаниями о культурных традициях родного края, художественных ремеслах, архитектуре.</a:t>
            </a:r>
          </a:p>
          <a:p>
            <a:pPr marL="363538" indent="-363538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/>
              <a:t>Воспитать чувство патриотизма, сопричастности к </a:t>
            </a:r>
            <a:r>
              <a:rPr lang="ru-RU" sz="2400" b="1" dirty="0" err="1" smtClean="0"/>
              <a:t>социокультурным</a:t>
            </a:r>
            <a:r>
              <a:rPr lang="ru-RU" sz="2400" b="1" dirty="0" smtClean="0"/>
              <a:t> традициям России.</a:t>
            </a:r>
          </a:p>
          <a:p>
            <a:pPr marL="363538" indent="-363538"/>
            <a:endParaRPr lang="ru-RU" sz="2400" b="1" dirty="0" smtClean="0"/>
          </a:p>
          <a:p>
            <a:pPr marL="363538" indent="-363538">
              <a:buFont typeface="Arial" pitchFamily="34" charset="0"/>
              <a:buChar char="•"/>
            </a:pP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Развитие проекта </a:t>
            </a:r>
            <a:b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«Урал. Человек. Истоки»</a:t>
            </a: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6053610" y="142852"/>
            <a:ext cx="2858657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192880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endParaRPr lang="ru-RU" sz="2400" b="1" dirty="0" smtClean="0"/>
          </a:p>
          <a:p>
            <a:pPr marL="363538" indent="-363538">
              <a:buFont typeface="Arial" pitchFamily="34" charset="0"/>
              <a:buChar char="•"/>
            </a:pPr>
            <a:endParaRPr lang="ru-RU" sz="2400" b="1" dirty="0"/>
          </a:p>
        </p:txBody>
      </p:sp>
      <p:pic>
        <p:nvPicPr>
          <p:cNvPr id="3074" name="Picture 2" descr="C:\Users\Пользователь\Desktop\фото  4В\1 (1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9" y="1714489"/>
            <a:ext cx="438084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550070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Необычные уроки – праздники, театральные представления, игры</a:t>
            </a:r>
            <a:endParaRPr lang="ru-RU" dirty="0"/>
          </a:p>
        </p:txBody>
      </p:sp>
      <p:pic>
        <p:nvPicPr>
          <p:cNvPr id="3076" name="Picture 4" descr="G:\DSC005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643314"/>
            <a:ext cx="3905745" cy="292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Встреча высоких гостей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400552" cy="407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Опыт работы школы одобрен председателем правительства Свердловской области А.П. Воробьевым, который в составе делегации глав городов Свердловской области в августе 2004 года познакомился с работой МОУ «СОШ № 17» ГО Краснотурьинск. </a:t>
            </a:r>
            <a:endParaRPr lang="ru-RU" sz="2000" dirty="0"/>
          </a:p>
        </p:txBody>
      </p:sp>
      <p:pic>
        <p:nvPicPr>
          <p:cNvPr id="1026" name="Picture 2" descr="C:\Users\Пользователь\Desktop\Воробьев\AA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214422"/>
            <a:ext cx="3934826" cy="285752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Воробьев\AA0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914173"/>
            <a:ext cx="3071834" cy="29438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4572008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Поддержку и понимание педагогический коллектив находит и у Главы ГО Краснотурьинск </a:t>
            </a:r>
            <a:endParaRPr lang="en-US" sz="2000" dirty="0" smtClean="0"/>
          </a:p>
          <a:p>
            <a:r>
              <a:rPr lang="ru-RU" sz="2000" dirty="0" smtClean="0"/>
              <a:t>В.Е. </a:t>
            </a:r>
            <a:r>
              <a:rPr lang="ru-RU" sz="2000" dirty="0" err="1" smtClean="0"/>
              <a:t>Михеля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268931"/>
          </a:xfrm>
        </p:spPr>
        <p:txBody>
          <a:bodyPr>
            <a:normAutofit/>
          </a:bodyPr>
          <a:lstStyle/>
          <a:p>
            <a:pPr marL="419100" indent="-57150">
              <a:buNone/>
            </a:pP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Чувство любви к родине яркое и чистое, как родник, оно хранится где-то в тайниках людской души и по мере надобности проявляет себя в различных жизненных обстоятельствах</a:t>
            </a: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419100" indent="3175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за 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467600" cy="1143000"/>
          </a:xfrm>
        </p:spPr>
        <p:txBody>
          <a:bodyPr>
            <a:normAutofit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Организационный комитет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Администрация школы</a:t>
            </a:r>
          </a:p>
          <a:p>
            <a:r>
              <a:rPr lang="ru-RU" dirty="0" smtClean="0"/>
              <a:t>Представители Совета ветеранов войны и труда</a:t>
            </a:r>
          </a:p>
          <a:p>
            <a:r>
              <a:rPr lang="ru-RU" dirty="0" smtClean="0"/>
              <a:t>Представители городского военного комиссариата</a:t>
            </a:r>
          </a:p>
          <a:p>
            <a:r>
              <a:rPr lang="ru-RU" dirty="0" smtClean="0"/>
              <a:t>Педагоги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Совет дела </a:t>
            </a:r>
          </a:p>
          <a:p>
            <a:pPr>
              <a:buNone/>
            </a:pPr>
            <a:r>
              <a:rPr lang="ru-RU" dirty="0" smtClean="0"/>
              <a:t>	(актив старшеклассников)</a:t>
            </a:r>
            <a:endParaRPr lang="ru-RU" dirty="0"/>
          </a:p>
        </p:txBody>
      </p:sp>
      <p:pic>
        <p:nvPicPr>
          <p:cNvPr id="4" name="Рисунок 3" descr="C:\Users\Пользователь\Pictures\Фотографии по ПВ\Обсуждение программы патриотического воспитания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414338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467600" cy="1143000"/>
          </a:xfrm>
        </p:spPr>
        <p:txBody>
          <a:bodyPr>
            <a:normAutofit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Миссия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Формирование у учащихся высоких нравственных качеств личности, выработка ценностных ориентаций,  соответствующих требованиям общества, готовность к безупречному несению государственной службы.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Формирование у подрастающего поколения верности Родине, готовности к служению Отечеству.</a:t>
            </a:r>
          </a:p>
          <a:p>
            <a:pPr lvl="0"/>
            <a:r>
              <a:rPr lang="ru-RU" dirty="0" smtClean="0"/>
              <a:t>Изучение истории Отечества и культуры родного края.</a:t>
            </a:r>
          </a:p>
          <a:p>
            <a:pPr lvl="0"/>
            <a:r>
              <a:rPr lang="ru-RU" dirty="0" smtClean="0"/>
              <a:t>Физическое развитие учащихся и формирование у них потребности в здоровом образе жизни.</a:t>
            </a:r>
          </a:p>
          <a:p>
            <a:pPr lvl="0"/>
            <a:r>
              <a:rPr lang="ru-RU" dirty="0" smtClean="0"/>
              <a:t>Формирование духовно-нравственных ценностей: гуманизма, трудолюбия, гражданственности и патриотизма.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1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Формы патриотического воспитания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Встречи с ветеранами войн</a:t>
            </a:r>
          </a:p>
          <a:p>
            <a:pPr lvl="0"/>
            <a:r>
              <a:rPr lang="ru-RU" dirty="0" smtClean="0"/>
              <a:t>Научно-практические конференции старшеклассников</a:t>
            </a:r>
          </a:p>
          <a:p>
            <a:pPr lvl="0"/>
            <a:r>
              <a:rPr lang="ru-RU" dirty="0" smtClean="0"/>
              <a:t>Работа лекторской группы</a:t>
            </a:r>
          </a:p>
          <a:p>
            <a:pPr lvl="0"/>
            <a:r>
              <a:rPr lang="ru-RU" dirty="0" smtClean="0"/>
              <a:t>Краеведческая работа</a:t>
            </a:r>
          </a:p>
          <a:p>
            <a:pPr lvl="0"/>
            <a:r>
              <a:rPr lang="ru-RU" dirty="0" smtClean="0"/>
              <a:t>Круглый стол</a:t>
            </a:r>
          </a:p>
          <a:p>
            <a:pPr lvl="0"/>
            <a:r>
              <a:rPr lang="ru-RU" dirty="0" smtClean="0"/>
              <a:t>Смотр строя и песни</a:t>
            </a:r>
          </a:p>
          <a:p>
            <a:pPr lvl="0"/>
            <a:r>
              <a:rPr lang="ru-RU" dirty="0" smtClean="0"/>
              <a:t>Конкурсы и викторины</a:t>
            </a:r>
          </a:p>
          <a:p>
            <a:pPr lvl="0"/>
            <a:r>
              <a:rPr lang="ru-RU" dirty="0" smtClean="0"/>
              <a:t>Поэтические гостиные</a:t>
            </a:r>
          </a:p>
          <a:p>
            <a:pPr lvl="0"/>
            <a:r>
              <a:rPr lang="ru-RU" dirty="0" smtClean="0"/>
              <a:t>Музыкальные вечера </a:t>
            </a:r>
          </a:p>
          <a:p>
            <a:pPr lvl="0"/>
            <a:r>
              <a:rPr lang="ru-RU" dirty="0" smtClean="0"/>
              <a:t>Участие в историко-мемориальных мероприятиях</a:t>
            </a:r>
          </a:p>
          <a:p>
            <a:pPr lvl="0"/>
            <a:r>
              <a:rPr lang="ru-RU" dirty="0" smtClean="0"/>
              <a:t>Заочные путешествия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152400"/>
            <a:ext cx="8305800" cy="1600200"/>
          </a:xfrm>
        </p:spPr>
        <p:txBody>
          <a:bodyPr>
            <a:noAutofit/>
          </a:bodyPr>
          <a:lstStyle/>
          <a:p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Исследовательская деятельность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(краеведение)</a:t>
            </a:r>
            <a:b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endParaRPr lang="ru-RU" sz="2000" b="1" cap="all" dirty="0" smtClean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pic>
        <p:nvPicPr>
          <p:cNvPr id="4506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714488"/>
            <a:ext cx="2667000" cy="1752600"/>
          </a:xfrm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09975"/>
            <a:ext cx="2619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1200" y="46482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9000" y="4743450"/>
            <a:ext cx="1295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03342">
            <a:off x="6929020" y="1345120"/>
            <a:ext cx="1905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ФОТО патриот\Сергей Дино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71802" y="1928802"/>
            <a:ext cx="352023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0"/>
                            </p:stCondLst>
                            <p:childTnLst>
                              <p:par>
                                <p:cTn id="12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5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5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5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6794500" cy="609600"/>
          </a:xfrm>
        </p:spPr>
        <p:txBody>
          <a:bodyPr>
            <a:normAutofit fontScale="90000"/>
          </a:bodyPr>
          <a:lstStyle/>
          <a:p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Призеры и лауреаты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142984"/>
            <a:ext cx="3771900" cy="17859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2004-2005</a:t>
            </a:r>
          </a:p>
          <a:p>
            <a:r>
              <a:rPr lang="ru-RU" sz="2000" dirty="0" smtClean="0"/>
              <a:t>2 приз</a:t>
            </a:r>
            <a:r>
              <a:rPr lang="ru-RU" sz="2000" i="1" dirty="0" smtClean="0"/>
              <a:t>е</a:t>
            </a:r>
            <a:r>
              <a:rPr lang="ru-RU" sz="2000" dirty="0" smtClean="0"/>
              <a:t>ра  городской НПК и один лауреат конкурса в г.Обнинске</a:t>
            </a:r>
          </a:p>
        </p:txBody>
      </p:sp>
      <p:sp>
        <p:nvSpPr>
          <p:cNvPr id="21508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000108"/>
            <a:ext cx="3771900" cy="20002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2005-2006</a:t>
            </a:r>
          </a:p>
          <a:p>
            <a:r>
              <a:rPr lang="ru-RU" sz="2000" dirty="0" smtClean="0"/>
              <a:t>4 призера городской НПК</a:t>
            </a:r>
          </a:p>
          <a:p>
            <a:r>
              <a:rPr lang="ru-RU" sz="2000" dirty="0" smtClean="0"/>
              <a:t>2 лауреата областных краеведческих конкурсов</a:t>
            </a:r>
          </a:p>
        </p:txBody>
      </p:sp>
      <p:sp>
        <p:nvSpPr>
          <p:cNvPr id="21509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929198"/>
            <a:ext cx="3771900" cy="15001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2006-2007</a:t>
            </a:r>
          </a:p>
          <a:p>
            <a:r>
              <a:rPr lang="ru-RU" sz="2000" dirty="0" smtClean="0"/>
              <a:t>2 призера городской НПК</a:t>
            </a:r>
          </a:p>
          <a:p>
            <a:r>
              <a:rPr lang="ru-RU" sz="2000" dirty="0" smtClean="0"/>
              <a:t>2 лауреата областного конкурса «Моя малая Родина»</a:t>
            </a:r>
          </a:p>
        </p:txBody>
      </p:sp>
      <p:sp>
        <p:nvSpPr>
          <p:cNvPr id="21510" name="Содержимое 5"/>
          <p:cNvSpPr>
            <a:spLocks noGrp="1"/>
          </p:cNvSpPr>
          <p:nvPr>
            <p:ph sz="quarter" idx="4"/>
          </p:nvPr>
        </p:nvSpPr>
        <p:spPr>
          <a:xfrm>
            <a:off x="2857488" y="2786058"/>
            <a:ext cx="3643338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2007-2008</a:t>
            </a:r>
          </a:p>
          <a:p>
            <a:r>
              <a:rPr lang="ru-RU" sz="2000" dirty="0" smtClean="0"/>
              <a:t>2 призера городской НПК</a:t>
            </a:r>
          </a:p>
          <a:p>
            <a:r>
              <a:rPr lang="ru-RU" sz="2000" dirty="0" smtClean="0"/>
              <a:t>2 лауреата  областных краеведческих конкурсов</a:t>
            </a:r>
          </a:p>
        </p:txBody>
      </p:sp>
      <p:pic>
        <p:nvPicPr>
          <p:cNvPr id="6146" name="Picture 2" descr="C:\Users\Пользователь\Documents\Форум 2006\DSCN04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3929066"/>
            <a:ext cx="228601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6794500" cy="609600"/>
          </a:xfrm>
        </p:spPr>
        <p:txBody>
          <a:bodyPr>
            <a:normAutofit fontScale="90000"/>
          </a:bodyPr>
          <a:lstStyle/>
          <a:p>
            <a:r>
              <a:rPr lang="ru-RU" sz="37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Призеры и лауреаты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1571612"/>
            <a:ext cx="4500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уроках истории, обществознания, политики и права часто проводятся исследования по материалам периодической печати, ученики заходят на сайты новостей. Быть в курсе событий, иметь свою точку зрения становится потребностью многих.</a:t>
            </a:r>
          </a:p>
          <a:p>
            <a:r>
              <a:rPr lang="ru-RU" dirty="0" smtClean="0"/>
              <a:t>Старшеклассники школы принимают активное участие в мероприятиях национальной образовательной программы «Интеллектуально-творческий потенциал России»</a:t>
            </a:r>
          </a:p>
          <a:p>
            <a:r>
              <a:rPr lang="ru-RU" dirty="0" smtClean="0"/>
              <a:t>Выпускник школы Дино Сергей, победитель областного краеведческого конкурса «Урал – кузница и щит Победы», стал лауреатом премии Губернатора Свердловской области.</a:t>
            </a:r>
            <a:endParaRPr lang="ru-RU" dirty="0"/>
          </a:p>
        </p:txBody>
      </p:sp>
      <p:pic>
        <p:nvPicPr>
          <p:cNvPr id="5122" name="Picture 2" descr="F:\2 свидетельств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4143380"/>
            <a:ext cx="359277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480</TotalTime>
  <Words>893</Words>
  <Application>Microsoft Office PowerPoint</Application>
  <PresentationFormat>Экран (4:3)</PresentationFormat>
  <Paragraphs>138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Патриотическое воспитание школьников  (из опыта работы МОУ «СОШ № 17»  ГО  Краснотурьинск)</vt:lpstr>
      <vt:lpstr>Патриотизм</vt:lpstr>
      <vt:lpstr>Организационный комитет</vt:lpstr>
      <vt:lpstr>Миссия</vt:lpstr>
      <vt:lpstr>Задачи</vt:lpstr>
      <vt:lpstr>Формы патриотического воспитания</vt:lpstr>
      <vt:lpstr>Исследовательская деятельность (краеведение) </vt:lpstr>
      <vt:lpstr>Призеры и лауреаты </vt:lpstr>
      <vt:lpstr>Призеры и лауреаты </vt:lpstr>
      <vt:lpstr>Литературные гостиные ко Дню Защитника Отечества  и Дню Победы</vt:lpstr>
      <vt:lpstr>Областная контрольная работа</vt:lpstr>
      <vt:lpstr>Конкурс творческих работ «Проба пера» городской и областной уровень</vt:lpstr>
      <vt:lpstr>Городской фестиваль чтецов «Поэтическая гостиная»</vt:lpstr>
      <vt:lpstr>Заочное путешествие «Добро пожаловать  на Урал»</vt:lpstr>
      <vt:lpstr>Экспедиции </vt:lpstr>
      <vt:lpstr>  Музей боевой и трудовой славы  МОУ «СОШ № 17» </vt:lpstr>
      <vt:lpstr>Музей боевой и трудовой славы МОУ «СОШ № 17»</vt:lpstr>
      <vt:lpstr>Музей боевой и трудовой славы МОУ «СОШ № 17»</vt:lpstr>
      <vt:lpstr>Акция «Уральский караван»</vt:lpstr>
      <vt:lpstr>Акция «Солдатская посылка»</vt:lpstr>
      <vt:lpstr>Почетный караул у Вечного огня городского мемориала</vt:lpstr>
      <vt:lpstr>Открытие памятника воинам-афганцам «Черный тюльпан» </vt:lpstr>
      <vt:lpstr>Военно-археологические раскопки </vt:lpstr>
      <vt:lpstr>Внеклассные мероприятия</vt:lpstr>
      <vt:lpstr>Развитие проекта  «Урал. Человек. Истоки»</vt:lpstr>
      <vt:lpstr>Развитие проекта  «Урал. Человек. Истоки»</vt:lpstr>
      <vt:lpstr>Встреча высоких гостей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школьников  (из опыта работы МОУ «СОШ № 17»  ГО Краснотурьинск)</dc:title>
  <dc:creator>Пользователь</dc:creator>
  <cp:lastModifiedBy>Учитель</cp:lastModifiedBy>
  <cp:revision>49</cp:revision>
  <dcterms:created xsi:type="dcterms:W3CDTF">2009-01-16T08:16:37Z</dcterms:created>
  <dcterms:modified xsi:type="dcterms:W3CDTF">2009-01-21T07:54:53Z</dcterms:modified>
</cp:coreProperties>
</file>